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9"/>
  </p:notesMasterIdLst>
  <p:sldIdLst>
    <p:sldId id="256" r:id="rId2"/>
    <p:sldId id="257" r:id="rId3"/>
    <p:sldId id="278" r:id="rId4"/>
    <p:sldId id="270" r:id="rId5"/>
    <p:sldId id="281" r:id="rId6"/>
    <p:sldId id="274" r:id="rId7"/>
    <p:sldId id="275" r:id="rId8"/>
    <p:sldId id="282" r:id="rId9"/>
    <p:sldId id="271" r:id="rId10"/>
    <p:sldId id="273" r:id="rId11"/>
    <p:sldId id="276" r:id="rId12"/>
    <p:sldId id="283" r:id="rId13"/>
    <p:sldId id="272" r:id="rId14"/>
    <p:sldId id="277" r:id="rId15"/>
    <p:sldId id="279" r:id="rId16"/>
    <p:sldId id="28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44D03-84CA-47A5-BA56-7A83BAF17CB0}" type="datetimeFigureOut">
              <a:rPr lang="en-CA" smtClean="0"/>
              <a:t>2022-06-22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79261-BAEC-4B84-A427-9344B6DE7C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52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6218-5F68-480D-B053-9710B049A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AB5AD-92DA-4F1B-A61B-609E327B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2F90-9A19-4E6B-BEE3-9FF49399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C05E-69E1-448A-85DD-7DEF6FE48594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4A2A-F842-487D-93F4-85C10080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86F2-8EA5-4776-AA2A-06AA193A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5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0F14-CF30-4F8D-82C4-4DE21EB9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96DDA-612A-4583-9B0E-ECB8CF49D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8EC3-E44C-4796-81DE-3F97439B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B074-D50A-4485-B0CA-37AFE82D1DA3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F6A31-BACB-4D57-A1D0-6DD0FA3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6A374-192E-47DC-993F-D2BF2218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1177-51CF-46F3-A157-50C1119DB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513FE-B652-47DF-9F77-44183A04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D82B-6D75-448B-83C6-0BB5D60D7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F1F4-659D-4FDD-9FFD-1398407BA9F0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3B79-8286-4185-8A84-057B7A0D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97FA-5CBF-43D0-93B3-7CD8228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7433-A58F-42EE-AB33-F616E2B5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9776-0436-4962-9C2B-37322100C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F8D4-D756-48C9-ABF5-B6EA49D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43E7-782B-4FD1-A019-6A5FC7338443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45233-ADEC-4546-9545-72CED7C5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9E95-9667-4480-B226-3175BBB4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0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5AAD-E498-4F25-B194-E14F1A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81B7C-186D-4002-8159-C1BCD848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2277-4429-420C-AF01-0289E784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507B7-352C-468B-BE14-B7C51E860599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E6E1-4D78-4105-B154-3D5E6F65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46E99-4273-4786-B74A-0E3BA0D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8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CA99-CD99-493F-8AF4-3CA53C48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B300-1B82-4D89-9F66-2322CF67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CA6-5C73-4421-8861-3C14DFD9E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51C-D153-4594-ACE0-A8987368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68DA-E95A-47A3-82B1-05E993E80CD9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51DEB-B02B-4882-9C35-B827986D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0E2A-12C7-4563-810B-8E4EC200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1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C998-1BDB-4C33-9E2C-2F458629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3920-F999-4998-A691-67D30976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6A62E-E987-4CE9-A990-9E43E7B5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0E3B-34E7-4B45-A616-72B4008A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6E4B6-4D5C-4BF7-B54E-12702CC23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A9C9-E071-40F0-B153-A6AAB218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023D3-9A8F-4610-A417-46F2DC145557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FEE-A506-4080-A8EF-55A73B85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984DF-6B59-45E8-A606-22B23481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24-AD11-4887-AE5B-240EBF04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849ED-36BD-48A9-8FF8-63D4C359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DFC98-B09D-4E8D-A292-D4482DDBE4DB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176EB-6B63-4D17-8BF4-265804D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A8A6B-2F53-4060-8231-B57DAC6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4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C4BF4-B1EA-4E85-AB21-5DDAA4211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21C9-2137-49B9-B230-A79B28396602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9D3B6-B556-465F-9376-4667DFA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20473-B4C2-4271-A855-2A3BA3A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5C76-6241-424E-93BF-0037809A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FBCE-8516-4DE6-9D06-8EA64FD2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9097E-290A-4CDE-AF93-8CC2DEE76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C8727-6439-4118-9D85-9E1F737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D99A-F7A1-4A45-B55A-9985F4A00A28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CC1CB-EA9E-4699-AA94-3FB7D80C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589F-8C40-4F60-96D9-D3076AA1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425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2706-E408-4A67-A897-0FEB9E86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E95E0-0A63-4AF9-B0A9-626F45172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2FC62-6D9D-4551-80BE-91DE840B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430-29A2-4DBE-A46E-952FACA7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881D-F885-4A27-ADA5-C7CC3E086ED8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8BDF8-13BE-47A4-8E99-FB90F6B0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78696-CEAB-45FF-AB52-7BD70DA1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4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F6B64-6F5E-41D8-9F4A-A25C18E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DE5A-3130-42C9-81C7-3F6C7047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10241-1E64-4B05-8F7A-3D0106002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B2C2F-FF6B-40EA-A2C8-817615839F01}" type="datetime1">
              <a:rPr lang="en-US" smtClean="0"/>
              <a:t>6/22/2022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D4CF-9FDF-41B1-BCC7-DA434D3A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C5B81-1E6C-4FE9-BB02-728DF6196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9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5/docs/api/java.base/java/lang/String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598F-05D6-47AF-AB51-FE0C461946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COMP2501 Lesson 3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338BD-F975-4644-8493-D8A6D0FB21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Programming Fundamentals Part 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739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E259-3D53-41F8-A30E-EDCB67B5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Commandline Arguments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C76CE-1BFA-46FD-B08E-A96BDE4B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37C5D-B44C-4F6F-ACE6-E086F4CD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99638E-68DC-4519-879D-5987A8A8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4" y="1300783"/>
            <a:ext cx="6723384" cy="3753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ADB8C-41C7-45D1-84E7-32BEAA0C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22" y="1300783"/>
            <a:ext cx="6015038" cy="37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920E-855F-40CB-A148-0FB4F0C2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A4D0-55D2-40AE-9ADC-FFA45DB3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String has been created, it cannot be modified</a:t>
            </a:r>
          </a:p>
          <a:p>
            <a:r>
              <a:rPr lang="en-US" dirty="0"/>
              <a:t>The following code simply points s to a new String (the original String, again, cannot be changed):</a:t>
            </a:r>
          </a:p>
          <a:p>
            <a:pPr lvl="1"/>
            <a:r>
              <a:rPr lang="en-US" dirty="0"/>
              <a:t>String s = "hello";</a:t>
            </a:r>
          </a:p>
          <a:p>
            <a:pPr lvl="1"/>
            <a:r>
              <a:rPr lang="en-US" dirty="0"/>
              <a:t>s = "world";		// there are now TWO Strings in memory</a:t>
            </a:r>
          </a:p>
          <a:p>
            <a:pPr marL="457200" lvl="1" indent="0">
              <a:buNone/>
            </a:pPr>
            <a:r>
              <a:rPr lang="en-US" dirty="0"/>
              <a:t>				// s has the address of "world" in it now</a:t>
            </a:r>
          </a:p>
          <a:p>
            <a:endParaRPr lang="en-CA" dirty="0"/>
          </a:p>
          <a:p>
            <a:r>
              <a:rPr lang="en-CA" dirty="0"/>
              <a:t>The following two sections of code run differently in Java too: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152E4-D25A-4859-89A4-73B92C38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17599-942C-4861-9BEF-DA3F2BB6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AACD524-6F90-4B15-A9ED-FD67FBDD8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10918"/>
              </p:ext>
            </p:extLst>
          </p:nvPr>
        </p:nvGraphicFramePr>
        <p:xfrm>
          <a:off x="1444771" y="5434279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34281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7039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String s1 = "hello";</a:t>
                      </a:r>
                    </a:p>
                    <a:p>
                      <a:r>
                        <a:rPr lang="en-US"/>
                        <a:t>String s2 = "hello";</a:t>
                      </a:r>
                    </a:p>
                    <a:p>
                      <a:r>
                        <a:rPr lang="en-US"/>
                        <a:t>// only one String exists; both point to it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String s3 = new String("goodbye");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String s4 = new String("goodbye");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// creates two new Strings in memory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56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6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DB91-4DE7-4131-8966-5C8A4279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are Immutable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9E48-E231-490F-91D0-61EDA014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05519" cy="4351338"/>
          </a:xfrm>
        </p:spPr>
        <p:txBody>
          <a:bodyPr/>
          <a:lstStyle/>
          <a:p>
            <a:r>
              <a:rPr lang="en-CA"/>
              <a:t> String s1 = "hello";</a:t>
            </a:r>
          </a:p>
          <a:p>
            <a:r>
              <a:rPr lang="en-CA"/>
              <a:t> System.out.println(Integer.toHexString(s1.hashCode()));</a:t>
            </a:r>
          </a:p>
          <a:p>
            <a:endParaRPr lang="en-CA"/>
          </a:p>
          <a:p>
            <a:r>
              <a:rPr lang="en-CA"/>
              <a:t> s1 = "world";</a:t>
            </a:r>
          </a:p>
          <a:p>
            <a:r>
              <a:rPr lang="en-CA"/>
              <a:t> System.out.println(Integer.toHexString(s1.hashCode())); // new address!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F2AA0-3519-492C-AC6E-282A3EA2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9122-F9E6-4ED1-B986-3D4867C4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12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7E29-72DC-43E9-82BD-42F643C9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Numeric Strings etc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AF41-794B-454C-98F4-4F1BAAAC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Sometimes Strings contain String versions of other data types</a:t>
            </a:r>
          </a:p>
          <a:p>
            <a:r>
              <a:rPr lang="en-US" dirty="0"/>
              <a:t>E.g.: get input from the user’s keyboard: that input is always a String, but can possibly be “converted” to other types</a:t>
            </a:r>
          </a:p>
          <a:p>
            <a:endParaRPr lang="en-US" dirty="0"/>
          </a:p>
          <a:p>
            <a:r>
              <a:rPr lang="en-US" dirty="0"/>
              <a:t>We can get the numbers out of numeric Strings in several ways:</a:t>
            </a:r>
          </a:p>
          <a:p>
            <a:pPr marL="0" indent="0">
              <a:buNone/>
            </a:pPr>
            <a:r>
              <a:rPr lang="en-US" dirty="0"/>
              <a:t>        int a = </a:t>
            </a:r>
            <a:r>
              <a:rPr lang="en-US" dirty="0" err="1"/>
              <a:t>Integer.parseInt</a:t>
            </a:r>
            <a:r>
              <a:rPr lang="en-US" dirty="0"/>
              <a:t>("123");		// 123</a:t>
            </a:r>
          </a:p>
          <a:p>
            <a:pPr marL="0" indent="0">
              <a:buNone/>
            </a:pPr>
            <a:r>
              <a:rPr lang="en-US" dirty="0"/>
              <a:t>        int b = </a:t>
            </a:r>
            <a:r>
              <a:rPr lang="en-US" dirty="0" err="1"/>
              <a:t>Integer.valueOf</a:t>
            </a:r>
            <a:r>
              <a:rPr lang="en-US" dirty="0"/>
              <a:t>("123"); 		// 123</a:t>
            </a:r>
          </a:p>
          <a:p>
            <a:pPr marL="0" indent="0">
              <a:buNone/>
            </a:pPr>
            <a:r>
              <a:rPr lang="en-US" dirty="0"/>
              <a:t>        int c = </a:t>
            </a:r>
            <a:r>
              <a:rPr lang="en-US" dirty="0" err="1"/>
              <a:t>Integer.valueOf</a:t>
            </a:r>
            <a:r>
              <a:rPr lang="en-US" dirty="0"/>
              <a:t>("hello");		// </a:t>
            </a:r>
            <a:r>
              <a:rPr lang="en-US" dirty="0" err="1"/>
              <a:t>NumberFormatException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double c = </a:t>
            </a:r>
            <a:r>
              <a:rPr lang="en-US" dirty="0" err="1"/>
              <a:t>Double.parseDouble</a:t>
            </a:r>
            <a:r>
              <a:rPr lang="en-US" dirty="0"/>
              <a:t>("123.456");  // 123.456</a:t>
            </a:r>
          </a:p>
          <a:p>
            <a:pPr marL="0" indent="0">
              <a:buNone/>
            </a:pPr>
            <a:r>
              <a:rPr lang="en-US" dirty="0"/>
              <a:t>        double d = </a:t>
            </a:r>
            <a:r>
              <a:rPr lang="en-US" dirty="0" err="1"/>
              <a:t>Double.valueOf</a:t>
            </a:r>
            <a:r>
              <a:rPr lang="en-US" dirty="0"/>
              <a:t>("123.456"); 	  // 123.456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97B8A-6CFA-42FA-9EA3-B270F9871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0B250-C670-4600-B7E0-87ED7A18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E454-B03C-4B63-BBD9-8586A1A2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String Methods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5191-B45A-4061-A04D-E49BA17D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3"/>
            <a:ext cx="10515600" cy="557729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Once we are certain we have a </a:t>
            </a:r>
            <a:r>
              <a:rPr lang="en-US" dirty="0">
                <a:highlight>
                  <a:srgbClr val="FFFF00"/>
                </a:highlight>
              </a:rPr>
              <a:t>non-null</a:t>
            </a:r>
            <a:r>
              <a:rPr lang="en-US" dirty="0"/>
              <a:t> String reference, there are many useful String methods we can use:</a:t>
            </a:r>
          </a:p>
          <a:p>
            <a:r>
              <a:rPr lang="en-US" dirty="0">
                <a:hlinkClick r:id="rId2"/>
              </a:rPr>
              <a:t>https://docs.oracle.com/en/java/javase/15/docs/api/java.base/java/lang/String.html</a:t>
            </a:r>
            <a:endParaRPr lang="en-US" dirty="0"/>
          </a:p>
          <a:p>
            <a:r>
              <a:rPr lang="en-CA" dirty="0" err="1"/>
              <a:t>charAt</a:t>
            </a:r>
            <a:r>
              <a:rPr lang="en-CA" dirty="0"/>
              <a:t>()		e.g. </a:t>
            </a:r>
            <a:r>
              <a:rPr lang="en-CA" dirty="0" err="1"/>
              <a:t>charAt</a:t>
            </a:r>
            <a:r>
              <a:rPr lang="en-CA" dirty="0"/>
              <a:t>(0) is the first character of the String</a:t>
            </a:r>
          </a:p>
          <a:p>
            <a:r>
              <a:rPr lang="en-CA" dirty="0" err="1"/>
              <a:t>concat</a:t>
            </a:r>
            <a:r>
              <a:rPr lang="en-CA" dirty="0"/>
              <a:t>() or +		e.g. String s = “Tiger” + “Woods” which is the same as “Tiger”.</a:t>
            </a:r>
            <a:r>
              <a:rPr lang="en-CA" dirty="0" err="1"/>
              <a:t>concat</a:t>
            </a:r>
            <a:r>
              <a:rPr lang="en-CA" dirty="0"/>
              <a:t>(“Woods”);</a:t>
            </a:r>
          </a:p>
          <a:p>
            <a:r>
              <a:rPr lang="en-CA" dirty="0"/>
              <a:t>contains()		e.g. if(</a:t>
            </a:r>
            <a:r>
              <a:rPr lang="en-CA" dirty="0" err="1"/>
              <a:t>s.contains</a:t>
            </a:r>
            <a:r>
              <a:rPr lang="en-CA" dirty="0"/>
              <a:t>(“the”)) or if(</a:t>
            </a:r>
            <a:r>
              <a:rPr lang="en-CA" dirty="0" err="1"/>
              <a:t>s.toUpperCase</a:t>
            </a:r>
            <a:r>
              <a:rPr lang="en-CA" dirty="0"/>
              <a:t>().contains(“THE”))</a:t>
            </a:r>
          </a:p>
          <a:p>
            <a:r>
              <a:rPr lang="en-CA" dirty="0" err="1"/>
              <a:t>endsWith</a:t>
            </a:r>
            <a:r>
              <a:rPr lang="en-CA" dirty="0"/>
              <a:t>()		e.g. if(</a:t>
            </a:r>
            <a:r>
              <a:rPr lang="en-CA" dirty="0" err="1"/>
              <a:t>s.endsWith</a:t>
            </a:r>
            <a:r>
              <a:rPr lang="en-CA" dirty="0"/>
              <a:t>(“</a:t>
            </a:r>
            <a:r>
              <a:rPr lang="en-CA" dirty="0" err="1"/>
              <a:t>xYz</a:t>
            </a:r>
            <a:r>
              <a:rPr lang="en-CA" dirty="0"/>
              <a:t>”)) or if(</a:t>
            </a:r>
            <a:r>
              <a:rPr lang="en-CA" dirty="0" err="1"/>
              <a:t>s.toLowerCase</a:t>
            </a:r>
            <a:r>
              <a:rPr lang="en-CA" dirty="0"/>
              <a:t>().</a:t>
            </a:r>
            <a:r>
              <a:rPr lang="en-CA" dirty="0" err="1"/>
              <a:t>endsWith</a:t>
            </a:r>
            <a:r>
              <a:rPr lang="en-CA" dirty="0"/>
              <a:t>(“</a:t>
            </a:r>
            <a:r>
              <a:rPr lang="en-CA" dirty="0" err="1"/>
              <a:t>xyz</a:t>
            </a:r>
            <a:r>
              <a:rPr lang="en-CA" dirty="0"/>
              <a:t>”))</a:t>
            </a:r>
          </a:p>
          <a:p>
            <a:r>
              <a:rPr lang="en-CA" dirty="0"/>
              <a:t>equals()		e.g. “</a:t>
            </a:r>
            <a:r>
              <a:rPr lang="en-CA" dirty="0" err="1"/>
              <a:t>hello”.equals</a:t>
            </a:r>
            <a:r>
              <a:rPr lang="en-CA" dirty="0"/>
              <a:t>(“Hello”) is false; “</a:t>
            </a:r>
            <a:r>
              <a:rPr lang="en-CA" dirty="0" err="1"/>
              <a:t>hello”.equals</a:t>
            </a:r>
            <a:r>
              <a:rPr lang="en-CA" dirty="0"/>
              <a:t>(“hello”) is true</a:t>
            </a:r>
          </a:p>
          <a:p>
            <a:r>
              <a:rPr lang="en-CA" dirty="0" err="1"/>
              <a:t>equalsIgnoreCase</a:t>
            </a:r>
            <a:r>
              <a:rPr lang="en-CA" dirty="0"/>
              <a:t>() 	e.g. “hello”.</a:t>
            </a:r>
            <a:r>
              <a:rPr lang="en-CA" dirty="0" err="1"/>
              <a:t>equalsIgnoreCase</a:t>
            </a:r>
            <a:r>
              <a:rPr lang="en-CA" dirty="0"/>
              <a:t>(“Hello”) is true</a:t>
            </a:r>
          </a:p>
          <a:p>
            <a:r>
              <a:rPr lang="en-CA" dirty="0" err="1"/>
              <a:t>indexOf</a:t>
            </a:r>
            <a:r>
              <a:rPr lang="en-CA" dirty="0"/>
              <a:t>()		e.g. “hello”.</a:t>
            </a:r>
            <a:r>
              <a:rPr lang="en-CA" dirty="0" err="1"/>
              <a:t>indexOf</a:t>
            </a:r>
            <a:r>
              <a:rPr lang="en-CA" dirty="0"/>
              <a:t>(“l”) returns 2 (the index of the first l)</a:t>
            </a:r>
          </a:p>
          <a:p>
            <a:r>
              <a:rPr lang="en-CA" dirty="0"/>
              <a:t>length()		e.g. “</a:t>
            </a:r>
            <a:r>
              <a:rPr lang="en-CA" dirty="0" err="1"/>
              <a:t>hello”.length</a:t>
            </a:r>
            <a:r>
              <a:rPr lang="en-CA" dirty="0"/>
              <a:t>() is 5; “”.length() is 0</a:t>
            </a:r>
          </a:p>
          <a:p>
            <a:r>
              <a:rPr lang="en-CA" dirty="0"/>
              <a:t>replace()		e.g. “</a:t>
            </a:r>
            <a:r>
              <a:rPr lang="en-CA" dirty="0" err="1"/>
              <a:t>hello”.</a:t>
            </a:r>
            <a:r>
              <a:rPr lang="en-CA" err="1"/>
              <a:t>replace</a:t>
            </a:r>
            <a:r>
              <a:rPr lang="en-CA"/>
              <a:t>(“l”, “T”) </a:t>
            </a:r>
            <a:r>
              <a:rPr lang="en-CA" dirty="0"/>
              <a:t>creates </a:t>
            </a:r>
            <a:r>
              <a:rPr lang="en-CA" dirty="0" err="1"/>
              <a:t>heTTo</a:t>
            </a:r>
            <a:endParaRPr lang="en-CA" dirty="0"/>
          </a:p>
          <a:p>
            <a:r>
              <a:rPr lang="en-CA" dirty="0" err="1"/>
              <a:t>startsWith</a:t>
            </a:r>
            <a:r>
              <a:rPr lang="en-CA" dirty="0"/>
              <a:t>()</a:t>
            </a:r>
          </a:p>
          <a:p>
            <a:r>
              <a:rPr lang="en-CA" dirty="0"/>
              <a:t>strip()			e.g. “\</a:t>
            </a:r>
            <a:r>
              <a:rPr lang="en-CA" dirty="0" err="1"/>
              <a:t>nhello</a:t>
            </a:r>
            <a:r>
              <a:rPr lang="en-CA" dirty="0"/>
              <a:t>   world \t   ” becomes “hello   world”</a:t>
            </a:r>
          </a:p>
          <a:p>
            <a:r>
              <a:rPr lang="en-CA" dirty="0" err="1"/>
              <a:t>toLowerCase</a:t>
            </a:r>
            <a:r>
              <a:rPr lang="en-CA" dirty="0"/>
              <a:t>()</a:t>
            </a:r>
          </a:p>
          <a:p>
            <a:r>
              <a:rPr lang="en-CA" dirty="0" err="1"/>
              <a:t>toUpperCase</a:t>
            </a:r>
            <a:r>
              <a:rPr lang="en-CA" dirty="0"/>
              <a:t>()</a:t>
            </a:r>
          </a:p>
          <a:p>
            <a:endParaRPr lang="en-CA" dirty="0"/>
          </a:p>
          <a:p>
            <a:r>
              <a:rPr lang="en-CA" dirty="0"/>
              <a:t>Examples next slide...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0F5F6-F346-434A-A805-B1911FC9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C07E-689C-4C0B-AED3-F26FF46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2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E454-B03C-4B63-BBD9-8586A1A2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String Methods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5191-B45A-4061-A04D-E49BA17D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512"/>
            <a:ext cx="10515600" cy="5498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/>
              <a:t>        String s1 = "</a:t>
            </a:r>
            <a:r>
              <a:rPr lang="en-CA" dirty="0" err="1"/>
              <a:t>TiGEr</a:t>
            </a:r>
            <a:r>
              <a:rPr lang="en-CA" dirty="0"/>
              <a:t> </a:t>
            </a:r>
            <a:r>
              <a:rPr lang="en-CA" dirty="0" err="1"/>
              <a:t>wooDs</a:t>
            </a:r>
            <a:r>
              <a:rPr lang="en-CA" dirty="0"/>
              <a:t> ";</a:t>
            </a:r>
          </a:p>
          <a:p>
            <a:pPr marL="0" indent="0">
              <a:buNone/>
            </a:pPr>
            <a:r>
              <a:rPr lang="en-CA" dirty="0"/>
              <a:t>        String s2 = "My name is ".</a:t>
            </a:r>
            <a:r>
              <a:rPr lang="en-CA" dirty="0" err="1"/>
              <a:t>concat</a:t>
            </a:r>
            <a:r>
              <a:rPr lang="en-CA" dirty="0"/>
              <a:t>(s1);</a:t>
            </a:r>
          </a:p>
          <a:p>
            <a:pPr marL="0" indent="0">
              <a:buNone/>
            </a:pPr>
            <a:r>
              <a:rPr lang="en-CA" dirty="0"/>
              <a:t>        String s3 = "My name is " + s1;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(s2);             			// My name is </a:t>
            </a:r>
            <a:r>
              <a:rPr lang="en-CA" dirty="0" err="1"/>
              <a:t>TiGEr</a:t>
            </a:r>
            <a:r>
              <a:rPr lang="en-CA" dirty="0"/>
              <a:t> </a:t>
            </a:r>
            <a:r>
              <a:rPr lang="en-CA" dirty="0" err="1"/>
              <a:t>wooDs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(s3);             			// My name is </a:t>
            </a:r>
            <a:r>
              <a:rPr lang="en-CA" dirty="0" err="1"/>
              <a:t>TiGEr</a:t>
            </a:r>
            <a:r>
              <a:rPr lang="en-CA" dirty="0"/>
              <a:t> </a:t>
            </a:r>
            <a:r>
              <a:rPr lang="en-CA" dirty="0" err="1"/>
              <a:t>wooDs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(s1.charAt(0));   			// T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(s1.contains("</a:t>
            </a:r>
            <a:r>
              <a:rPr lang="en-CA" dirty="0" err="1"/>
              <a:t>ig</a:t>
            </a:r>
            <a:r>
              <a:rPr lang="en-CA" dirty="0"/>
              <a:t>")); 		// false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(s1.contains("</a:t>
            </a:r>
            <a:r>
              <a:rPr lang="en-CA" dirty="0" err="1"/>
              <a:t>iG</a:t>
            </a:r>
            <a:r>
              <a:rPr lang="en-CA" dirty="0"/>
              <a:t>")); 		// true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(s1.endsWith("</a:t>
            </a:r>
            <a:r>
              <a:rPr lang="en-CA" dirty="0" err="1"/>
              <a:t>oDs</a:t>
            </a:r>
            <a:r>
              <a:rPr lang="en-CA" dirty="0"/>
              <a:t>"));		// false; note the space at the end of s1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(s1.strip().</a:t>
            </a:r>
            <a:r>
              <a:rPr lang="en-CA" dirty="0" err="1"/>
              <a:t>endsWith</a:t>
            </a:r>
            <a:r>
              <a:rPr lang="en-CA" dirty="0"/>
              <a:t>("</a:t>
            </a:r>
            <a:r>
              <a:rPr lang="en-CA" dirty="0" err="1"/>
              <a:t>oDs</a:t>
            </a:r>
            <a:r>
              <a:rPr lang="en-CA" dirty="0"/>
              <a:t>"));		// true; spaces stripped off ends of s1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(s1.equals("Tiger Woods")); 		// false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(s1.equalsIgnoreCase("Tiger Woods ")); 	// true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(s1.indexOf('o')); 			// 7; the first o occurs at the 8th char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(s1.length()); 			// 12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(s1.strip().length()); 		// 11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(s1.replace('o', 'x')); 		// </a:t>
            </a:r>
            <a:r>
              <a:rPr lang="en-CA" dirty="0" err="1"/>
              <a:t>TiGEr</a:t>
            </a:r>
            <a:r>
              <a:rPr lang="en-CA" dirty="0"/>
              <a:t> </a:t>
            </a:r>
            <a:r>
              <a:rPr lang="en-CA" dirty="0" err="1"/>
              <a:t>wxxDs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(s1.startsWith("</a:t>
            </a:r>
            <a:r>
              <a:rPr lang="en-CA" dirty="0" err="1"/>
              <a:t>Ti</a:t>
            </a:r>
            <a:r>
              <a:rPr lang="en-CA" dirty="0"/>
              <a:t>")); 		// true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(s1.toLowerCase()); 		// tiger woods</a:t>
            </a:r>
          </a:p>
          <a:p>
            <a:pPr marL="0" indent="0">
              <a:buNone/>
            </a:pPr>
            <a:r>
              <a:rPr lang="en-CA" dirty="0"/>
              <a:t>        </a:t>
            </a:r>
            <a:r>
              <a:rPr lang="en-CA" dirty="0" err="1"/>
              <a:t>System.out.println</a:t>
            </a:r>
            <a:r>
              <a:rPr lang="en-CA" dirty="0"/>
              <a:t>(s1.toUpperCase()); 		// TIGER WOODS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0F5F6-F346-434A-A805-B1911FC9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7C07E-689C-4C0B-AED3-F26FF46D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5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C2D7-71CB-4F65-A17D-98C72012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 Strings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CDA17-526D-4F28-A9FE-9A7857AB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47614"/>
            <a:ext cx="11078817" cy="540115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addition to </a:t>
            </a:r>
            <a:r>
              <a:rPr lang="en-US" dirty="0" err="1"/>
              <a:t>System.out.print</a:t>
            </a:r>
            <a:r>
              <a:rPr lang="en-US" dirty="0"/>
              <a:t>(), we can use </a:t>
            </a:r>
            <a:r>
              <a:rPr lang="en-US" dirty="0" err="1"/>
              <a:t>System.out.printf</a:t>
            </a:r>
            <a:r>
              <a:rPr lang="en-US" dirty="0"/>
              <a:t>() and </a:t>
            </a:r>
            <a:r>
              <a:rPr lang="en-US" dirty="0" err="1"/>
              <a:t>String.format</a:t>
            </a:r>
            <a:r>
              <a:rPr lang="en-US" dirty="0"/>
              <a:t>() methods to print.</a:t>
            </a:r>
          </a:p>
          <a:p>
            <a:endParaRPr lang="en-US" dirty="0"/>
          </a:p>
          <a:p>
            <a:r>
              <a:rPr lang="en-CA" dirty="0" err="1"/>
              <a:t>printf</a:t>
            </a:r>
            <a:r>
              <a:rPr lang="en-CA" dirty="0"/>
              <a:t>():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yearBorn</a:t>
            </a:r>
            <a:r>
              <a:rPr lang="en-US" dirty="0"/>
              <a:t> = 2000;</a:t>
            </a:r>
          </a:p>
          <a:p>
            <a:pPr marL="0" indent="0">
              <a:buNone/>
            </a:pPr>
            <a:r>
              <a:rPr lang="en-US" dirty="0"/>
              <a:t>        	double </a:t>
            </a:r>
            <a:r>
              <a:rPr lang="en-US" dirty="0" err="1"/>
              <a:t>weightKg</a:t>
            </a:r>
            <a:r>
              <a:rPr lang="en-US" dirty="0"/>
              <a:t> = 120.129;</a:t>
            </a:r>
          </a:p>
          <a:p>
            <a:pPr marL="0" indent="0">
              <a:buNone/>
            </a:pPr>
            <a:r>
              <a:rPr lang="en-US" dirty="0"/>
              <a:t>        	String </a:t>
            </a:r>
            <a:r>
              <a:rPr lang="en-US" dirty="0" err="1"/>
              <a:t>firstName</a:t>
            </a:r>
            <a:r>
              <a:rPr lang="en-US" dirty="0"/>
              <a:t> = "Tiger";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	</a:t>
            </a:r>
            <a:r>
              <a:rPr lang="en-US" dirty="0" err="1"/>
              <a:t>System.out.printf</a:t>
            </a:r>
            <a:r>
              <a:rPr lang="en-US" dirty="0"/>
              <a:t>("The golfer %s weighs %.2f kg and was born in %d!!!", 					               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weightKg</a:t>
            </a:r>
            <a:r>
              <a:rPr lang="en-US" dirty="0"/>
              <a:t>, </a:t>
            </a:r>
            <a:r>
              <a:rPr lang="en-US" dirty="0" err="1"/>
              <a:t>yearBorn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CA" dirty="0"/>
              <a:t>format():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US" dirty="0"/>
              <a:t>String s;</a:t>
            </a:r>
          </a:p>
          <a:p>
            <a:pPr marL="0" indent="0">
              <a:buNone/>
            </a:pPr>
            <a:r>
              <a:rPr lang="en-US" dirty="0"/>
              <a:t>        	s = </a:t>
            </a:r>
            <a:r>
              <a:rPr lang="en-US" dirty="0" err="1"/>
              <a:t>String.format</a:t>
            </a:r>
            <a:r>
              <a:rPr lang="en-US" dirty="0"/>
              <a:t>("The golfer %s weighs %.2f kg and was born in %d!!!",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weightKg</a:t>
            </a:r>
            <a:r>
              <a:rPr lang="en-US" dirty="0"/>
              <a:t>, </a:t>
            </a:r>
            <a:r>
              <a:rPr lang="en-US" dirty="0" err="1"/>
              <a:t>yearBorn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	</a:t>
            </a:r>
            <a:r>
              <a:rPr lang="en-US" dirty="0" err="1"/>
              <a:t>System.out.println</a:t>
            </a:r>
            <a:r>
              <a:rPr lang="en-US" dirty="0"/>
              <a:t>(s);</a:t>
            </a:r>
            <a:endParaRPr lang="en-CA" dirty="0"/>
          </a:p>
          <a:p>
            <a:endParaRPr lang="en-US" b="1" dirty="0"/>
          </a:p>
          <a:p>
            <a:r>
              <a:rPr lang="en-US" b="1" dirty="0"/>
              <a:t>Both of these print “The golfer Tiger weighs 120.13 kg and was born in 2000!!!”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FF2D4-B5FB-4662-BC30-D5803BDF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C2936-1C57-4E41-BCDD-6407E289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9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594-D210-4891-992B-AAF0FD3C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3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B31E-68A7-4ED0-B866-B0EA4AAA3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Lab 3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0D14-BA92-48B0-A391-80B543121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232403" cy="3684588"/>
          </a:xfrm>
        </p:spPr>
        <p:txBody>
          <a:bodyPr/>
          <a:lstStyle/>
          <a:p>
            <a:r>
              <a:rPr lang="en-US"/>
              <a:t>Do with a different partner than previous labs</a:t>
            </a:r>
          </a:p>
          <a:p>
            <a:r>
              <a:rPr lang="en-US"/>
              <a:t>Each partner submits their own copy</a:t>
            </a:r>
          </a:p>
          <a:p>
            <a:r>
              <a:rPr lang="en-US"/>
              <a:t>Due before the start of next lesson</a:t>
            </a:r>
          </a:p>
          <a:p>
            <a:r>
              <a:rPr lang="en-US"/>
              <a:t>Just one lab this lesson</a:t>
            </a:r>
          </a:p>
          <a:p>
            <a:endParaRPr lang="en-US"/>
          </a:p>
          <a:p>
            <a:r>
              <a:rPr lang="en-US"/>
              <a:t>There is a quiz next lesson also</a:t>
            </a:r>
            <a:endParaRPr lang="en-CA"/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31A38A-A292-406B-8E7A-31C50FC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25BCE0-CBD0-489F-8202-DDE16F8A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18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0EE6-33F1-49EE-ACC1-63973D5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 topics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7161B-451B-4875-9410-E93DA2F3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Java String class</a:t>
            </a:r>
            <a:endParaRPr lang="en-CA" sz="18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Working with Strings and selected methods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09F07-F700-47DA-99DA-A98BC32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32B4-C691-42A4-8BDB-785A7661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C470-A074-450C-AD4F-8A981055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0FE3-561F-4C9F-9BE8-465684F0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5" y="1825625"/>
            <a:ext cx="116493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Reference types (such as Strings) store the </a:t>
            </a:r>
            <a:r>
              <a:rPr lang="en-US" u="sng" dirty="0"/>
              <a:t>address</a:t>
            </a:r>
            <a:r>
              <a:rPr lang="en-US" dirty="0"/>
              <a:t> of their object</a:t>
            </a:r>
          </a:p>
          <a:p>
            <a:r>
              <a:rPr lang="en-US" dirty="0"/>
              <a:t>Therefore comparing two String objects using == compares their address, not their contents, and you rarely if ever want to compare two String addresses.</a:t>
            </a:r>
          </a:p>
          <a:p>
            <a:r>
              <a:rPr lang="en-US" dirty="0"/>
              <a:t>Use String .equals() and .</a:t>
            </a:r>
            <a:r>
              <a:rPr lang="en-US" dirty="0" err="1"/>
              <a:t>equalsIgnoreCase</a:t>
            </a:r>
            <a:r>
              <a:rPr lang="en-US" dirty="0"/>
              <a:t>() methods to compare String contents</a:t>
            </a:r>
          </a:p>
          <a:p>
            <a:r>
              <a:rPr lang="en-US" dirty="0"/>
              <a:t>if(s1 == s2) 				// </a:t>
            </a:r>
            <a:r>
              <a:rPr lang="en-US" b="1" dirty="0"/>
              <a:t>don’t</a:t>
            </a:r>
            <a:r>
              <a:rPr lang="en-US" dirty="0"/>
              <a:t>; compares the address of two Strings</a:t>
            </a:r>
          </a:p>
          <a:p>
            <a:r>
              <a:rPr lang="en-CA" dirty="0"/>
              <a:t>if(s1.equals(s2)) 			// compares the contents of two Strings exactly; 					// make sure s1 is not null</a:t>
            </a:r>
          </a:p>
          <a:p>
            <a:r>
              <a:rPr lang="en-CA" dirty="0"/>
              <a:t>if(s1.equalsIgnoreCase(s2)) 	// compares the contents of two Strings but 						// ignores case, so “</a:t>
            </a:r>
            <a:r>
              <a:rPr lang="en-CA" dirty="0" err="1"/>
              <a:t>AbcdEf</a:t>
            </a:r>
            <a:r>
              <a:rPr lang="en-CA" dirty="0"/>
              <a:t>” would be the same as 					// “</a:t>
            </a:r>
            <a:r>
              <a:rPr lang="en-CA" dirty="0" err="1"/>
              <a:t>abcDEF</a:t>
            </a:r>
            <a:r>
              <a:rPr lang="en-CA" dirty="0"/>
              <a:t>”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6D75F-E6AE-4771-B5D3-592C4B5B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7CAAD-A5E2-4791-99A0-C11B36C0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F0C5-B94D-410C-A599-CEDC15A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5749" cy="4351338"/>
          </a:xfrm>
        </p:spPr>
        <p:txBody>
          <a:bodyPr>
            <a:normAutofit/>
          </a:bodyPr>
          <a:lstStyle/>
          <a:p>
            <a:r>
              <a:rPr lang="en-US" dirty="0"/>
              <a:t>A String is a reference type </a:t>
            </a:r>
          </a:p>
          <a:p>
            <a:r>
              <a:rPr lang="en-US" dirty="0"/>
              <a:t>Any reference type can be null, which means “there is no object”</a:t>
            </a:r>
          </a:p>
          <a:p>
            <a:r>
              <a:rPr lang="en-US" dirty="0"/>
              <a:t>Strings have a variety of useful methods</a:t>
            </a:r>
          </a:p>
          <a:p>
            <a:r>
              <a:rPr lang="en-US" dirty="0"/>
              <a:t>Be careful when using String methods…null does not have </a:t>
            </a:r>
            <a:r>
              <a:rPr lang="en-US" i="1" dirty="0"/>
              <a:t>any</a:t>
            </a:r>
            <a:r>
              <a:rPr lang="en-US" dirty="0"/>
              <a:t> methods</a:t>
            </a:r>
          </a:p>
          <a:p>
            <a:r>
              <a:rPr lang="en-US" dirty="0"/>
              <a:t>null is </a:t>
            </a:r>
            <a:r>
              <a:rPr lang="en-US" b="1" dirty="0"/>
              <a:t>not</a:t>
            </a:r>
            <a:r>
              <a:rPr lang="en-US" dirty="0"/>
              <a:t> the same as “”:</a:t>
            </a:r>
          </a:p>
          <a:p>
            <a:pPr lvl="1"/>
            <a:r>
              <a:rPr lang="en-US" dirty="0"/>
              <a:t>null means no String</a:t>
            </a:r>
          </a:p>
          <a:p>
            <a:pPr lvl="1"/>
            <a:r>
              <a:rPr lang="en-US" dirty="0"/>
              <a:t>“” is a String with no characters:</a:t>
            </a:r>
          </a:p>
          <a:p>
            <a:pPr lvl="2"/>
            <a:r>
              <a:rPr lang="en-US" dirty="0"/>
              <a:t>but still is located at an address</a:t>
            </a:r>
          </a:p>
          <a:p>
            <a:pPr lvl="2"/>
            <a:r>
              <a:rPr lang="en-US" dirty="0"/>
              <a:t>and still has String methods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19B263-BAC0-4F9F-913A-F0F1DC6D0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1015663" cy="435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s1 =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null;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 s2 =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.println(s1.length())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NullPointerException</a:t>
            </a:r>
            <a:b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.println(s2.length())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1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vs. Empty String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F0C5-B94D-410C-A599-CEDC15AA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NullPointerException</a:t>
            </a:r>
            <a:r>
              <a:rPr lang="en-US" dirty="0"/>
              <a:t> will occur by attempting to call methods on a null String reference</a:t>
            </a:r>
          </a:p>
          <a:p>
            <a:endParaRPr lang="en-US" dirty="0"/>
          </a:p>
          <a:p>
            <a:r>
              <a:rPr lang="en-US" dirty="0"/>
              <a:t>String s = null;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s.toUpperCase</a:t>
            </a:r>
            <a:r>
              <a:rPr lang="en-US" dirty="0"/>
              <a:t>()); // </a:t>
            </a:r>
            <a:r>
              <a:rPr lang="en-US" dirty="0" err="1"/>
              <a:t>NullPointerException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String s = "";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s.toUpperCase</a:t>
            </a:r>
            <a:r>
              <a:rPr lang="en-US" dirty="0"/>
              <a:t>()); // Prints ""; no problem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9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vs. Empty String vs. Blank String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F0C5-B94D-410C-A599-CEDC15A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692899" cy="475805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s == null		true if s is null</a:t>
            </a:r>
          </a:p>
          <a:p>
            <a:r>
              <a:rPr lang="en-US" dirty="0"/>
              <a:t>if </a:t>
            </a:r>
            <a:r>
              <a:rPr lang="en-US" dirty="0" err="1"/>
              <a:t>s.isEmpty</a:t>
            </a:r>
            <a:r>
              <a:rPr lang="en-US" dirty="0"/>
              <a:t>()		true if s is not null, but is ""</a:t>
            </a:r>
          </a:p>
          <a:p>
            <a:r>
              <a:rPr lang="en-US" dirty="0"/>
              <a:t>if </a:t>
            </a:r>
            <a:r>
              <a:rPr lang="en-US" dirty="0" err="1"/>
              <a:t>s.isBlank</a:t>
            </a:r>
            <a:r>
              <a:rPr lang="en-US" dirty="0"/>
              <a:t>()		true if s is not null, but is empty </a:t>
            </a:r>
            <a:r>
              <a:rPr lang="en-US" b="1" dirty="0"/>
              <a:t>or</a:t>
            </a:r>
            <a:r>
              <a:rPr lang="en-US" dirty="0"/>
              <a:t> </a:t>
            </a:r>
            <a:r>
              <a:rPr lang="en-US" b="1" dirty="0"/>
              <a:t>contains only whitespace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if(s != null &amp;&amp; !</a:t>
            </a:r>
            <a:r>
              <a:rPr lang="en-US" dirty="0" err="1"/>
              <a:t>s.isEmpty</a:t>
            </a:r>
            <a:r>
              <a:rPr lang="en-US" dirty="0"/>
              <a:t>())	// </a:t>
            </a:r>
            <a:r>
              <a:rPr lang="en-US" b="1" dirty="0"/>
              <a:t>good</a:t>
            </a:r>
            <a:r>
              <a:rPr lang="en-US" dirty="0"/>
              <a:t> check; won’t crash if s is null</a:t>
            </a:r>
          </a:p>
          <a:p>
            <a:pPr marL="0" indent="0">
              <a:buNone/>
            </a:pPr>
            <a:r>
              <a:rPr lang="en-US" dirty="0"/>
              <a:t>				// !</a:t>
            </a:r>
            <a:r>
              <a:rPr lang="en-US" dirty="0" err="1"/>
              <a:t>s.isEmpty</a:t>
            </a:r>
            <a:r>
              <a:rPr lang="en-US" dirty="0"/>
              <a:t>() </a:t>
            </a:r>
            <a:r>
              <a:rPr lang="en-US" u="sng" dirty="0"/>
              <a:t>won’t be executed</a:t>
            </a:r>
            <a:r>
              <a:rPr lang="en-US" dirty="0"/>
              <a:t> on a null String</a:t>
            </a:r>
          </a:p>
          <a:p>
            <a:pPr marL="0" indent="0">
              <a:buNone/>
            </a:pPr>
            <a:r>
              <a:rPr lang="en-US" dirty="0"/>
              <a:t>versus</a:t>
            </a:r>
          </a:p>
          <a:p>
            <a:r>
              <a:rPr lang="en-US" dirty="0"/>
              <a:t>if(!</a:t>
            </a:r>
            <a:r>
              <a:rPr lang="en-US" dirty="0" err="1"/>
              <a:t>s.isEmpty</a:t>
            </a:r>
            <a:r>
              <a:rPr lang="en-US" dirty="0"/>
              <a:t>() &amp;&amp; s != null)	// </a:t>
            </a:r>
            <a:r>
              <a:rPr lang="en-US" b="1" u="sng" dirty="0"/>
              <a:t>bad</a:t>
            </a:r>
            <a:r>
              <a:rPr lang="en-US" dirty="0"/>
              <a:t>; </a:t>
            </a:r>
            <a:r>
              <a:rPr lang="en-US" dirty="0">
                <a:highlight>
                  <a:srgbClr val="FFFF00"/>
                </a:highlight>
              </a:rPr>
              <a:t>crashes</a:t>
            </a:r>
            <a:r>
              <a:rPr lang="en-US" dirty="0"/>
              <a:t> if s is null</a:t>
            </a:r>
          </a:p>
          <a:p>
            <a:pPr marL="0" indent="0">
              <a:buNone/>
            </a:pPr>
            <a:r>
              <a:rPr lang="en-US" dirty="0"/>
              <a:t>				// check for null before using </a:t>
            </a:r>
            <a:r>
              <a:rPr lang="en-US" i="1" dirty="0"/>
              <a:t>any</a:t>
            </a:r>
            <a:r>
              <a:rPr lang="en-US" dirty="0"/>
              <a:t> String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the next line checks that a String is not null, and contains </a:t>
            </a:r>
            <a:r>
              <a:rPr lang="en-US" u="sng" dirty="0"/>
              <a:t>visible</a:t>
            </a:r>
            <a:r>
              <a:rPr lang="en-US" dirty="0"/>
              <a:t> characters</a:t>
            </a:r>
          </a:p>
          <a:p>
            <a:r>
              <a:rPr lang="en-US" dirty="0"/>
              <a:t>if(s != null &amp;&amp; !</a:t>
            </a:r>
            <a:r>
              <a:rPr lang="en-US" dirty="0" err="1"/>
              <a:t>s.isBlank</a:t>
            </a:r>
            <a:r>
              <a:rPr lang="en-US" dirty="0"/>
              <a:t>())		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3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4E6D-0187-4F30-84D7-8AD88F4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vs. Empty String vs. Blank String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F0C5-B94D-410C-A599-CEDC15AA2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692899" cy="4758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if(s == null || s.isBlank())	</a:t>
            </a:r>
          </a:p>
          <a:p>
            <a:pPr marL="0" indent="0">
              <a:buNone/>
            </a:pPr>
            <a:r>
              <a:rPr lang="en-US"/>
              <a:t>{</a:t>
            </a:r>
            <a:br>
              <a:rPr lang="en-US"/>
            </a:br>
            <a:r>
              <a:rPr lang="en-US"/>
              <a:t>    // no actual String…</a:t>
            </a:r>
            <a:br>
              <a:rPr lang="en-US"/>
            </a:br>
            <a:r>
              <a:rPr lang="en-US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636A-F93A-4264-A1BE-63288137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CE6B-FD8A-48ED-A6B5-6CCA2800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3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E259-3D53-41F8-A30E-EDCB67B5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Commandline</a:t>
            </a:r>
            <a:r>
              <a:rPr lang="en-US" dirty="0"/>
              <a:t> Arguments: String Array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487C-FF83-41B3-A14F-276467CC1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public static void </a:t>
            </a:r>
            <a:r>
              <a:rPr lang="en-US"/>
              <a:t>main(final </a:t>
            </a:r>
            <a:r>
              <a:rPr lang="en-US" b="1"/>
              <a:t>String</a:t>
            </a:r>
            <a:r>
              <a:rPr lang="en-US" b="1" dirty="0"/>
              <a:t>[]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 accepts an array of String references</a:t>
            </a:r>
          </a:p>
          <a:p>
            <a:endParaRPr lang="en-US" dirty="0"/>
          </a:p>
          <a:p>
            <a:r>
              <a:rPr lang="en-CA" dirty="0"/>
              <a:t>The program can start with String inputs from the command line</a:t>
            </a:r>
          </a:p>
          <a:p>
            <a:r>
              <a:rPr lang="en-CA" dirty="0" err="1"/>
              <a:t>Intellij</a:t>
            </a:r>
            <a:r>
              <a:rPr lang="en-CA" dirty="0"/>
              <a:t> IDEA:</a:t>
            </a:r>
          </a:p>
          <a:p>
            <a:pPr lvl="1"/>
            <a:r>
              <a:rPr lang="en-CA" dirty="0"/>
              <a:t>R</a:t>
            </a:r>
            <a:r>
              <a:rPr lang="en-CA" u="sng" dirty="0"/>
              <a:t>u</a:t>
            </a:r>
            <a:r>
              <a:rPr lang="en-CA" dirty="0"/>
              <a:t>n</a:t>
            </a:r>
          </a:p>
          <a:p>
            <a:pPr lvl="1"/>
            <a:r>
              <a:rPr lang="en-CA" dirty="0"/>
              <a:t>Edit Configu</a:t>
            </a:r>
            <a:r>
              <a:rPr lang="en-CA" u="sng" dirty="0"/>
              <a:t>r</a:t>
            </a:r>
            <a:r>
              <a:rPr lang="en-CA" dirty="0"/>
              <a:t>ations…</a:t>
            </a:r>
          </a:p>
          <a:p>
            <a:pPr lvl="1"/>
            <a:r>
              <a:rPr lang="en-CA" dirty="0"/>
              <a:t>+</a:t>
            </a:r>
          </a:p>
          <a:p>
            <a:pPr lvl="1"/>
            <a:r>
              <a:rPr lang="en-CA" dirty="0"/>
              <a:t>Application</a:t>
            </a:r>
          </a:p>
          <a:p>
            <a:pPr lvl="1"/>
            <a:r>
              <a:rPr lang="en-CA" dirty="0"/>
              <a:t>Name: (name it something meaningful e.g. “practice </a:t>
            </a:r>
            <a:r>
              <a:rPr lang="en-CA" dirty="0" err="1"/>
              <a:t>cmdline</a:t>
            </a:r>
            <a:r>
              <a:rPr lang="en-CA" dirty="0"/>
              <a:t> </a:t>
            </a:r>
            <a:r>
              <a:rPr lang="en-CA" dirty="0" err="1"/>
              <a:t>args</a:t>
            </a:r>
            <a:r>
              <a:rPr lang="en-CA" dirty="0"/>
              <a:t>”</a:t>
            </a:r>
          </a:p>
          <a:p>
            <a:pPr lvl="1"/>
            <a:r>
              <a:rPr lang="en-CA" dirty="0"/>
              <a:t>Set the class that contains public static void main (e.g. Main)</a:t>
            </a:r>
          </a:p>
          <a:p>
            <a:pPr lvl="1"/>
            <a:r>
              <a:rPr lang="en-CA" dirty="0" err="1"/>
              <a:t>Commandline</a:t>
            </a:r>
            <a:r>
              <a:rPr lang="en-CA" dirty="0"/>
              <a:t> arguments (e.g. hello 123 goodbye)</a:t>
            </a:r>
          </a:p>
          <a:p>
            <a:pPr lvl="1"/>
            <a:r>
              <a:rPr lang="en-CA" dirty="0"/>
              <a:t>OK</a:t>
            </a:r>
          </a:p>
          <a:p>
            <a:pPr lvl="1"/>
            <a:endParaRPr lang="en-CA" dirty="0"/>
          </a:p>
          <a:p>
            <a:endParaRPr lang="en-CA" dirty="0"/>
          </a:p>
          <a:p>
            <a:r>
              <a:rPr lang="en-CA" dirty="0"/>
              <a:t>See next slide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C76CE-1BFA-46FD-B08E-A96BDE4B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3: Strings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37C5D-B44C-4F6F-ACE6-E086F4CD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E5F704-8AC0-4DAA-810F-D5619F53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044" y="5077807"/>
            <a:ext cx="7273637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en-US" altLang="en-US" sz="21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"the person running this code is "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8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2574</TotalTime>
  <Words>1829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JetBrains Mono</vt:lpstr>
      <vt:lpstr>Office Theme</vt:lpstr>
      <vt:lpstr>COMP2501 Lesson 3</vt:lpstr>
      <vt:lpstr>Lesson 3 topics</vt:lpstr>
      <vt:lpstr>Comparing Strings</vt:lpstr>
      <vt:lpstr>null</vt:lpstr>
      <vt:lpstr>null</vt:lpstr>
      <vt:lpstr>null vs. Empty String</vt:lpstr>
      <vt:lpstr>null vs. Empty String vs. Blank String</vt:lpstr>
      <vt:lpstr>null vs. Empty String vs. Blank String</vt:lpstr>
      <vt:lpstr>Commandline Arguments: String Array</vt:lpstr>
      <vt:lpstr>Commandline Arguments</vt:lpstr>
      <vt:lpstr>Strings are Immutable</vt:lpstr>
      <vt:lpstr>Strings are Immutable</vt:lpstr>
      <vt:lpstr>Numeric Strings etc</vt:lpstr>
      <vt:lpstr>More String Methods</vt:lpstr>
      <vt:lpstr>More String Methods</vt:lpstr>
      <vt:lpstr>Format Strings </vt:lpstr>
      <vt:lpstr>Lab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COMP2501 Lesson 1</dc:title>
  <dc:creator>jason harrison</dc:creator>
  <cp:lastModifiedBy>jason harrison</cp:lastModifiedBy>
  <cp:revision>281</cp:revision>
  <dcterms:created xsi:type="dcterms:W3CDTF">2020-12-29T01:07:21Z</dcterms:created>
  <dcterms:modified xsi:type="dcterms:W3CDTF">2022-06-22T22:38:08Z</dcterms:modified>
</cp:coreProperties>
</file>