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77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3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0FE-7182-4EE6-8767-DCE1551BF16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7AB5-97C9-42BE-83F3-0A4D46B0B7D2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5A25-27BF-4489-8EB1-8356C231C70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B64-3FE9-4724-9939-78F72850C6B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9419-F393-49A3-B22A-E3293E19A18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89B6-ABCD-462A-8569-4ADCA5371A6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9BE5-C092-4DF3-8CA6-A305127396B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F29-4B56-457D-B471-2FFE1F73EE4E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1DB4-23D8-466A-BDE2-CCB14ED9C3D2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63C9-1D6C-43DA-BBBC-0E0596B8C89C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7373-8D88-449C-937F-CB7E4CC0D17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61D6-B012-4E29-A18A-FA6B1092BA70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5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555464"/>
            <a:ext cx="118097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/>
              <a:t>	boolean  </a:t>
            </a:r>
            <a:r>
              <a:rPr lang="en-US" sz="2400" err="1"/>
              <a:t>isStudentEnrolled</a:t>
            </a:r>
            <a:r>
              <a:rPr lang="en-US" sz="2400"/>
              <a:t>(final String </a:t>
            </a:r>
            <a:r>
              <a:rPr lang="en-US" sz="2400" err="1"/>
              <a:t>studentID</a:t>
            </a:r>
            <a:r>
              <a:rPr lang="en-US" sz="2400"/>
              <a:t>)  // package access (default)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private  void 	    </a:t>
            </a:r>
            <a:r>
              <a:rPr lang="en-US" sz="2400" err="1"/>
              <a:t>doSomething</a:t>
            </a:r>
            <a:r>
              <a:rPr lang="en-US" sz="2400"/>
              <a:t>(final double </a:t>
            </a:r>
            <a:r>
              <a:rPr lang="en-US" sz="2400" dirty="0"/>
              <a:t>a</a:t>
            </a:r>
            <a:r>
              <a:rPr lang="en-US" sz="2400"/>
              <a:t>, final int b, final char </a:t>
            </a:r>
            <a:r>
              <a:rPr lang="en-US" sz="2400" dirty="0"/>
              <a:t>c)</a:t>
            </a:r>
          </a:p>
          <a:p>
            <a:pPr marL="0" indent="0">
              <a:buNone/>
            </a:pPr>
            <a:r>
              <a:rPr lang="en-US" sz="2400" dirty="0"/>
              <a:t>	public   double    </a:t>
            </a:r>
            <a:r>
              <a:rPr lang="en-US" sz="2400" err="1"/>
              <a:t>getAverage</a:t>
            </a:r>
            <a:r>
              <a:rPr lang="en-US" sz="2400"/>
              <a:t>(final double </a:t>
            </a:r>
            <a:r>
              <a:rPr lang="en-US" sz="2400" dirty="0"/>
              <a:t>num1</a:t>
            </a:r>
            <a:r>
              <a:rPr lang="en-US" sz="2400"/>
              <a:t>, final double </a:t>
            </a:r>
            <a:r>
              <a:rPr lang="en-US" sz="2400" dirty="0"/>
              <a:t>num2</a:t>
            </a:r>
            <a:r>
              <a:rPr lang="en-US" sz="2400"/>
              <a:t>, final double </a:t>
            </a:r>
            <a:r>
              <a:rPr lang="en-US" sz="2400" dirty="0"/>
              <a:t>num3)</a:t>
            </a:r>
          </a:p>
          <a:p>
            <a:pPr marL="0" indent="0">
              <a:buNone/>
            </a:pPr>
            <a:r>
              <a:rPr lang="en-US" sz="2400" dirty="0"/>
              <a:t>	private char         </a:t>
            </a:r>
            <a:r>
              <a:rPr lang="en-US" sz="2400" dirty="0" err="1"/>
              <a:t>doSomethingElse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u="sng" dirty="0"/>
              <a:t>Call</a:t>
            </a:r>
            <a:r>
              <a:rPr lang="en-US" sz="2400" dirty="0"/>
              <a:t> those methods later:</a:t>
            </a:r>
          </a:p>
          <a:p>
            <a:r>
              <a:rPr lang="en-US" sz="2400"/>
              <a:t>System.out.prinln(isStudentEnrolled</a:t>
            </a:r>
            <a:r>
              <a:rPr lang="en-US" sz="2400" dirty="0"/>
              <a:t>(“</a:t>
            </a:r>
            <a:r>
              <a:rPr lang="en-US" sz="2400"/>
              <a:t>a00123456”));	// callable from within this package</a:t>
            </a:r>
            <a:endParaRPr lang="en-US" sz="2400" dirty="0"/>
          </a:p>
          <a:p>
            <a:r>
              <a:rPr lang="en-US" sz="2400" dirty="0" err="1"/>
              <a:t>doSomething</a:t>
            </a:r>
            <a:r>
              <a:rPr lang="en-US" sz="2400" dirty="0"/>
              <a:t>(5.5, 4, ‘</a:t>
            </a:r>
            <a:r>
              <a:rPr lang="en-US" sz="2400"/>
              <a:t>c’)				// callable from its own class, only</a:t>
            </a:r>
            <a:endParaRPr lang="en-US" sz="2400" dirty="0"/>
          </a:p>
          <a:p>
            <a:r>
              <a:rPr lang="en-US" sz="2400"/>
              <a:t>double average = getAverage</a:t>
            </a:r>
            <a:r>
              <a:rPr lang="en-US" sz="2400" dirty="0"/>
              <a:t>(1.0, 2.2, </a:t>
            </a:r>
            <a:r>
              <a:rPr lang="en-US" sz="2400"/>
              <a:t>3.4)		// callable from anywhere</a:t>
            </a:r>
            <a:endParaRPr lang="en-US" sz="2400" dirty="0"/>
          </a:p>
          <a:p>
            <a:r>
              <a:rPr lang="en-US" sz="2400" err="1"/>
              <a:t>doSomethingElse</a:t>
            </a:r>
            <a:r>
              <a:rPr lang="en-US" sz="2400"/>
              <a:t>()					// callable from its own class, only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46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Note: a method </a:t>
            </a:r>
            <a:r>
              <a:rPr lang="en-US" i="1" dirty="0"/>
              <a:t>must</a:t>
            </a:r>
            <a:r>
              <a:rPr lang="en-US" dirty="0"/>
              <a:t> return data of the specified return type, or it will not even compile.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42419"/>
            <a:ext cx="4636077" cy="1648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418"/>
            <a:ext cx="4636077" cy="1648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8" y="4169721"/>
            <a:ext cx="4636077" cy="16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41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Accessor methods are also known as “get methods” or “getters”.</a:t>
            </a:r>
          </a:p>
          <a:p>
            <a:pPr lvl="0"/>
            <a:r>
              <a:rPr lang="en-US" dirty="0"/>
              <a:t>They are only one of many “categories” of methods that we can make.</a:t>
            </a:r>
          </a:p>
          <a:p>
            <a:pPr lvl="0"/>
            <a:r>
              <a:rPr lang="en-US" dirty="0"/>
              <a:t>Accessor methods give </a:t>
            </a:r>
            <a:r>
              <a:rPr lang="en-US" u="sng" dirty="0"/>
              <a:t>other classes</a:t>
            </a:r>
            <a:r>
              <a:rPr lang="en-US" dirty="0"/>
              <a:t> access to </a:t>
            </a:r>
            <a:r>
              <a:rPr lang="en-US" u="sng" dirty="0"/>
              <a:t>private</a:t>
            </a:r>
            <a:r>
              <a:rPr lang="en-US" dirty="0"/>
              <a:t> data (instance variables, for example).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4086020"/>
            <a:ext cx="4013055" cy="2538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215" y="4605337"/>
            <a:ext cx="2886075" cy="1933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370" y="3262451"/>
            <a:ext cx="2838450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865" y="4681814"/>
            <a:ext cx="2828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Accessors</a:t>
            </a:r>
            <a:r>
              <a:rPr lang="en-US" dirty="0"/>
              <a:t> (“getters” or “get methods”)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419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common method signature for accessor methods:</a:t>
            </a:r>
          </a:p>
          <a:p>
            <a:pPr lvl="0"/>
            <a:r>
              <a:rPr lang="en-US" dirty="0"/>
              <a:t>&lt;return type&gt; </a:t>
            </a:r>
            <a:r>
              <a:rPr lang="en-US" dirty="0" err="1"/>
              <a:t>getInstanceVariableName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Accessor</a:t>
            </a:r>
            <a:r>
              <a:rPr lang="en-US" dirty="0"/>
              <a:t> methods should not be private</a:t>
            </a:r>
          </a:p>
          <a:p>
            <a:pPr lvl="0"/>
            <a:r>
              <a:rPr lang="en-US" dirty="0"/>
              <a:t>Usually, no parameters are necessary</a:t>
            </a:r>
          </a:p>
          <a:p>
            <a:pPr lvl="0"/>
            <a:r>
              <a:rPr lang="en-US" dirty="0"/>
              <a:t>The return type matches the type of the instance variable being returned</a:t>
            </a:r>
          </a:p>
          <a:p>
            <a:pPr lvl="0"/>
            <a:r>
              <a:rPr lang="en-US" dirty="0"/>
              <a:t>Often, the accessor method does nothing except simply return data</a:t>
            </a:r>
          </a:p>
          <a:p>
            <a:pPr lvl="0"/>
            <a:r>
              <a:rPr lang="en-US" dirty="0"/>
              <a:t>Otherwise the data is inaccessible outside this class, since we always make our instance variables </a:t>
            </a:r>
            <a:r>
              <a:rPr lang="en-US" i="1" dirty="0"/>
              <a:t>private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Mutators</a:t>
            </a:r>
            <a:r>
              <a:rPr lang="en-US" dirty="0"/>
              <a:t> (“setters” or “set methods”)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Another category (out of many) of method is the </a:t>
            </a:r>
            <a:r>
              <a:rPr lang="en-US" dirty="0" err="1"/>
              <a:t>mutator</a:t>
            </a:r>
            <a:r>
              <a:rPr lang="en-US" dirty="0"/>
              <a:t> method</a:t>
            </a:r>
          </a:p>
          <a:p>
            <a:pPr lvl="0"/>
            <a:r>
              <a:rPr lang="en-US" dirty="0"/>
              <a:t>Also known as “set method” or “setter”</a:t>
            </a:r>
          </a:p>
          <a:p>
            <a:pPr lvl="0"/>
            <a:r>
              <a:rPr lang="en-US" dirty="0"/>
              <a:t>Allows other classes to change instance variables</a:t>
            </a:r>
          </a:p>
          <a:p>
            <a:pPr lvl="0"/>
            <a:r>
              <a:rPr lang="en-US" dirty="0" err="1"/>
              <a:t>Mutators</a:t>
            </a:r>
            <a:r>
              <a:rPr lang="en-US" dirty="0"/>
              <a:t> generally have </a:t>
            </a:r>
            <a:r>
              <a:rPr lang="en-US" b="1" u="sng" dirty="0"/>
              <a:t>rules</a:t>
            </a:r>
            <a:r>
              <a:rPr lang="en-US" dirty="0"/>
              <a:t> that must be followed first; if the rules are not followed, then the data is not changed</a:t>
            </a:r>
          </a:p>
          <a:p>
            <a:pPr lvl="0"/>
            <a:r>
              <a:rPr lang="en-US" dirty="0">
                <a:highlight>
                  <a:srgbClr val="FFFF00"/>
                </a:highlight>
              </a:rPr>
              <a:t>These rules are what make </a:t>
            </a:r>
            <a:r>
              <a:rPr lang="en-US" dirty="0" err="1">
                <a:highlight>
                  <a:srgbClr val="FFFF00"/>
                </a:highlight>
              </a:rPr>
              <a:t>mutators</a:t>
            </a:r>
            <a:r>
              <a:rPr lang="en-US" dirty="0">
                <a:highlight>
                  <a:srgbClr val="FFFF00"/>
                </a:highlight>
              </a:rPr>
              <a:t> useful. We protect the data this way</a:t>
            </a:r>
          </a:p>
          <a:p>
            <a:pPr lvl="0"/>
            <a:r>
              <a:rPr lang="en-US" dirty="0"/>
              <a:t>Without any guard rules, we may as well have made the instance variables public (a bad idea since any code anywhere could change the data to any value)</a:t>
            </a:r>
          </a:p>
          <a:p>
            <a:pPr lvl="0"/>
            <a:r>
              <a:rPr lang="en-US" dirty="0"/>
              <a:t>A class often has more </a:t>
            </a:r>
            <a:r>
              <a:rPr lang="en-US" dirty="0" err="1"/>
              <a:t>accessors</a:t>
            </a:r>
            <a:r>
              <a:rPr lang="en-US" dirty="0"/>
              <a:t> than </a:t>
            </a:r>
            <a:r>
              <a:rPr lang="en-US" dirty="0" err="1"/>
              <a:t>mutators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970" y="136525"/>
            <a:ext cx="4684657" cy="658495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In general, the method signature for a </a:t>
            </a:r>
            <a:r>
              <a:rPr lang="en-US" sz="2200" dirty="0" err="1"/>
              <a:t>mutator</a:t>
            </a:r>
            <a:r>
              <a:rPr lang="en-US" sz="2200" dirty="0"/>
              <a:t> method: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void </a:t>
            </a:r>
            <a:r>
              <a:rPr lang="en-US" sz="2200" dirty="0" err="1"/>
              <a:t>setInstanceVariableName</a:t>
            </a:r>
            <a:r>
              <a:rPr lang="en-US" sz="2200" dirty="0"/>
              <a:t>(&lt;data type&gt; </a:t>
            </a:r>
            <a:r>
              <a:rPr lang="en-US" sz="2200" dirty="0" err="1"/>
              <a:t>newVariableValue</a:t>
            </a:r>
            <a:r>
              <a:rPr lang="en-US" sz="2200" dirty="0"/>
              <a:t>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Our constructors act similarly </a:t>
            </a:r>
            <a:r>
              <a:rPr lang="en-US" sz="2200"/>
              <a:t>to mutator </a:t>
            </a:r>
            <a:r>
              <a:rPr lang="en-US" sz="2200" dirty="0"/>
              <a:t>methods, too.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public class Book{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private final String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private final int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private double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public Book(final String title, final int yearReleased, final double priceCad)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this.title =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this.yearReleased =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</a:t>
            </a:r>
            <a:r>
              <a:rPr lang="en-US" sz="2900">
                <a:highlight>
                  <a:srgbClr val="FFFF00"/>
                </a:highlight>
              </a:rPr>
              <a:t>if(priceCad &gt; 0.00)</a:t>
            </a:r>
            <a:r>
              <a:rPr lang="en-US" sz="2900"/>
              <a:t>    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    this.priceCad =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public String getTitle()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return title;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public int getYearReleased()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return yearReleased;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public double getPriceCad()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return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public void setPriceCad(final double priceCad)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</a:t>
            </a:r>
            <a:r>
              <a:rPr lang="en-US" sz="2900">
                <a:highlight>
                  <a:srgbClr val="FFFF00"/>
                </a:highlight>
              </a:rPr>
              <a:t>if(priceCad &gt; 0.00)</a:t>
            </a:r>
            <a:r>
              <a:rPr lang="en-US" sz="2900"/>
              <a:t>       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    this.priceCad = priceCad;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/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232403" cy="3684588"/>
          </a:xfrm>
        </p:spPr>
        <p:txBody>
          <a:bodyPr/>
          <a:lstStyle/>
          <a:p>
            <a:r>
              <a:rPr lang="en-US"/>
              <a:t>Do with a different partner than previous labs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  <a:p>
            <a:r>
              <a:rPr lang="en-US"/>
              <a:t>Just one lab this lesson</a:t>
            </a:r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 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classes: methods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 methods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Mutator methods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40" y="1524000"/>
            <a:ext cx="9215261" cy="4882488"/>
          </a:xfrm>
        </p:spPr>
        <p:txBody>
          <a:bodyPr/>
          <a:lstStyle/>
          <a:p>
            <a:r>
              <a:rPr lang="en-US" dirty="0"/>
              <a:t>Constructors and methods can both be overloaded</a:t>
            </a:r>
          </a:p>
          <a:p>
            <a:r>
              <a:rPr lang="en-US" dirty="0"/>
              <a:t>Overloading allows a class to have two or more methods having </a:t>
            </a:r>
            <a:r>
              <a:rPr lang="en-US" i="1" dirty="0"/>
              <a:t>the exact same name</a:t>
            </a:r>
            <a:r>
              <a:rPr lang="en-US" dirty="0"/>
              <a:t>, </a:t>
            </a:r>
            <a:r>
              <a:rPr lang="en-US" u="sng" dirty="0"/>
              <a:t>if</a:t>
            </a:r>
            <a:r>
              <a:rPr lang="en-US" dirty="0"/>
              <a:t> their signatures are different</a:t>
            </a:r>
          </a:p>
          <a:p>
            <a:r>
              <a:rPr lang="en-US" dirty="0"/>
              <a:t>Three ways in which signatures can be different:</a:t>
            </a:r>
          </a:p>
          <a:p>
            <a:pPr marL="1020333" lvl="1" indent="-514350">
              <a:buAutoNum type="arabicPeriod"/>
            </a:pPr>
            <a:r>
              <a:rPr lang="en-US" dirty="0"/>
              <a:t>Different </a:t>
            </a:r>
            <a:r>
              <a:rPr lang="en-US" b="1" u="sng" dirty="0"/>
              <a:t>number</a:t>
            </a:r>
            <a:r>
              <a:rPr lang="en-US" dirty="0"/>
              <a:t> of parameters</a:t>
            </a:r>
          </a:p>
          <a:p>
            <a:pPr marL="1020333" lvl="1" indent="-514350">
              <a:buAutoNum type="arabicPeriod"/>
            </a:pPr>
            <a:r>
              <a:rPr lang="en-US" dirty="0"/>
              <a:t>Different </a:t>
            </a:r>
            <a:r>
              <a:rPr lang="en-US" b="1" u="sng" dirty="0"/>
              <a:t>type</a:t>
            </a:r>
            <a:r>
              <a:rPr lang="en-US" dirty="0"/>
              <a:t> of parameters</a:t>
            </a:r>
          </a:p>
          <a:p>
            <a:pPr marL="505983" lvl="1" indent="0">
              <a:buNone/>
            </a:pPr>
            <a:r>
              <a:rPr lang="en-US" dirty="0"/>
              <a:t>and/or</a:t>
            </a:r>
          </a:p>
          <a:p>
            <a:pPr marL="1020333" lvl="1" indent="-514350">
              <a:buFont typeface="+mj-lt"/>
              <a:buAutoNum type="arabicPeriod" startAt="3"/>
            </a:pPr>
            <a:r>
              <a:rPr lang="en-US" dirty="0"/>
              <a:t>Different </a:t>
            </a:r>
            <a:r>
              <a:rPr lang="en-US" b="1" u="sng" dirty="0"/>
              <a:t>order</a:t>
            </a:r>
            <a:r>
              <a:rPr lang="en-US" dirty="0"/>
              <a:t> of </a:t>
            </a:r>
            <a:r>
              <a:rPr lang="en-US"/>
              <a:t>parameters.</a:t>
            </a:r>
          </a:p>
          <a:p>
            <a:pPr marL="505983" lvl="1" indent="0">
              <a:buNone/>
            </a:pPr>
            <a:endParaRPr lang="en-US"/>
          </a:p>
          <a:p>
            <a:pPr marL="505983" lvl="1" indent="0">
              <a:buNone/>
            </a:pPr>
            <a:r>
              <a:rPr lang="en-US"/>
              <a:t>Note</a:t>
            </a:r>
            <a:r>
              <a:rPr lang="en-US" dirty="0"/>
              <a:t>: the return type is </a:t>
            </a:r>
            <a:r>
              <a:rPr lang="en-US" u="sng" dirty="0"/>
              <a:t>irrelevant</a:t>
            </a:r>
            <a:r>
              <a:rPr lang="en-US" dirty="0"/>
              <a:t> to 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0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Book()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String </a:t>
            </a:r>
            <a:r>
              <a:rPr lang="en-US" dirty="0"/>
              <a:t>title)</a:t>
            </a:r>
          </a:p>
          <a:p>
            <a:pPr marL="0" indent="0">
              <a:buNone/>
            </a:pPr>
            <a:r>
              <a:rPr lang="en-US" strike="sngStrike" dirty="0"/>
              <a:t>public </a:t>
            </a:r>
            <a:r>
              <a:rPr lang="en-US" strike="sngStrike"/>
              <a:t>Book(final String </a:t>
            </a:r>
            <a:r>
              <a:rPr lang="en-US" strike="sngStrike" dirty="0" err="1"/>
              <a:t>authorLastName</a:t>
            </a:r>
            <a:r>
              <a:rPr lang="en-US" strike="sngStrike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int </a:t>
            </a:r>
            <a:r>
              <a:rPr lang="en-US" dirty="0" err="1"/>
              <a:t>numPages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String </a:t>
            </a:r>
            <a:r>
              <a:rPr lang="en-US" dirty="0"/>
              <a:t>title,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numPages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/>
              <a:t>Book(final int </a:t>
            </a:r>
            <a:r>
              <a:rPr lang="en-US" dirty="0" err="1"/>
              <a:t>numPages</a:t>
            </a:r>
            <a:r>
              <a:rPr lang="en-US"/>
              <a:t>, final String </a:t>
            </a:r>
            <a:r>
              <a:rPr lang="en-US" dirty="0"/>
              <a:t>title)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all these cases the compiler can tell them apart:</a:t>
            </a:r>
          </a:p>
          <a:p>
            <a:pPr marL="0" indent="0">
              <a:buNone/>
            </a:pPr>
            <a:r>
              <a:rPr lang="en-US" dirty="0"/>
              <a:t>Book b1 = new Book(“harry potter”);          // </a:t>
            </a:r>
            <a:r>
              <a:rPr lang="en-US"/>
              <a:t>calls second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Book b2 = new Book(700, “harry potter”); // </a:t>
            </a:r>
            <a:r>
              <a:rPr lang="en-US"/>
              <a:t>calls fifth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alibri Light" pitchFamily="34" charset="0"/>
              </a:rPr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public int </a:t>
            </a:r>
            <a:r>
              <a:rPr lang="en-US"/>
              <a:t>withdraw(final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double </a:t>
            </a:r>
            <a:r>
              <a:rPr lang="en-US" dirty="0" err="1"/>
              <a:t>amountUSD</a:t>
            </a:r>
            <a:r>
              <a:rPr lang="en-US"/>
              <a:t>, final int </a:t>
            </a:r>
            <a:r>
              <a:rPr lang="en-US" dirty="0" err="1"/>
              <a:t>yourPIN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int </a:t>
            </a:r>
            <a:r>
              <a:rPr lang="en-US" dirty="0" err="1"/>
              <a:t>yourPIN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String </a:t>
            </a:r>
            <a:r>
              <a:rPr lang="en-US" dirty="0" err="1"/>
              <a:t>acctNumber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String </a:t>
            </a:r>
            <a:r>
              <a:rPr lang="en-US" dirty="0" err="1"/>
              <a:t>acctNumber</a:t>
            </a:r>
            <a:r>
              <a:rPr lang="en-US"/>
              <a:t>, final double </a:t>
            </a:r>
            <a:r>
              <a:rPr lang="en-US" dirty="0" err="1"/>
              <a:t>amountUSD</a:t>
            </a:r>
            <a:r>
              <a:rPr lang="en-US"/>
              <a:t>, final int 				thePin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/>
              <a:t>withdraw(final int </a:t>
            </a:r>
            <a:r>
              <a:rPr lang="en-US" dirty="0" err="1"/>
              <a:t>amountCAD</a:t>
            </a:r>
            <a:r>
              <a:rPr lang="en-US" dirty="0"/>
              <a:t>){}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trike="sngStrike" dirty="0"/>
              <a:t>public void withdraw(double x){}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account1.withdraw(100.0);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1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7"/>
            <a:ext cx="10832024" cy="47821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method is an instruction, a function, a verb</a:t>
            </a:r>
          </a:p>
          <a:p>
            <a:r>
              <a:rPr lang="en-US" dirty="0"/>
              <a:t>A method can be private, public, or default (“package”)</a:t>
            </a:r>
          </a:p>
          <a:p>
            <a:r>
              <a:rPr lang="en-US" dirty="0"/>
              <a:t>Use the principle of least privilege: only give the visibility access that is needed</a:t>
            </a:r>
          </a:p>
          <a:p>
            <a:r>
              <a:rPr lang="en-US" dirty="0"/>
              <a:t>The return type must be specified </a:t>
            </a:r>
            <a:br>
              <a:rPr lang="en-US" dirty="0"/>
            </a:br>
            <a:r>
              <a:rPr lang="en-US" dirty="0"/>
              <a:t>and it is a contract that must be met</a:t>
            </a:r>
          </a:p>
          <a:p>
            <a:r>
              <a:rPr lang="en-US" dirty="0"/>
              <a:t>Java methods can take input</a:t>
            </a:r>
            <a:br>
              <a:rPr lang="en-US" dirty="0"/>
            </a:br>
            <a:r>
              <a:rPr lang="en-US" dirty="0"/>
              <a:t>(parameters, arguments) and </a:t>
            </a:r>
            <a:br>
              <a:rPr lang="en-US" dirty="0"/>
            </a:br>
            <a:r>
              <a:rPr lang="en-US" dirty="0"/>
              <a:t>give zero or one outputs </a:t>
            </a:r>
            <a:br>
              <a:rPr lang="en-US" dirty="0"/>
            </a:br>
            <a:r>
              <a:rPr lang="en-US" dirty="0"/>
              <a:t>(return)</a:t>
            </a:r>
          </a:p>
          <a:p>
            <a:r>
              <a:rPr lang="en-US" dirty="0"/>
              <a:t>An example could be: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16" y="3178352"/>
            <a:ext cx="5002834" cy="31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Since this method </a:t>
            </a:r>
            <a:r>
              <a:rPr lang="en-US"/>
              <a:t>is not private </a:t>
            </a:r>
            <a:r>
              <a:rPr lang="en-US" dirty="0"/>
              <a:t>it needs </a:t>
            </a:r>
            <a:r>
              <a:rPr lang="en-US" dirty="0" err="1"/>
              <a:t>JavaDoc</a:t>
            </a:r>
            <a:r>
              <a:rPr lang="en-US" dirty="0"/>
              <a:t> comments </a:t>
            </a:r>
            <a:r>
              <a:rPr lang="en-US"/>
              <a:t>on top.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7" y="1664082"/>
            <a:ext cx="5538355" cy="5057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947" y="1849582"/>
            <a:ext cx="6092507" cy="44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0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should be named as verbs</a:t>
            </a:r>
          </a:p>
          <a:p>
            <a:r>
              <a:rPr lang="en-US" dirty="0"/>
              <a:t>If a particular method doesn’t need to return anything, its return </a:t>
            </a:r>
            <a:r>
              <a:rPr lang="en-US" i="1" dirty="0"/>
              <a:t>type</a:t>
            </a:r>
            <a:r>
              <a:rPr lang="en-US" dirty="0"/>
              <a:t> is “void”</a:t>
            </a:r>
          </a:p>
          <a:p>
            <a:r>
              <a:rPr lang="en-US" dirty="0"/>
              <a:t>Example:		public void </a:t>
            </a:r>
            <a:r>
              <a:rPr lang="en-US" dirty="0" err="1"/>
              <a:t>returnNothing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	{</a:t>
            </a:r>
          </a:p>
          <a:p>
            <a:pPr marL="0" indent="0">
              <a:buNone/>
            </a:pPr>
            <a:r>
              <a:rPr lang="en-US" dirty="0"/>
              <a:t>				// do some stuff but don’t </a:t>
            </a:r>
            <a:r>
              <a:rPr lang="en-US" i="1" dirty="0"/>
              <a:t>return</a:t>
            </a:r>
            <a:r>
              <a:rPr lang="en-US" dirty="0"/>
              <a:t> anything</a:t>
            </a:r>
            <a:br>
              <a:rPr lang="en-US" dirty="0"/>
            </a:br>
            <a:r>
              <a:rPr lang="en-US" dirty="0"/>
              <a:t>			}</a:t>
            </a:r>
          </a:p>
          <a:p>
            <a:endParaRPr lang="en-US" dirty="0"/>
          </a:p>
          <a:p>
            <a:r>
              <a:rPr lang="en-US" dirty="0"/>
              <a:t>Notice that this method also didn’t need any inputs.</a:t>
            </a:r>
          </a:p>
          <a:p>
            <a:r>
              <a:rPr lang="en-US" dirty="0"/>
              <a:t>Inputs are called </a:t>
            </a:r>
            <a:r>
              <a:rPr lang="en-US" u="sng" dirty="0"/>
              <a:t>parameters</a:t>
            </a:r>
            <a:r>
              <a:rPr lang="en-US" dirty="0"/>
              <a:t> or </a:t>
            </a:r>
            <a:r>
              <a:rPr lang="en-US" u="sng" dirty="0"/>
              <a:t>arguments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 return types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555464"/>
            <a:ext cx="1019788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method </a:t>
            </a:r>
            <a:r>
              <a:rPr lang="en-US" sz="2400" u="sng" dirty="0"/>
              <a:t>signature</a:t>
            </a:r>
            <a:r>
              <a:rPr lang="en-US" sz="2400" dirty="0"/>
              <a:t> includes: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name(parameters)				// not the return type</a:t>
            </a:r>
          </a:p>
          <a:p>
            <a:r>
              <a:rPr lang="en-US" sz="2400" dirty="0"/>
              <a:t>Examples: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/>
              <a:t> isStudentEnrolled(final String </a:t>
            </a:r>
            <a:r>
              <a:rPr lang="en-US" sz="2400" dirty="0" err="1"/>
              <a:t>studentID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doSomething</a:t>
            </a:r>
            <a:r>
              <a:rPr lang="en-US" sz="2400"/>
              <a:t>(final double </a:t>
            </a:r>
            <a:r>
              <a:rPr lang="en-US" sz="2400" dirty="0"/>
              <a:t>a</a:t>
            </a:r>
            <a:r>
              <a:rPr lang="en-US" sz="2400"/>
              <a:t>, final int </a:t>
            </a:r>
            <a:r>
              <a:rPr lang="en-US" sz="2400" dirty="0"/>
              <a:t>b</a:t>
            </a:r>
            <a:r>
              <a:rPr lang="en-US" sz="2400"/>
              <a:t>, final char </a:t>
            </a:r>
            <a:r>
              <a:rPr lang="en-US" sz="2400" dirty="0"/>
              <a:t>c)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getAverage</a:t>
            </a:r>
            <a:r>
              <a:rPr lang="en-US" sz="2400"/>
              <a:t>(final double </a:t>
            </a:r>
            <a:r>
              <a:rPr lang="en-US" sz="2400" dirty="0"/>
              <a:t>num1</a:t>
            </a:r>
            <a:r>
              <a:rPr lang="en-US" sz="2400"/>
              <a:t>, final double </a:t>
            </a:r>
            <a:r>
              <a:rPr lang="en-US" sz="2400" dirty="0"/>
              <a:t>num2</a:t>
            </a:r>
            <a:r>
              <a:rPr lang="en-US" sz="2400"/>
              <a:t>, final double </a:t>
            </a:r>
            <a:r>
              <a:rPr lang="en-US" sz="2400" dirty="0"/>
              <a:t>num3)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doSomethingElse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getAuthorFirstName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err="1"/>
              <a:t>getPin</a:t>
            </a:r>
            <a:r>
              <a:rPr lang="en-US" sz="2400"/>
              <a:t>(final String </a:t>
            </a:r>
            <a:r>
              <a:rPr lang="en-US" sz="2400" dirty="0" err="1"/>
              <a:t>accountNumber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COMP2501 - Lesson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4013</TotalTime>
  <Words>1213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COMP2501 Lesson 5</vt:lpstr>
      <vt:lpstr>Lesson 5 topics</vt:lpstr>
      <vt:lpstr>Overloading</vt:lpstr>
      <vt:lpstr>Overloading constructors</vt:lpstr>
      <vt:lpstr>Overloading methods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Methods: return types and parameters</vt:lpstr>
      <vt:lpstr>Accessors</vt:lpstr>
      <vt:lpstr>Accessors (“getters” or “get methods”)</vt:lpstr>
      <vt:lpstr>Mutators (“setters” or “set methods”)</vt:lpstr>
      <vt:lpstr>Mutators</vt:lpstr>
      <vt:lpstr>Lab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302</cp:revision>
  <dcterms:created xsi:type="dcterms:W3CDTF">2020-12-29T01:07:21Z</dcterms:created>
  <dcterms:modified xsi:type="dcterms:W3CDTF">2022-06-29T22:47:51Z</dcterms:modified>
</cp:coreProperties>
</file>