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8" r:id="rId1"/>
  </p:sldMasterIdLst>
  <p:notesMasterIdLst>
    <p:notesMasterId r:id="rId25"/>
  </p:notesMasterIdLst>
  <p:sldIdLst>
    <p:sldId id="256" r:id="rId2"/>
    <p:sldId id="257" r:id="rId3"/>
    <p:sldId id="283" r:id="rId4"/>
    <p:sldId id="296" r:id="rId5"/>
    <p:sldId id="284" r:id="rId6"/>
    <p:sldId id="285" r:id="rId7"/>
    <p:sldId id="286" r:id="rId8"/>
    <p:sldId id="294" r:id="rId9"/>
    <p:sldId id="297" r:id="rId10"/>
    <p:sldId id="290" r:id="rId11"/>
    <p:sldId id="291" r:id="rId12"/>
    <p:sldId id="288" r:id="rId13"/>
    <p:sldId id="298" r:id="rId14"/>
    <p:sldId id="287" r:id="rId15"/>
    <p:sldId id="299" r:id="rId16"/>
    <p:sldId id="289" r:id="rId17"/>
    <p:sldId id="292" r:id="rId18"/>
    <p:sldId id="293" r:id="rId19"/>
    <p:sldId id="295" r:id="rId20"/>
    <p:sldId id="301" r:id="rId21"/>
    <p:sldId id="300"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123" d="100"/>
          <a:sy n="123" d="100"/>
        </p:scale>
        <p:origin x="21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44D03-84CA-47A5-BA56-7A83BAF17CB0}" type="datetimeFigureOut">
              <a:rPr lang="en-CA" smtClean="0"/>
              <a:pPr/>
              <a:t>2022-07-01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79261-BAEC-4B84-A427-9344B6DE7CCB}" type="slidenum">
              <a:rPr lang="en-CA" smtClean="0"/>
              <a:pPr/>
              <a:t>‹#›</a:t>
            </a:fld>
            <a:endParaRPr lang="en-CA"/>
          </a:p>
        </p:txBody>
      </p:sp>
    </p:spTree>
    <p:extLst>
      <p:ext uri="{BB962C8B-B14F-4D97-AF65-F5344CB8AC3E}">
        <p14:creationId xmlns:p14="http://schemas.microsoft.com/office/powerpoint/2010/main" val="410952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6218-5F68-480D-B053-9710B049A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3AB5AD-92DA-4F1B-A61B-609E327B4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B1F2F90-9A19-4E6B-BEE3-9FF49399F13F}"/>
              </a:ext>
            </a:extLst>
          </p:cNvPr>
          <p:cNvSpPr>
            <a:spLocks noGrp="1"/>
          </p:cNvSpPr>
          <p:nvPr>
            <p:ph type="dt" sz="half" idx="10"/>
          </p:nvPr>
        </p:nvSpPr>
        <p:spPr/>
        <p:txBody>
          <a:bodyPr/>
          <a:lstStyle/>
          <a:p>
            <a:fld id="{817130FC-7485-4DCD-A9E6-0647831CE9F8}" type="datetime1">
              <a:rPr lang="en-US" smtClean="0"/>
              <a:pPr/>
              <a:t>7/1/2022</a:t>
            </a:fld>
            <a:endParaRPr lang="en-US" dirty="0"/>
          </a:p>
        </p:txBody>
      </p:sp>
      <p:sp>
        <p:nvSpPr>
          <p:cNvPr id="5" name="Footer Placeholder 4">
            <a:extLst>
              <a:ext uri="{FF2B5EF4-FFF2-40B4-BE49-F238E27FC236}">
                <a16:creationId xmlns:a16="http://schemas.microsoft.com/office/drawing/2014/main" id="{83004A2A-F842-487D-93F4-85C10080AB60}"/>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251586F2-8EA5-4776-AA2A-06AA193A1FB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4245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0F14-CF30-4F8D-82C4-4DE21EB969D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096DDA-612A-4583-9B0E-ECB8CF49D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388EC3-E44C-4796-81DE-3F97439B4685}"/>
              </a:ext>
            </a:extLst>
          </p:cNvPr>
          <p:cNvSpPr>
            <a:spLocks noGrp="1"/>
          </p:cNvSpPr>
          <p:nvPr>
            <p:ph type="dt" sz="half" idx="10"/>
          </p:nvPr>
        </p:nvSpPr>
        <p:spPr/>
        <p:txBody>
          <a:bodyPr/>
          <a:lstStyle/>
          <a:p>
            <a:fld id="{6E24E381-F3D5-46CF-8BFC-AF1E100D37A1}" type="datetime1">
              <a:rPr lang="en-US" smtClean="0"/>
              <a:pPr/>
              <a:t>7/1/2022</a:t>
            </a:fld>
            <a:endParaRPr lang="en-US" dirty="0"/>
          </a:p>
        </p:txBody>
      </p:sp>
      <p:sp>
        <p:nvSpPr>
          <p:cNvPr id="5" name="Footer Placeholder 4">
            <a:extLst>
              <a:ext uri="{FF2B5EF4-FFF2-40B4-BE49-F238E27FC236}">
                <a16:creationId xmlns:a16="http://schemas.microsoft.com/office/drawing/2014/main" id="{A81F6A31-BACB-4D57-A1D0-6DD0FA393B9D}"/>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A956A374-192E-47DC-993F-D2BF2218EB4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43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A1177-51CF-46F3-A157-50C1119DB0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F513FE-B652-47DF-9F77-44183A04C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7BD82B-6D75-448B-83C6-0BB5D60D7E6A}"/>
              </a:ext>
            </a:extLst>
          </p:cNvPr>
          <p:cNvSpPr>
            <a:spLocks noGrp="1"/>
          </p:cNvSpPr>
          <p:nvPr>
            <p:ph type="dt" sz="half" idx="10"/>
          </p:nvPr>
        </p:nvSpPr>
        <p:spPr/>
        <p:txBody>
          <a:bodyPr/>
          <a:lstStyle/>
          <a:p>
            <a:fld id="{55CE0822-83D4-4D2B-88B8-DB4BDCA90C5B}" type="datetime1">
              <a:rPr lang="en-US" smtClean="0"/>
              <a:pPr/>
              <a:t>7/1/2022</a:t>
            </a:fld>
            <a:endParaRPr lang="en-US" dirty="0"/>
          </a:p>
        </p:txBody>
      </p:sp>
      <p:sp>
        <p:nvSpPr>
          <p:cNvPr id="5" name="Footer Placeholder 4">
            <a:extLst>
              <a:ext uri="{FF2B5EF4-FFF2-40B4-BE49-F238E27FC236}">
                <a16:creationId xmlns:a16="http://schemas.microsoft.com/office/drawing/2014/main" id="{DF5D3B79-8286-4185-8A84-057B7A0D40F2}"/>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2DCE97FA-5CBF-43D0-93B3-7CD8228845C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8122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7433-A58F-42EE-AB33-F616E2B519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F9776-0436-4962-9C2B-37322100C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E4F8D4-D756-48C9-ABF5-B6EA49D0DBD8}"/>
              </a:ext>
            </a:extLst>
          </p:cNvPr>
          <p:cNvSpPr>
            <a:spLocks noGrp="1"/>
          </p:cNvSpPr>
          <p:nvPr>
            <p:ph type="dt" sz="half" idx="10"/>
          </p:nvPr>
        </p:nvSpPr>
        <p:spPr/>
        <p:txBody>
          <a:bodyPr/>
          <a:lstStyle/>
          <a:p>
            <a:fld id="{9492DD23-19EF-47EA-B2D2-E631C66EB1EA}" type="datetime1">
              <a:rPr lang="en-US" smtClean="0"/>
              <a:pPr/>
              <a:t>7/1/2022</a:t>
            </a:fld>
            <a:endParaRPr lang="en-US" dirty="0"/>
          </a:p>
        </p:txBody>
      </p:sp>
      <p:sp>
        <p:nvSpPr>
          <p:cNvPr id="5" name="Footer Placeholder 4">
            <a:extLst>
              <a:ext uri="{FF2B5EF4-FFF2-40B4-BE49-F238E27FC236}">
                <a16:creationId xmlns:a16="http://schemas.microsoft.com/office/drawing/2014/main" id="{AC745233-ADEC-4546-9545-72CED7C53263}"/>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DF749E95-9667-4480-B226-3175BBB4E4B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504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5AAD-E498-4F25-B194-E14F1ABAD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0A81B7C-186D-4002-8159-C1BCD8488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42277-4429-420C-AF01-0289E784C184}"/>
              </a:ext>
            </a:extLst>
          </p:cNvPr>
          <p:cNvSpPr>
            <a:spLocks noGrp="1"/>
          </p:cNvSpPr>
          <p:nvPr>
            <p:ph type="dt" sz="half" idx="10"/>
          </p:nvPr>
        </p:nvSpPr>
        <p:spPr/>
        <p:txBody>
          <a:bodyPr/>
          <a:lstStyle/>
          <a:p>
            <a:fld id="{ECB96A31-0DEF-48E1-9DF9-6ADE32F8B6DA}" type="datetime1">
              <a:rPr lang="en-US" smtClean="0"/>
              <a:pPr/>
              <a:t>7/1/2022</a:t>
            </a:fld>
            <a:endParaRPr lang="en-US" dirty="0"/>
          </a:p>
        </p:txBody>
      </p:sp>
      <p:sp>
        <p:nvSpPr>
          <p:cNvPr id="5" name="Footer Placeholder 4">
            <a:extLst>
              <a:ext uri="{FF2B5EF4-FFF2-40B4-BE49-F238E27FC236}">
                <a16:creationId xmlns:a16="http://schemas.microsoft.com/office/drawing/2014/main" id="{47FCE6E1-4D78-4105-B154-3D5E6F65D5B2}"/>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44146E99-4273-4786-B74A-0E3BA0D6171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4818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CA99-CD99-493F-8AF4-3CA53C48908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54B300-1B82-4D89-9F66-2322CF678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DCDCA6-5C73-4421-8861-3C14DFD9E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39AC51C-D153-4594-ACE0-A8987368D0D5}"/>
              </a:ext>
            </a:extLst>
          </p:cNvPr>
          <p:cNvSpPr>
            <a:spLocks noGrp="1"/>
          </p:cNvSpPr>
          <p:nvPr>
            <p:ph type="dt" sz="half" idx="10"/>
          </p:nvPr>
        </p:nvSpPr>
        <p:spPr/>
        <p:txBody>
          <a:bodyPr/>
          <a:lstStyle/>
          <a:p>
            <a:fld id="{5588B8AA-F251-499F-8A65-57992EFE84D7}" type="datetime1">
              <a:rPr lang="en-US" smtClean="0"/>
              <a:pPr/>
              <a:t>7/1/2022</a:t>
            </a:fld>
            <a:endParaRPr lang="en-US" dirty="0"/>
          </a:p>
        </p:txBody>
      </p:sp>
      <p:sp>
        <p:nvSpPr>
          <p:cNvPr id="6" name="Footer Placeholder 5">
            <a:extLst>
              <a:ext uri="{FF2B5EF4-FFF2-40B4-BE49-F238E27FC236}">
                <a16:creationId xmlns:a16="http://schemas.microsoft.com/office/drawing/2014/main" id="{D0951DEB-B02B-4882-9C35-B827986DFB19}"/>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FFBD0E2A-12C7-4563-810B-8E4EC200AABF}"/>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7151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C998-1BDB-4C33-9E2C-2F458629757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C13920-F999-4998-A691-67D309768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6A62E-E987-4CE9-A990-9E43E7B5B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0F00E3B-34E7-4B45-A616-72B4008A3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6E4B6-4D5C-4BF7-B54E-12702CC23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9CA9C9-E071-40F0-B153-A6AAB2184FAA}"/>
              </a:ext>
            </a:extLst>
          </p:cNvPr>
          <p:cNvSpPr>
            <a:spLocks noGrp="1"/>
          </p:cNvSpPr>
          <p:nvPr>
            <p:ph type="dt" sz="half" idx="10"/>
          </p:nvPr>
        </p:nvSpPr>
        <p:spPr/>
        <p:txBody>
          <a:bodyPr/>
          <a:lstStyle/>
          <a:p>
            <a:fld id="{826E4984-EA23-4801-AD6D-D82D2FCD55C4}" type="datetime1">
              <a:rPr lang="en-US" smtClean="0"/>
              <a:pPr/>
              <a:t>7/1/2022</a:t>
            </a:fld>
            <a:endParaRPr lang="en-US" dirty="0"/>
          </a:p>
        </p:txBody>
      </p:sp>
      <p:sp>
        <p:nvSpPr>
          <p:cNvPr id="8" name="Footer Placeholder 7">
            <a:extLst>
              <a:ext uri="{FF2B5EF4-FFF2-40B4-BE49-F238E27FC236}">
                <a16:creationId xmlns:a16="http://schemas.microsoft.com/office/drawing/2014/main" id="{A48FBFEE-A506-4080-A8EF-55A73B85FA08}"/>
              </a:ext>
            </a:extLst>
          </p:cNvPr>
          <p:cNvSpPr>
            <a:spLocks noGrp="1"/>
          </p:cNvSpPr>
          <p:nvPr>
            <p:ph type="ftr" sz="quarter" idx="11"/>
          </p:nvPr>
        </p:nvSpPr>
        <p:spPr/>
        <p:txBody>
          <a:bodyPr/>
          <a:lstStyle/>
          <a:p>
            <a:r>
              <a:rPr lang="en-US"/>
              <a:t>6: More About Strings</a:t>
            </a:r>
            <a:endParaRPr lang="en-US" dirty="0"/>
          </a:p>
        </p:txBody>
      </p:sp>
      <p:sp>
        <p:nvSpPr>
          <p:cNvPr id="9" name="Slide Number Placeholder 8">
            <a:extLst>
              <a:ext uri="{FF2B5EF4-FFF2-40B4-BE49-F238E27FC236}">
                <a16:creationId xmlns:a16="http://schemas.microsoft.com/office/drawing/2014/main" id="{DC3984DF-6B59-45E8-A606-22B23481686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9097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1224-AD11-4887-AE5B-240EBF04396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6A849ED-36BD-48A9-8FF8-63D4C35951D4}"/>
              </a:ext>
            </a:extLst>
          </p:cNvPr>
          <p:cNvSpPr>
            <a:spLocks noGrp="1"/>
          </p:cNvSpPr>
          <p:nvPr>
            <p:ph type="dt" sz="half" idx="10"/>
          </p:nvPr>
        </p:nvSpPr>
        <p:spPr/>
        <p:txBody>
          <a:bodyPr/>
          <a:lstStyle/>
          <a:p>
            <a:fld id="{53CE7AC2-5DE3-42C3-9A68-88D6E392E325}" type="datetime1">
              <a:rPr lang="en-US" smtClean="0"/>
              <a:pPr/>
              <a:t>7/1/2022</a:t>
            </a:fld>
            <a:endParaRPr lang="en-US" dirty="0"/>
          </a:p>
        </p:txBody>
      </p:sp>
      <p:sp>
        <p:nvSpPr>
          <p:cNvPr id="4" name="Footer Placeholder 3">
            <a:extLst>
              <a:ext uri="{FF2B5EF4-FFF2-40B4-BE49-F238E27FC236}">
                <a16:creationId xmlns:a16="http://schemas.microsoft.com/office/drawing/2014/main" id="{9CC176EB-6B63-4D17-8BF4-265804D9C0A2}"/>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FCA8A6B-2F53-4060-8231-B57DAC659BD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5074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C4BF4-B1EA-4E85-AB21-5DDAA421156E}"/>
              </a:ext>
            </a:extLst>
          </p:cNvPr>
          <p:cNvSpPr>
            <a:spLocks noGrp="1"/>
          </p:cNvSpPr>
          <p:nvPr>
            <p:ph type="dt" sz="half" idx="10"/>
          </p:nvPr>
        </p:nvSpPr>
        <p:spPr/>
        <p:txBody>
          <a:bodyPr/>
          <a:lstStyle/>
          <a:p>
            <a:fld id="{8A8E7B0E-8F6C-4BFF-AE1B-95F6CDF4D6E7}" type="datetime1">
              <a:rPr lang="en-US" smtClean="0"/>
              <a:pPr/>
              <a:t>7/1/2022</a:t>
            </a:fld>
            <a:endParaRPr lang="en-US" dirty="0"/>
          </a:p>
        </p:txBody>
      </p:sp>
      <p:sp>
        <p:nvSpPr>
          <p:cNvPr id="3" name="Footer Placeholder 2">
            <a:extLst>
              <a:ext uri="{FF2B5EF4-FFF2-40B4-BE49-F238E27FC236}">
                <a16:creationId xmlns:a16="http://schemas.microsoft.com/office/drawing/2014/main" id="{D3D9D3B6-B556-465F-9376-4667DFA7B40F}"/>
              </a:ext>
            </a:extLst>
          </p:cNvPr>
          <p:cNvSpPr>
            <a:spLocks noGrp="1"/>
          </p:cNvSpPr>
          <p:nvPr>
            <p:ph type="ftr" sz="quarter" idx="11"/>
          </p:nvPr>
        </p:nvSpPr>
        <p:spPr/>
        <p:txBody>
          <a:bodyPr/>
          <a:lstStyle/>
          <a:p>
            <a:r>
              <a:rPr lang="en-US"/>
              <a:t>6: More About Strings</a:t>
            </a:r>
            <a:endParaRPr lang="en-US" dirty="0"/>
          </a:p>
        </p:txBody>
      </p:sp>
      <p:sp>
        <p:nvSpPr>
          <p:cNvPr id="4" name="Slide Number Placeholder 3">
            <a:extLst>
              <a:ext uri="{FF2B5EF4-FFF2-40B4-BE49-F238E27FC236}">
                <a16:creationId xmlns:a16="http://schemas.microsoft.com/office/drawing/2014/main" id="{E3020473-B4C2-4271-A855-2A3BA3A816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81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5C76-6241-424E-93BF-0037809A4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1C4FBCE-8516-4DE6-9D06-8EA64FD2A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E09097E-290A-4CDE-AF93-8CC2DEE76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C8727-6439-4118-9D85-9E1F73709FBE}"/>
              </a:ext>
            </a:extLst>
          </p:cNvPr>
          <p:cNvSpPr>
            <a:spLocks noGrp="1"/>
          </p:cNvSpPr>
          <p:nvPr>
            <p:ph type="dt" sz="half" idx="10"/>
          </p:nvPr>
        </p:nvSpPr>
        <p:spPr/>
        <p:txBody>
          <a:bodyPr/>
          <a:lstStyle/>
          <a:p>
            <a:fld id="{89F8ED1D-60AD-4236-84D5-31017FA15798}" type="datetime1">
              <a:rPr lang="en-US" smtClean="0"/>
              <a:pPr/>
              <a:t>7/1/2022</a:t>
            </a:fld>
            <a:endParaRPr lang="en-US" dirty="0"/>
          </a:p>
        </p:txBody>
      </p:sp>
      <p:sp>
        <p:nvSpPr>
          <p:cNvPr id="6" name="Footer Placeholder 5">
            <a:extLst>
              <a:ext uri="{FF2B5EF4-FFF2-40B4-BE49-F238E27FC236}">
                <a16:creationId xmlns:a16="http://schemas.microsoft.com/office/drawing/2014/main" id="{CFECC1CB-EA9E-4699-AA94-3FB7D80C062E}"/>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B4B4589F-8C40-4F60-96D9-D3076AA18EE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842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2706-E408-4A67-A897-0FEB9E86C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BE95E0-0A63-4AF9-B0A9-626F45172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C2FC62-6D9D-4551-80BE-91DE840BB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3430-29A2-4DBE-A46E-952FACA73676}"/>
              </a:ext>
            </a:extLst>
          </p:cNvPr>
          <p:cNvSpPr>
            <a:spLocks noGrp="1"/>
          </p:cNvSpPr>
          <p:nvPr>
            <p:ph type="dt" sz="half" idx="10"/>
          </p:nvPr>
        </p:nvSpPr>
        <p:spPr/>
        <p:txBody>
          <a:bodyPr/>
          <a:lstStyle/>
          <a:p>
            <a:fld id="{8DD2FF8A-B23C-4BA2-B32B-490BB1D95ED8}" type="datetime1">
              <a:rPr lang="en-US" smtClean="0"/>
              <a:pPr/>
              <a:t>7/1/2022</a:t>
            </a:fld>
            <a:endParaRPr lang="en-US" dirty="0"/>
          </a:p>
        </p:txBody>
      </p:sp>
      <p:sp>
        <p:nvSpPr>
          <p:cNvPr id="6" name="Footer Placeholder 5">
            <a:extLst>
              <a:ext uri="{FF2B5EF4-FFF2-40B4-BE49-F238E27FC236}">
                <a16:creationId xmlns:a16="http://schemas.microsoft.com/office/drawing/2014/main" id="{5E08BDF8-13BE-47A4-8E99-FB90F6B044D8}"/>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91378696-CEAB-45FF-AB52-7BD70DA1BF9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474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F6B64-6F5E-41D8-9F4A-A25C18E84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AFDE5A-3130-42C9-81C7-3F6C70470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410241-1E64-4B05-8F7A-3D0106002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9CD1E-D019-45AC-828E-8E64E6E562B4}" type="datetime1">
              <a:rPr lang="en-US" smtClean="0"/>
              <a:pPr/>
              <a:t>7/1/2022</a:t>
            </a:fld>
            <a:endParaRPr lang="en-US" dirty="0"/>
          </a:p>
        </p:txBody>
      </p:sp>
      <p:sp>
        <p:nvSpPr>
          <p:cNvPr id="5" name="Footer Placeholder 4">
            <a:extLst>
              <a:ext uri="{FF2B5EF4-FFF2-40B4-BE49-F238E27FC236}">
                <a16:creationId xmlns:a16="http://schemas.microsoft.com/office/drawing/2014/main" id="{FE2AD4CF-9FDF-41B1-BCC7-DA434D3AA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6: More About Strings</a:t>
            </a:r>
            <a:endParaRPr lang="en-US" dirty="0"/>
          </a:p>
        </p:txBody>
      </p:sp>
      <p:sp>
        <p:nvSpPr>
          <p:cNvPr id="6" name="Slide Number Placeholder 5">
            <a:extLst>
              <a:ext uri="{FF2B5EF4-FFF2-40B4-BE49-F238E27FC236}">
                <a16:creationId xmlns:a16="http://schemas.microsoft.com/office/drawing/2014/main" id="{9DBC5B81-1E6C-4FE9-BB02-728DF6196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476932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598F-05D6-47AF-AB51-FE0C4619460B}"/>
              </a:ext>
            </a:extLst>
          </p:cNvPr>
          <p:cNvSpPr>
            <a:spLocks noGrp="1"/>
          </p:cNvSpPr>
          <p:nvPr>
            <p:ph type="ctrTitle"/>
          </p:nvPr>
        </p:nvSpPr>
        <p:spPr/>
        <p:txBody>
          <a:bodyPr/>
          <a:lstStyle/>
          <a:p>
            <a:r>
              <a:rPr lang="en-US" dirty="0"/>
              <a:t>COMP2501 Lesson 6</a:t>
            </a:r>
            <a:endParaRPr lang="en-CA" dirty="0"/>
          </a:p>
        </p:txBody>
      </p:sp>
      <p:sp>
        <p:nvSpPr>
          <p:cNvPr id="3" name="Subtitle 2">
            <a:extLst>
              <a:ext uri="{FF2B5EF4-FFF2-40B4-BE49-F238E27FC236}">
                <a16:creationId xmlns:a16="http://schemas.microsoft.com/office/drawing/2014/main" id="{9FF338BD-F975-4644-8493-D8A6D0FB2129}"/>
              </a:ext>
            </a:extLst>
          </p:cNvPr>
          <p:cNvSpPr>
            <a:spLocks noGrp="1"/>
          </p:cNvSpPr>
          <p:nvPr>
            <p:ph type="subTitle" idx="1"/>
          </p:nvPr>
        </p:nvSpPr>
        <p:spPr/>
        <p:txBody>
          <a:bodyPr/>
          <a:lstStyle/>
          <a:p>
            <a:r>
              <a:rPr lang="en-US"/>
              <a:t>Programming Fundamentals Part 2</a:t>
            </a:r>
            <a:endParaRPr lang="en-CA"/>
          </a:p>
        </p:txBody>
      </p:sp>
    </p:spTree>
    <p:extLst>
      <p:ext uri="{BB962C8B-B14F-4D97-AF65-F5344CB8AC3E}">
        <p14:creationId xmlns:p14="http://schemas.microsoft.com/office/powerpoint/2010/main" val="29473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Variables</a:t>
            </a:r>
            <a:endParaRPr lang="en-US" dirty="0"/>
          </a:p>
        </p:txBody>
      </p:sp>
      <p:sp>
        <p:nvSpPr>
          <p:cNvPr id="3" name="Content Placeholder 2"/>
          <p:cNvSpPr>
            <a:spLocks noGrp="1"/>
          </p:cNvSpPr>
          <p:nvPr>
            <p:ph idx="1"/>
          </p:nvPr>
        </p:nvSpPr>
        <p:spPr/>
        <p:txBody>
          <a:bodyPr/>
          <a:lstStyle/>
          <a:p>
            <a:r>
              <a:rPr lang="en-CA" dirty="0"/>
              <a:t>We have two types of variables in Java, class fields and LOCAL variables</a:t>
            </a:r>
          </a:p>
          <a:p>
            <a:r>
              <a:rPr lang="en-CA" dirty="0"/>
              <a:t>Local Variable:</a:t>
            </a:r>
          </a:p>
          <a:p>
            <a:pPr lvl="1"/>
            <a:r>
              <a:rPr lang="en-CA" dirty="0"/>
              <a:t>is declared in a method or occasionally in a constructor</a:t>
            </a:r>
          </a:p>
          <a:p>
            <a:pPr lvl="1"/>
            <a:r>
              <a:rPr lang="en-CA" dirty="0"/>
              <a:t>can been seen only in the scope they are declared, which means a local variable of one method cannot be seen outside of that method</a:t>
            </a:r>
          </a:p>
          <a:p>
            <a:pPr lvl="1"/>
            <a:r>
              <a:rPr lang="en-CA" dirty="0"/>
              <a:t>is used as temporary data storage used expressly in the scope in which they are declared</a:t>
            </a:r>
          </a:p>
          <a:p>
            <a:pPr marL="457200" lvl="1" indent="0">
              <a:buNone/>
            </a:pPr>
            <a:r>
              <a:rPr lang="en-CA" dirty="0"/>
              <a:t>Parameters are also considered local variables since that exist only upon the method call and do not persist beyond the scope, lifetime, or execution of the method.</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Variable Examples</a:t>
            </a:r>
            <a:endParaRPr lang="en-US" dirty="0"/>
          </a:p>
        </p:txBody>
      </p:sp>
      <p:sp>
        <p:nvSpPr>
          <p:cNvPr id="3" name="Content Placeholder 2"/>
          <p:cNvSpPr>
            <a:spLocks noGrp="1"/>
          </p:cNvSpPr>
          <p:nvPr>
            <p:ph idx="1"/>
          </p:nvPr>
        </p:nvSpPr>
        <p:spPr>
          <a:xfrm>
            <a:off x="708803" y="2619255"/>
            <a:ext cx="10515600" cy="3298662"/>
          </a:xfrm>
        </p:spPr>
        <p:txBody>
          <a:bodyPr>
            <a:normAutofit/>
          </a:bodyPr>
          <a:lstStyle/>
          <a:p>
            <a:pPr>
              <a:buNone/>
            </a:pPr>
            <a:r>
              <a:rPr lang="en-CA"/>
              <a:t>double getCircleArea</a:t>
            </a:r>
            <a:r>
              <a:rPr lang="en-CA" dirty="0"/>
              <a:t>(final double radius)</a:t>
            </a:r>
          </a:p>
          <a:p>
            <a:pPr>
              <a:buNone/>
            </a:pPr>
            <a:r>
              <a:rPr lang="en-CA" dirty="0"/>
              <a:t>{</a:t>
            </a:r>
          </a:p>
          <a:p>
            <a:pPr lvl="1">
              <a:buNone/>
            </a:pPr>
            <a:r>
              <a:rPr lang="en-CA" dirty="0"/>
              <a:t>final double pi = 3.14159;</a:t>
            </a:r>
          </a:p>
          <a:p>
            <a:pPr lvl="1">
              <a:buNone/>
            </a:pPr>
            <a:r>
              <a:rPr lang="en-CA" dirty="0"/>
              <a:t>double area;</a:t>
            </a:r>
          </a:p>
          <a:p>
            <a:pPr lvl="1">
              <a:buNone/>
            </a:pPr>
            <a:r>
              <a:rPr lang="en-CA" dirty="0"/>
              <a:t>area = pi * (radius * radius);</a:t>
            </a:r>
          </a:p>
          <a:p>
            <a:pPr lvl="1">
              <a:buNone/>
            </a:pPr>
            <a:r>
              <a:rPr lang="en-CA" dirty="0"/>
              <a:t>return area;</a:t>
            </a:r>
          </a:p>
          <a:p>
            <a:pPr>
              <a:buNone/>
            </a:pPr>
            <a:r>
              <a:rPr lang="en-CA" dirty="0"/>
              <a:t>}</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11</a:t>
            </a:fld>
            <a:endParaRPr lang="en-US" dirty="0"/>
          </a:p>
        </p:txBody>
      </p:sp>
      <p:sp>
        <p:nvSpPr>
          <p:cNvPr id="6" name="TextBox 5"/>
          <p:cNvSpPr txBox="1"/>
          <p:nvPr/>
        </p:nvSpPr>
        <p:spPr>
          <a:xfrm>
            <a:off x="5692413" y="1764568"/>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sp>
        <p:nvSpPr>
          <p:cNvPr id="7" name="TextBox 6"/>
          <p:cNvSpPr txBox="1"/>
          <p:nvPr/>
        </p:nvSpPr>
        <p:spPr>
          <a:xfrm>
            <a:off x="1161984" y="2156079"/>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cxnSp>
        <p:nvCxnSpPr>
          <p:cNvPr id="9" name="Straight Arrow Connector 8"/>
          <p:cNvCxnSpPr>
            <a:cxnSpLocks/>
          </p:cNvCxnSpPr>
          <p:nvPr/>
        </p:nvCxnSpPr>
        <p:spPr>
          <a:xfrm rot="5400000">
            <a:off x="5753627" y="2049015"/>
            <a:ext cx="536441" cy="696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rot="16200000" flipH="1">
            <a:off x="1647165" y="2996261"/>
            <a:ext cx="1013769" cy="11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2048B0-FC9B-48CD-84B4-598D36C199CA}"/>
              </a:ext>
            </a:extLst>
          </p:cNvPr>
          <p:cNvSpPr txBox="1"/>
          <p:nvPr/>
        </p:nvSpPr>
        <p:spPr>
          <a:xfrm>
            <a:off x="4038600" y="3083829"/>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cxnSp>
        <p:nvCxnSpPr>
          <p:cNvPr id="15" name="Straight Arrow Connector 14">
            <a:extLst>
              <a:ext uri="{FF2B5EF4-FFF2-40B4-BE49-F238E27FC236}">
                <a16:creationId xmlns:a16="http://schemas.microsoft.com/office/drawing/2014/main" id="{EB17DAFC-DC5B-4B0E-9214-1F87F779565E}"/>
              </a:ext>
            </a:extLst>
          </p:cNvPr>
          <p:cNvCxnSpPr/>
          <p:nvPr/>
        </p:nvCxnSpPr>
        <p:spPr>
          <a:xfrm flipH="1">
            <a:off x="2641556" y="3429000"/>
            <a:ext cx="1868451" cy="654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a:t>
            </a:r>
            <a:endParaRPr lang="en-US" dirty="0"/>
          </a:p>
        </p:txBody>
      </p:sp>
      <p:sp>
        <p:nvSpPr>
          <p:cNvPr id="3" name="Content Placeholder 2"/>
          <p:cNvSpPr>
            <a:spLocks noGrp="1"/>
          </p:cNvSpPr>
          <p:nvPr>
            <p:ph idx="1"/>
          </p:nvPr>
        </p:nvSpPr>
        <p:spPr>
          <a:xfrm>
            <a:off x="838200" y="1825625"/>
            <a:ext cx="10847522" cy="4351338"/>
          </a:xfrm>
        </p:spPr>
        <p:txBody>
          <a:bodyPr/>
          <a:lstStyle/>
          <a:p>
            <a:r>
              <a:rPr lang="en-CA" dirty="0"/>
              <a:t>Fields can be static, which means there is just a single variable, and it belongs to the </a:t>
            </a:r>
            <a:r>
              <a:rPr lang="en-CA" b="1" u="sng" dirty="0"/>
              <a:t>class</a:t>
            </a:r>
            <a:r>
              <a:rPr lang="en-CA" dirty="0"/>
              <a:t> rather than to </a:t>
            </a:r>
            <a:r>
              <a:rPr lang="en-CA"/>
              <a:t>any instance</a:t>
            </a:r>
          </a:p>
          <a:p>
            <a:endParaRPr lang="en-CA" dirty="0"/>
          </a:p>
          <a:p>
            <a:pPr lvl="1">
              <a:buNone/>
            </a:pPr>
            <a:r>
              <a:rPr lang="en-CA" dirty="0"/>
              <a:t>private static </a:t>
            </a:r>
            <a:r>
              <a:rPr lang="en-CA" dirty="0" err="1"/>
              <a:t>int</a:t>
            </a:r>
            <a:r>
              <a:rPr lang="en-CA" dirty="0"/>
              <a:t> </a:t>
            </a:r>
            <a:r>
              <a:rPr lang="en-CA"/>
              <a:t>number;</a:t>
            </a:r>
          </a:p>
          <a:p>
            <a:pPr lvl="1">
              <a:buNone/>
            </a:pPr>
            <a:endParaRPr lang="en-CA" dirty="0"/>
          </a:p>
          <a:p>
            <a:pPr lvl="1"/>
            <a:r>
              <a:rPr lang="en-CA" dirty="0"/>
              <a:t>NOTE: static fields </a:t>
            </a:r>
            <a:r>
              <a:rPr lang="en-CA"/>
              <a:t>are belong to the class. Individual instances (if any) of that class can reference that data also. </a:t>
            </a:r>
            <a:r>
              <a:rPr lang="en-CA" dirty="0"/>
              <a:t>They are NOT unique to each instance. Also, note that NO instances of the class need even exist, for the field to be usable.</a:t>
            </a:r>
          </a:p>
          <a:p>
            <a:pPr lvl="1"/>
            <a:r>
              <a:rPr lang="en-CA" dirty="0"/>
              <a:t>If you use one instance to change a static field the change is seen by all instances</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a:t>
            </a:r>
            <a:endParaRPr lang="en-US" dirty="0"/>
          </a:p>
        </p:txBody>
      </p:sp>
      <p:sp>
        <p:nvSpPr>
          <p:cNvPr id="3" name="Content Placeholder 2"/>
          <p:cNvSpPr>
            <a:spLocks noGrp="1"/>
          </p:cNvSpPr>
          <p:nvPr>
            <p:ph idx="1"/>
          </p:nvPr>
        </p:nvSpPr>
        <p:spPr>
          <a:xfrm>
            <a:off x="838200" y="1201118"/>
            <a:ext cx="10515600" cy="5656881"/>
          </a:xfrm>
        </p:spPr>
        <p:txBody>
          <a:bodyPr>
            <a:normAutofit fontScale="47500" lnSpcReduction="20000"/>
          </a:bodyPr>
          <a:lstStyle/>
          <a:p>
            <a:pPr>
              <a:spcBef>
                <a:spcPts val="0"/>
              </a:spcBef>
            </a:pPr>
            <a:r>
              <a:rPr lang="en-CA" dirty="0"/>
              <a:t>Person class:</a:t>
            </a:r>
          </a:p>
          <a:p>
            <a:pPr>
              <a:spcBef>
                <a:spcPts val="0"/>
              </a:spcBef>
            </a:pPr>
            <a:endParaRPr lang="en-CA" dirty="0"/>
          </a:p>
          <a:p>
            <a:pPr>
              <a:spcBef>
                <a:spcPts val="0"/>
              </a:spcBef>
            </a:pPr>
            <a:r>
              <a:rPr lang="en-CA" dirty="0"/>
              <a:t>// instance variables: values are particular to individual objects</a:t>
            </a:r>
          </a:p>
          <a:p>
            <a:pPr>
              <a:spcBef>
                <a:spcPts val="0"/>
              </a:spcBef>
            </a:pPr>
            <a:r>
              <a:rPr lang="en-CA" dirty="0"/>
              <a:t>hair color</a:t>
            </a:r>
          </a:p>
          <a:p>
            <a:pPr>
              <a:spcBef>
                <a:spcPts val="0"/>
              </a:spcBef>
            </a:pPr>
            <a:r>
              <a:rPr lang="en-CA" dirty="0"/>
              <a:t>birth date</a:t>
            </a:r>
          </a:p>
          <a:p>
            <a:pPr>
              <a:spcBef>
                <a:spcPts val="0"/>
              </a:spcBef>
            </a:pPr>
            <a:r>
              <a:rPr lang="en-CA" dirty="0"/>
              <a:t>first name</a:t>
            </a:r>
          </a:p>
          <a:p>
            <a:pPr>
              <a:spcBef>
                <a:spcPts val="0"/>
              </a:spcBef>
            </a:pPr>
            <a:r>
              <a:rPr lang="en-CA" dirty="0"/>
              <a:t>country born in</a:t>
            </a:r>
          </a:p>
          <a:p>
            <a:pPr>
              <a:spcBef>
                <a:spcPts val="0"/>
              </a:spcBef>
            </a:pPr>
            <a:r>
              <a:rPr lang="en-CA" dirty="0"/>
              <a:t>weight lb</a:t>
            </a:r>
          </a:p>
          <a:p>
            <a:pPr>
              <a:spcBef>
                <a:spcPts val="0"/>
              </a:spcBef>
            </a:pPr>
            <a:r>
              <a:rPr lang="en-CA" dirty="0"/>
              <a:t>eye color</a:t>
            </a:r>
          </a:p>
          <a:p>
            <a:pPr>
              <a:spcBef>
                <a:spcPts val="0"/>
              </a:spcBef>
            </a:pPr>
            <a:r>
              <a:rPr lang="en-CA" dirty="0"/>
              <a:t>profession</a:t>
            </a:r>
          </a:p>
          <a:p>
            <a:pPr>
              <a:spcBef>
                <a:spcPts val="0"/>
              </a:spcBef>
            </a:pPr>
            <a:r>
              <a:rPr lang="en-CA" dirty="0"/>
              <a:t>salary</a:t>
            </a:r>
          </a:p>
          <a:p>
            <a:pPr>
              <a:spcBef>
                <a:spcPts val="0"/>
              </a:spcBef>
            </a:pPr>
            <a:endParaRPr lang="en-CA" dirty="0"/>
          </a:p>
          <a:p>
            <a:pPr>
              <a:spcBef>
                <a:spcPts val="0"/>
              </a:spcBef>
            </a:pPr>
            <a:r>
              <a:rPr lang="en-CA" dirty="0"/>
              <a:t>// static variables: values belong to the Person class, not objects</a:t>
            </a:r>
          </a:p>
          <a:p>
            <a:pPr>
              <a:spcBef>
                <a:spcPts val="0"/>
              </a:spcBef>
            </a:pPr>
            <a:r>
              <a:rPr lang="en-CA" dirty="0"/>
              <a:t>population</a:t>
            </a:r>
          </a:p>
          <a:p>
            <a:pPr>
              <a:spcBef>
                <a:spcPts val="0"/>
              </a:spcBef>
            </a:pPr>
            <a:r>
              <a:rPr lang="en-CA" dirty="0"/>
              <a:t>weight lb of the heaviest person</a:t>
            </a:r>
          </a:p>
          <a:p>
            <a:pPr>
              <a:spcBef>
                <a:spcPts val="0"/>
              </a:spcBef>
            </a:pPr>
            <a:r>
              <a:rPr lang="en-CA" dirty="0"/>
              <a:t>year of first person (e.g. 200000 years ago)</a:t>
            </a:r>
          </a:p>
          <a:p>
            <a:pPr>
              <a:spcBef>
                <a:spcPts val="0"/>
              </a:spcBef>
            </a:pPr>
            <a:r>
              <a:rPr lang="en-CA" dirty="0"/>
              <a:t>richest person: </a:t>
            </a:r>
            <a:r>
              <a:rPr lang="en-CA" dirty="0" err="1"/>
              <a:t>elon</a:t>
            </a:r>
            <a:r>
              <a:rPr lang="en-CA" dirty="0"/>
              <a:t> musk </a:t>
            </a:r>
          </a:p>
          <a:p>
            <a:pPr>
              <a:spcBef>
                <a:spcPts val="0"/>
              </a:spcBef>
            </a:pPr>
            <a:r>
              <a:rPr lang="en-CA" dirty="0"/>
              <a:t>breathe air</a:t>
            </a:r>
          </a:p>
          <a:p>
            <a:pPr>
              <a:spcBef>
                <a:spcPts val="0"/>
              </a:spcBef>
            </a:pPr>
            <a:endParaRPr lang="en-CA" dirty="0"/>
          </a:p>
          <a:p>
            <a:pPr>
              <a:spcBef>
                <a:spcPts val="0"/>
              </a:spcBef>
            </a:pPr>
            <a:endParaRPr lang="en-CA" dirty="0"/>
          </a:p>
          <a:p>
            <a:pPr>
              <a:spcBef>
                <a:spcPts val="0"/>
              </a:spcBef>
            </a:pPr>
            <a:r>
              <a:rPr lang="en-CA" dirty="0"/>
              <a:t>Royal Bank Account class:</a:t>
            </a:r>
          </a:p>
          <a:p>
            <a:pPr>
              <a:spcBef>
                <a:spcPts val="0"/>
              </a:spcBef>
            </a:pPr>
            <a:r>
              <a:rPr lang="en-CA" dirty="0"/>
              <a:t>// instance variables: values are particular to individual objects</a:t>
            </a:r>
          </a:p>
          <a:p>
            <a:pPr>
              <a:spcBef>
                <a:spcPts val="0"/>
              </a:spcBef>
            </a:pPr>
            <a:r>
              <a:rPr lang="en-CA" dirty="0"/>
              <a:t>account number</a:t>
            </a:r>
          </a:p>
          <a:p>
            <a:pPr>
              <a:spcBef>
                <a:spcPts val="0"/>
              </a:spcBef>
            </a:pPr>
            <a:r>
              <a:rPr lang="en-CA" dirty="0"/>
              <a:t>pin</a:t>
            </a:r>
          </a:p>
          <a:p>
            <a:pPr>
              <a:spcBef>
                <a:spcPts val="0"/>
              </a:spcBef>
            </a:pPr>
            <a:r>
              <a:rPr lang="en-CA" dirty="0"/>
              <a:t>name</a:t>
            </a:r>
          </a:p>
          <a:p>
            <a:pPr>
              <a:spcBef>
                <a:spcPts val="0"/>
              </a:spcBef>
            </a:pPr>
            <a:r>
              <a:rPr lang="en-CA" dirty="0"/>
              <a:t>balance CAD</a:t>
            </a:r>
          </a:p>
          <a:p>
            <a:pPr>
              <a:spcBef>
                <a:spcPts val="0"/>
              </a:spcBef>
            </a:pPr>
            <a:r>
              <a:rPr lang="en-CA" dirty="0"/>
              <a:t>account type</a:t>
            </a:r>
          </a:p>
          <a:p>
            <a:pPr>
              <a:spcBef>
                <a:spcPts val="0"/>
              </a:spcBef>
            </a:pPr>
            <a:r>
              <a:rPr lang="en-CA" dirty="0"/>
              <a:t>branch</a:t>
            </a:r>
          </a:p>
          <a:p>
            <a:pPr>
              <a:spcBef>
                <a:spcPts val="0"/>
              </a:spcBef>
            </a:pPr>
            <a:r>
              <a:rPr lang="en-CA" dirty="0"/>
              <a:t>interest rate</a:t>
            </a:r>
          </a:p>
          <a:p>
            <a:pPr>
              <a:spcBef>
                <a:spcPts val="0"/>
              </a:spcBef>
            </a:pPr>
            <a:endParaRPr lang="en-CA" dirty="0"/>
          </a:p>
          <a:p>
            <a:pPr>
              <a:spcBef>
                <a:spcPts val="0"/>
              </a:spcBef>
            </a:pPr>
            <a:r>
              <a:rPr lang="en-CA" dirty="0"/>
              <a:t>// static variables: values belong to the Person class, not objects</a:t>
            </a:r>
          </a:p>
          <a:p>
            <a:pPr>
              <a:spcBef>
                <a:spcPts val="0"/>
              </a:spcBef>
            </a:pPr>
            <a:r>
              <a:rPr lang="en-CA" dirty="0"/>
              <a:t>number of clients</a:t>
            </a:r>
          </a:p>
          <a:p>
            <a:pPr>
              <a:spcBef>
                <a:spcPts val="0"/>
              </a:spcBef>
            </a:pPr>
            <a:r>
              <a:rPr lang="en-CA" dirty="0"/>
              <a:t>highest balance CAD</a:t>
            </a:r>
          </a:p>
          <a:p>
            <a:pPr>
              <a:spcBef>
                <a:spcPts val="0"/>
              </a:spcBef>
            </a:pPr>
            <a:r>
              <a:rPr lang="en-CA" dirty="0"/>
              <a:t>prime interest rate</a:t>
            </a:r>
          </a:p>
          <a:p>
            <a:pPr>
              <a:spcBef>
                <a:spcPts val="0"/>
              </a:spcBef>
            </a:pPr>
            <a:r>
              <a:rPr lang="en-CA" dirty="0"/>
              <a:t>fees</a:t>
            </a:r>
          </a:p>
          <a:p>
            <a:pPr>
              <a:spcBef>
                <a:spcPts val="0"/>
              </a:spcBef>
            </a:pPr>
            <a:r>
              <a:rPr lang="en-CA" dirty="0"/>
              <a:t>types </a:t>
            </a:r>
            <a:r>
              <a:rPr lang="en-CA"/>
              <a:t>of accounts</a:t>
            </a:r>
          </a:p>
          <a:p>
            <a:pPr>
              <a:spcBef>
                <a:spcPts val="0"/>
              </a:spcBef>
            </a:pPr>
            <a:r>
              <a:rPr lang="en-CA"/>
              <a:t>headquarters branch</a:t>
            </a:r>
            <a:endParaRPr lang="en-CA" dirty="0"/>
          </a:p>
          <a:p>
            <a:pPr>
              <a:spcBef>
                <a:spcPts val="0"/>
              </a:spcBef>
            </a:pPr>
            <a:endParaRPr lang="en-CA"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341383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continued …</a:t>
            </a:r>
            <a:endParaRPr lang="en-US" dirty="0"/>
          </a:p>
        </p:txBody>
      </p:sp>
      <p:sp>
        <p:nvSpPr>
          <p:cNvPr id="3" name="Content Placeholder 2"/>
          <p:cNvSpPr>
            <a:spLocks noGrp="1"/>
          </p:cNvSpPr>
          <p:nvPr>
            <p:ph idx="1"/>
          </p:nvPr>
        </p:nvSpPr>
        <p:spPr/>
        <p:txBody>
          <a:bodyPr/>
          <a:lstStyle/>
          <a:p>
            <a:r>
              <a:rPr lang="en-CA" dirty="0"/>
              <a:t>Static Methods</a:t>
            </a:r>
          </a:p>
          <a:p>
            <a:pPr lvl="1"/>
            <a:r>
              <a:rPr lang="en-CA" dirty="0"/>
              <a:t>Java has two types of methods, ones that belong to the instance called “instance methods” and ones that belong to the class, “class methods”.</a:t>
            </a:r>
          </a:p>
          <a:p>
            <a:pPr lvl="1"/>
            <a:r>
              <a:rPr lang="en-CA" dirty="0"/>
              <a:t>Until now we have been using instance methods, which means you have to first create an Object and then use its reference to call the method</a:t>
            </a:r>
          </a:p>
          <a:p>
            <a:pPr lvl="2">
              <a:buNone/>
            </a:pPr>
            <a:r>
              <a:rPr lang="en-CA" dirty="0" err="1"/>
              <a:t>MyClass</a:t>
            </a:r>
            <a:r>
              <a:rPr lang="en-CA" dirty="0"/>
              <a:t> mc = new </a:t>
            </a:r>
            <a:r>
              <a:rPr lang="en-CA" dirty="0" err="1"/>
              <a:t>MyClass</a:t>
            </a:r>
            <a:r>
              <a:rPr lang="en-CA" dirty="0"/>
              <a:t>();</a:t>
            </a:r>
          </a:p>
          <a:p>
            <a:pPr lvl="2">
              <a:buNone/>
            </a:pPr>
            <a:r>
              <a:rPr lang="en-CA" dirty="0" err="1"/>
              <a:t>mc.someMethod</a:t>
            </a:r>
            <a:r>
              <a:rPr lang="en-CA" dirty="0"/>
              <a:t>();</a:t>
            </a:r>
          </a:p>
          <a:p>
            <a:pPr lvl="1"/>
            <a:r>
              <a:rPr lang="en-CA" dirty="0"/>
              <a:t>To declare a class method we use the keyword “static”, which means we do not have to create an object to call it.</a:t>
            </a:r>
          </a:p>
          <a:p>
            <a:pPr lvl="2">
              <a:buNone/>
            </a:pPr>
            <a:r>
              <a:rPr lang="en-CA" dirty="0"/>
              <a:t>public static void </a:t>
            </a:r>
            <a:r>
              <a:rPr lang="en-CA" dirty="0" err="1"/>
              <a:t>someMethod</a:t>
            </a:r>
            <a:r>
              <a:rPr lang="en-CA" dirty="0"/>
              <a:t>(){…}</a:t>
            </a:r>
          </a:p>
          <a:p>
            <a:pPr lvl="2">
              <a:buNone/>
            </a:pPr>
            <a:r>
              <a:rPr lang="en-CA" dirty="0" err="1"/>
              <a:t>MyClass.someMethod</a:t>
            </a:r>
            <a:r>
              <a:rPr lang="en-CA"/>
              <a:t>();   </a:t>
            </a:r>
            <a:r>
              <a:rPr lang="en-CA">
                <a:solidFill>
                  <a:srgbClr val="00B050"/>
                </a:solidFill>
              </a:rPr>
              <a:t>// </a:t>
            </a:r>
            <a:r>
              <a:rPr lang="en-CA" dirty="0">
                <a:solidFill>
                  <a:srgbClr val="00B050"/>
                </a:solidFill>
              </a:rPr>
              <a:t>no instance/object required</a:t>
            </a:r>
            <a:endParaRPr lang="en-US" dirty="0">
              <a:solidFill>
                <a:srgbClr val="00B050"/>
              </a:solidFill>
            </a:endParaRP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3278-2B48-4C60-BF1D-D52256A0320F}"/>
              </a:ext>
            </a:extLst>
          </p:cNvPr>
          <p:cNvSpPr>
            <a:spLocks noGrp="1"/>
          </p:cNvSpPr>
          <p:nvPr>
            <p:ph type="title"/>
          </p:nvPr>
        </p:nvSpPr>
        <p:spPr/>
        <p:txBody>
          <a:bodyPr/>
          <a:lstStyle/>
          <a:p>
            <a:r>
              <a:rPr lang="en-CA" dirty="0"/>
              <a:t>static methods</a:t>
            </a:r>
          </a:p>
        </p:txBody>
      </p:sp>
      <p:sp>
        <p:nvSpPr>
          <p:cNvPr id="4" name="Footer Placeholder 3">
            <a:extLst>
              <a:ext uri="{FF2B5EF4-FFF2-40B4-BE49-F238E27FC236}">
                <a16:creationId xmlns:a16="http://schemas.microsoft.com/office/drawing/2014/main" id="{984C35B6-0B0D-4FD7-90D4-663A442A2A2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92A9898-5AE7-4856-BFD7-E23F75B2F8D0}"/>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6" name="Rectangle 1">
            <a:extLst>
              <a:ext uri="{FF2B5EF4-FFF2-40B4-BE49-F238E27FC236}">
                <a16:creationId xmlns:a16="http://schemas.microsoft.com/office/drawing/2014/main" id="{43F438E9-E4DE-40DB-9C4B-97FC2DA95E5D}"/>
              </a:ext>
            </a:extLst>
          </p:cNvPr>
          <p:cNvSpPr>
            <a:spLocks noGrp="1" noChangeArrowheads="1"/>
          </p:cNvSpPr>
          <p:nvPr>
            <p:ph idx="1"/>
          </p:nvPr>
        </p:nvSpPr>
        <p:spPr bwMode="auto">
          <a:xfrm>
            <a:off x="838200" y="2685549"/>
            <a:ext cx="5194051" cy="26314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CC7832"/>
                </a:solidFill>
                <a:effectLst/>
                <a:latin typeface="JetBrains Mono"/>
              </a:rPr>
              <a:t>public class </a:t>
            </a:r>
            <a:r>
              <a:rPr kumimoji="0" lang="en-US" altLang="en-US" sz="2100" b="0" i="0" u="none" strike="noStrike" cap="none" normalizeH="0" baseline="0">
                <a:ln>
                  <a:noFill/>
                </a:ln>
                <a:solidFill>
                  <a:srgbClr val="A9B7C6"/>
                </a:solidFill>
                <a:effectLst/>
                <a:latin typeface="JetBrains Mono"/>
              </a:rPr>
              <a:t>Circle</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r>
              <a:rPr kumimoji="0" lang="en-US" altLang="en-US" sz="2100" b="0" i="0" u="none" strike="noStrike" cap="none" normalizeH="0" baseline="0">
                <a:ln>
                  <a:noFill/>
                </a:ln>
                <a:solidFill>
                  <a:srgbClr val="CC7832"/>
                </a:solidFill>
                <a:effectLst/>
                <a:latin typeface="JetBrains Mono"/>
              </a:rPr>
              <a:t>public static double </a:t>
            </a:r>
            <a:r>
              <a:rPr kumimoji="0" lang="en-US" altLang="en-US" sz="2100" b="0" i="0" u="none" strike="noStrike" cap="none" normalizeH="0" baseline="0">
                <a:ln>
                  <a:noFill/>
                </a:ln>
                <a:solidFill>
                  <a:srgbClr val="FFC66D"/>
                </a:solidFill>
                <a:effectLst/>
                <a:latin typeface="JetBrains Mono"/>
              </a:rPr>
              <a:t>getArea</a:t>
            </a:r>
            <a:r>
              <a:rPr kumimoji="0" lang="en-US" altLang="en-US" sz="2100" b="0" i="0" u="none" strike="noStrike" cap="none" normalizeH="0" baseline="0">
                <a:ln>
                  <a:noFill/>
                </a:ln>
                <a:solidFill>
                  <a:srgbClr val="A9B7C6"/>
                </a:solidFill>
                <a:effectLst/>
                <a:latin typeface="JetBrains Mono"/>
              </a:rPr>
              <a:t>(final </a:t>
            </a:r>
            <a:r>
              <a:rPr kumimoji="0" lang="en-US" altLang="en-US" sz="2100" b="0" i="0" u="none" strike="noStrike" cap="none" normalizeH="0" baseline="0">
                <a:ln>
                  <a:noFill/>
                </a:ln>
                <a:solidFill>
                  <a:srgbClr val="CC7832"/>
                </a:solidFill>
                <a:effectLst/>
                <a:latin typeface="JetBrains Mono"/>
              </a:rPr>
              <a:t>int </a:t>
            </a:r>
            <a:r>
              <a:rPr kumimoji="0" lang="en-US" altLang="en-US" sz="2100" b="0" i="0" u="none" strike="noStrike" cap="none" normalizeH="0" baseline="0">
                <a:ln>
                  <a:noFill/>
                </a:ln>
                <a:solidFill>
                  <a:srgbClr val="A9B7C6"/>
                </a:solidFill>
                <a:effectLst/>
                <a:latin typeface="JetBrains Mono"/>
              </a:rPr>
              <a:t>radius)</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r>
              <a:rPr kumimoji="0" lang="en-US" altLang="en-US" sz="2100" b="0" i="0" u="none" strike="noStrike" cap="none" normalizeH="0" baseline="0">
                <a:ln>
                  <a:noFill/>
                </a:ln>
                <a:solidFill>
                  <a:srgbClr val="CC7832"/>
                </a:solidFill>
                <a:effectLst/>
                <a:latin typeface="JetBrains Mono"/>
              </a:rPr>
              <a:t>return </a:t>
            </a:r>
            <a:r>
              <a:rPr kumimoji="0" lang="en-US" altLang="en-US" sz="2100" b="0" i="0" u="none" strike="noStrike" cap="none" normalizeH="0" baseline="0">
                <a:ln>
                  <a:noFill/>
                </a:ln>
                <a:solidFill>
                  <a:srgbClr val="6897BB"/>
                </a:solidFill>
                <a:effectLst/>
                <a:latin typeface="JetBrains Mono"/>
              </a:rPr>
              <a:t>3.14 </a:t>
            </a:r>
            <a:r>
              <a:rPr kumimoji="0" lang="en-US" altLang="en-US" sz="2100" b="0" i="0" u="none" strike="noStrike" cap="none" normalizeH="0" baseline="0">
                <a:ln>
                  <a:noFill/>
                </a:ln>
                <a:solidFill>
                  <a:srgbClr val="A9B7C6"/>
                </a:solidFill>
                <a:effectLst/>
                <a:latin typeface="JetBrains Mono"/>
              </a:rPr>
              <a:t>* radius * radius</a:t>
            </a:r>
            <a:r>
              <a:rPr kumimoji="0" lang="en-US" altLang="en-US" sz="2100" b="0" i="0" u="none" strike="noStrike" cap="none" normalizeH="0" baseline="0">
                <a:ln>
                  <a:noFill/>
                </a:ln>
                <a:solidFill>
                  <a:srgbClr val="CC7832"/>
                </a:solidFill>
                <a:effectLst/>
                <a:latin typeface="JetBrains Mono"/>
              </a:rPr>
              <a:t>;</a:t>
            </a:r>
            <a:br>
              <a:rPr kumimoji="0" lang="en-US" altLang="en-US" sz="2100" b="0" i="0" u="none" strike="noStrike" cap="none" normalizeH="0" baseline="0">
                <a:ln>
                  <a:noFill/>
                </a:ln>
                <a:solidFill>
                  <a:srgbClr val="CC7832"/>
                </a:solidFill>
                <a:effectLst/>
                <a:latin typeface="JetBrains Mono"/>
              </a:rPr>
            </a:br>
            <a:r>
              <a:rPr kumimoji="0" lang="en-US" altLang="en-US" sz="2100" b="0" i="0" u="none" strike="noStrike" cap="none" normalizeH="0" baseline="0">
                <a:ln>
                  <a:noFill/>
                </a:ln>
                <a:solidFill>
                  <a:srgbClr val="CC7832"/>
                </a:solidFill>
                <a:effectLst/>
                <a:latin typeface="JetBrains Mono"/>
              </a:rPr>
              <a:t>    </a:t>
            </a: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76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Dreaded Static Error</a:t>
            </a:r>
            <a:endParaRPr lang="en-US" dirty="0"/>
          </a:p>
        </p:txBody>
      </p:sp>
      <p:sp>
        <p:nvSpPr>
          <p:cNvPr id="3" name="Content Placeholder 2"/>
          <p:cNvSpPr>
            <a:spLocks noGrp="1"/>
          </p:cNvSpPr>
          <p:nvPr>
            <p:ph idx="1"/>
          </p:nvPr>
        </p:nvSpPr>
        <p:spPr/>
        <p:txBody>
          <a:bodyPr>
            <a:normAutofit fontScale="92500" lnSpcReduction="20000"/>
          </a:bodyPr>
          <a:lstStyle/>
          <a:p>
            <a:r>
              <a:rPr lang="en-CA" dirty="0"/>
              <a:t>Mixing static and non-static</a:t>
            </a:r>
          </a:p>
          <a:p>
            <a:pPr lvl="1"/>
            <a:r>
              <a:rPr lang="en-CA" dirty="0"/>
              <a:t>static methods cannot directly access non-static (instance) fields</a:t>
            </a:r>
          </a:p>
          <a:p>
            <a:pPr lvl="1"/>
            <a:r>
              <a:rPr lang="en-CA" dirty="0"/>
              <a:t>throws compile error</a:t>
            </a:r>
          </a:p>
          <a:p>
            <a:pPr lvl="1"/>
            <a:endParaRPr lang="en-CA" dirty="0"/>
          </a:p>
          <a:p>
            <a:pPr lvl="1">
              <a:buNone/>
            </a:pPr>
            <a:r>
              <a:rPr lang="en-CA" dirty="0"/>
              <a:t>private </a:t>
            </a:r>
            <a:r>
              <a:rPr lang="en-CA" dirty="0" err="1"/>
              <a:t>int</a:t>
            </a:r>
            <a:r>
              <a:rPr lang="en-CA" dirty="0"/>
              <a:t> number;</a:t>
            </a:r>
          </a:p>
          <a:p>
            <a:pPr lvl="1">
              <a:buNone/>
            </a:pPr>
            <a:r>
              <a:rPr lang="en-CA" dirty="0"/>
              <a:t>public static void </a:t>
            </a:r>
            <a:r>
              <a:rPr lang="en-CA" dirty="0" err="1"/>
              <a:t>someMethod</a:t>
            </a:r>
            <a:r>
              <a:rPr lang="en-CA" dirty="0"/>
              <a:t>(){  </a:t>
            </a:r>
          </a:p>
          <a:p>
            <a:pPr lvl="2">
              <a:buNone/>
            </a:pPr>
            <a:r>
              <a:rPr lang="en-CA" dirty="0" err="1"/>
              <a:t>System.out.println</a:t>
            </a:r>
            <a:r>
              <a:rPr lang="en-CA" dirty="0"/>
              <a:t>(</a:t>
            </a:r>
            <a:r>
              <a:rPr lang="en-CA" u="sng" dirty="0"/>
              <a:t>number</a:t>
            </a:r>
            <a:r>
              <a:rPr lang="en-CA" dirty="0"/>
              <a:t>);</a:t>
            </a:r>
          </a:p>
          <a:p>
            <a:pPr lvl="2">
              <a:buNone/>
            </a:pPr>
            <a:endParaRPr lang="en-CA" dirty="0"/>
          </a:p>
          <a:p>
            <a:pPr lvl="2">
              <a:buNone/>
            </a:pPr>
            <a:endParaRPr lang="en-CA" dirty="0"/>
          </a:p>
          <a:p>
            <a:pPr lvl="2">
              <a:buNone/>
            </a:pPr>
            <a:endParaRPr lang="en-CA" dirty="0"/>
          </a:p>
          <a:p>
            <a:pPr lvl="1"/>
            <a:r>
              <a:rPr lang="en-CA" dirty="0"/>
              <a:t>the only way to fix this is to make number static, BUT this may not be desired as it would then become a shared field.</a:t>
            </a:r>
          </a:p>
          <a:p>
            <a:pPr lvl="1"/>
            <a:endParaRPr lang="en-CA" dirty="0"/>
          </a:p>
          <a:p>
            <a:pPr lvl="1"/>
            <a:r>
              <a:rPr lang="en-CA" b="1" dirty="0">
                <a:solidFill>
                  <a:srgbClr val="FF0000"/>
                </a:solidFill>
              </a:rPr>
              <a:t>Use “static” JUDICIOUSLY</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16</a:t>
            </a:fld>
            <a:endParaRPr lang="en-US" dirty="0"/>
          </a:p>
        </p:txBody>
      </p:sp>
      <p:sp>
        <p:nvSpPr>
          <p:cNvPr id="6" name="TextBox 5"/>
          <p:cNvSpPr txBox="1"/>
          <p:nvPr/>
        </p:nvSpPr>
        <p:spPr>
          <a:xfrm>
            <a:off x="2786332" y="4011285"/>
            <a:ext cx="5790303" cy="646331"/>
          </a:xfrm>
          <a:prstGeom prst="rect">
            <a:avLst/>
          </a:prstGeom>
          <a:noFill/>
        </p:spPr>
        <p:txBody>
          <a:bodyPr wrap="none" rtlCol="0">
            <a:spAutoFit/>
          </a:bodyPr>
          <a:lstStyle/>
          <a:p>
            <a:r>
              <a:rPr lang="en-CA" dirty="0">
                <a:solidFill>
                  <a:srgbClr val="FF0000"/>
                </a:solidFill>
              </a:rPr>
              <a:t>Compile Error:</a:t>
            </a:r>
          </a:p>
          <a:p>
            <a:r>
              <a:rPr lang="en-CA" dirty="0">
                <a:solidFill>
                  <a:srgbClr val="FF0000"/>
                </a:solidFill>
              </a:rPr>
              <a:t>Cannot make static reference to the non-static field number</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Symbolic Constants</a:t>
            </a:r>
            <a:endParaRPr lang="en-US" dirty="0"/>
          </a:p>
        </p:txBody>
      </p:sp>
      <p:sp>
        <p:nvSpPr>
          <p:cNvPr id="3" name="Content Placeholder 2"/>
          <p:cNvSpPr>
            <a:spLocks noGrp="1"/>
          </p:cNvSpPr>
          <p:nvPr>
            <p:ph idx="1"/>
          </p:nvPr>
        </p:nvSpPr>
        <p:spPr>
          <a:xfrm>
            <a:off x="838200" y="1489211"/>
            <a:ext cx="10515600" cy="4351338"/>
          </a:xfrm>
        </p:spPr>
        <p:txBody>
          <a:bodyPr/>
          <a:lstStyle/>
          <a:p>
            <a:r>
              <a:rPr lang="en-CA" dirty="0"/>
              <a:t>By definition a variable’s value can change: “vary”.</a:t>
            </a:r>
          </a:p>
          <a:p>
            <a:r>
              <a:rPr lang="en-CA" dirty="0"/>
              <a:t>A constant is a fixed value that cannot change once it is set. It should never be referred to as a variable.</a:t>
            </a:r>
          </a:p>
          <a:p>
            <a:r>
              <a:rPr lang="en-CA" dirty="0"/>
              <a:t>Constants represent real-life values where the value is fixed over the lifetime of the object</a:t>
            </a:r>
          </a:p>
          <a:p>
            <a:r>
              <a:rPr lang="en-CA" dirty="0" err="1"/>
              <a:t>eg</a:t>
            </a:r>
            <a:r>
              <a:rPr lang="en-CA" dirty="0"/>
              <a:t>:</a:t>
            </a:r>
          </a:p>
          <a:p>
            <a:pPr lvl="1"/>
            <a:r>
              <a:rPr lang="en-CA" dirty="0"/>
              <a:t>final int double PI = 3.141592;</a:t>
            </a:r>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17</a:t>
            </a:fld>
            <a:endParaRPr lang="en-US" dirty="0"/>
          </a:p>
        </p:txBody>
      </p:sp>
      <p:sp>
        <p:nvSpPr>
          <p:cNvPr id="6" name="TextBox 5"/>
          <p:cNvSpPr txBox="1"/>
          <p:nvPr/>
        </p:nvSpPr>
        <p:spPr>
          <a:xfrm>
            <a:off x="1242204" y="4994694"/>
            <a:ext cx="1634935" cy="369332"/>
          </a:xfrm>
          <a:prstGeom prst="rect">
            <a:avLst/>
          </a:prstGeom>
          <a:solidFill>
            <a:schemeClr val="accent6"/>
          </a:solidFill>
        </p:spPr>
        <p:txBody>
          <a:bodyPr wrap="none" rtlCol="0">
            <a:spAutoFit/>
          </a:bodyPr>
          <a:lstStyle/>
          <a:p>
            <a:r>
              <a:rPr lang="en-CA" dirty="0">
                <a:solidFill>
                  <a:schemeClr val="bg1"/>
                </a:solidFill>
              </a:rPr>
              <a:t>keyword “final”</a:t>
            </a:r>
            <a:endParaRPr lang="en-US" dirty="0">
              <a:solidFill>
                <a:schemeClr val="bg1"/>
              </a:solidFill>
            </a:endParaRPr>
          </a:p>
        </p:txBody>
      </p:sp>
      <p:cxnSp>
        <p:nvCxnSpPr>
          <p:cNvPr id="8" name="Straight Arrow Connector 7"/>
          <p:cNvCxnSpPr>
            <a:cxnSpLocks/>
          </p:cNvCxnSpPr>
          <p:nvPr/>
        </p:nvCxnSpPr>
        <p:spPr>
          <a:xfrm rot="5400000" flipH="1" flipV="1">
            <a:off x="1524417" y="4687435"/>
            <a:ext cx="457200" cy="157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517" y="4934309"/>
            <a:ext cx="5684808" cy="948906"/>
          </a:xfrm>
          <a:prstGeom prst="rect">
            <a:avLst/>
          </a:prstGeom>
          <a:solidFill>
            <a:schemeClr val="accent2"/>
          </a:solidFill>
        </p:spPr>
        <p:txBody>
          <a:bodyPr wrap="square" rtlCol="0">
            <a:spAutoFit/>
          </a:bodyPr>
          <a:lstStyle/>
          <a:p>
            <a:r>
              <a:rPr lang="en-CA" dirty="0">
                <a:solidFill>
                  <a:schemeClr val="bg1"/>
                </a:solidFill>
              </a:rPr>
              <a:t>NOTE the all caps for the constant name. This makes it obvious and a reminder that you should not attempt to alter the value.</a:t>
            </a:r>
            <a:endParaRPr lang="en-US" dirty="0">
              <a:solidFill>
                <a:schemeClr val="bg1"/>
              </a:solidFill>
            </a:endParaRPr>
          </a:p>
        </p:txBody>
      </p:sp>
      <p:cxnSp>
        <p:nvCxnSpPr>
          <p:cNvPr id="11" name="Straight Arrow Connector 10"/>
          <p:cNvCxnSpPr>
            <a:stCxn id="9" idx="1"/>
          </p:cNvCxnSpPr>
          <p:nvPr/>
        </p:nvCxnSpPr>
        <p:spPr>
          <a:xfrm rot="10800000">
            <a:off x="3761117" y="4546122"/>
            <a:ext cx="914400" cy="862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Symbolic Constant notes</a:t>
            </a:r>
            <a:endParaRPr lang="en-US" dirty="0"/>
          </a:p>
        </p:txBody>
      </p:sp>
      <p:sp>
        <p:nvSpPr>
          <p:cNvPr id="3" name="Content Placeholder 2"/>
          <p:cNvSpPr>
            <a:spLocks noGrp="1"/>
          </p:cNvSpPr>
          <p:nvPr>
            <p:ph idx="1"/>
          </p:nvPr>
        </p:nvSpPr>
        <p:spPr/>
        <p:txBody>
          <a:bodyPr>
            <a:normAutofit fontScale="92500" lnSpcReduction="10000"/>
          </a:bodyPr>
          <a:lstStyle/>
          <a:p>
            <a:r>
              <a:rPr lang="en-CA" dirty="0"/>
              <a:t>Avoid “magic numbers”</a:t>
            </a:r>
          </a:p>
          <a:p>
            <a:r>
              <a:rPr lang="en-CA" dirty="0"/>
              <a:t>Because you cannot change constants, only read them, they do have not setters, and are often declared public because there is no longer the same need to protect them. If public then we don’t need getters.</a:t>
            </a:r>
          </a:p>
          <a:p>
            <a:r>
              <a:rPr lang="en-CA" dirty="0"/>
              <a:t>If we have a constant that must have ONE unchanging identical value for all objects and all classes, make it static </a:t>
            </a:r>
            <a:r>
              <a:rPr lang="en-CA" u="sng" dirty="0"/>
              <a:t>and</a:t>
            </a:r>
            <a:r>
              <a:rPr lang="en-CA" dirty="0"/>
              <a:t> final.</a:t>
            </a:r>
          </a:p>
          <a:p>
            <a:r>
              <a:rPr lang="en-CA" dirty="0" err="1"/>
              <a:t>eg</a:t>
            </a:r>
            <a:r>
              <a:rPr lang="en-CA" dirty="0"/>
              <a:t>;</a:t>
            </a:r>
          </a:p>
          <a:p>
            <a:pPr lvl="1"/>
            <a:r>
              <a:rPr lang="en-CA" dirty="0"/>
              <a:t>In a Circle class: </a:t>
            </a:r>
            <a:r>
              <a:rPr lang="en-CA" b="1" dirty="0"/>
              <a:t>public static final double PI = 3.14159265</a:t>
            </a:r>
            <a:r>
              <a:rPr lang="en-CA" dirty="0"/>
              <a:t>;</a:t>
            </a:r>
          </a:p>
          <a:p>
            <a:pPr lvl="2"/>
            <a:r>
              <a:rPr lang="en-CA" dirty="0"/>
              <a:t>static because there is only ONE value of pi!!!</a:t>
            </a:r>
          </a:p>
          <a:p>
            <a:pPr lvl="2"/>
            <a:r>
              <a:rPr lang="en-CA" dirty="0"/>
              <a:t>final because its value must not change</a:t>
            </a:r>
          </a:p>
          <a:p>
            <a:pPr lvl="2"/>
            <a:r>
              <a:rPr lang="en-CA" dirty="0"/>
              <a:t>public because it is in no danger of being changed, but must remain usable outside the class</a:t>
            </a:r>
          </a:p>
          <a:p>
            <a:pPr lvl="1"/>
            <a:r>
              <a:rPr lang="en-CA" dirty="0"/>
              <a:t>public static final int DAYS_PER_WEEK = 7;</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finally “this”</a:t>
            </a:r>
          </a:p>
        </p:txBody>
      </p:sp>
      <p:sp>
        <p:nvSpPr>
          <p:cNvPr id="3" name="Content Placeholder 2"/>
          <p:cNvSpPr>
            <a:spLocks noGrp="1"/>
          </p:cNvSpPr>
          <p:nvPr>
            <p:ph idx="1"/>
          </p:nvPr>
        </p:nvSpPr>
        <p:spPr>
          <a:xfrm>
            <a:off x="838200" y="1722113"/>
            <a:ext cx="10515600" cy="4351338"/>
          </a:xfrm>
        </p:spPr>
        <p:txBody>
          <a:bodyPr>
            <a:normAutofit fontScale="92500" lnSpcReduction="20000"/>
          </a:bodyPr>
          <a:lstStyle/>
          <a:p>
            <a:r>
              <a:rPr lang="en-US" dirty="0"/>
              <a:t>“this” is a reference to “the current object”</a:t>
            </a:r>
          </a:p>
          <a:p>
            <a:r>
              <a:rPr lang="en-US" dirty="0"/>
              <a:t>The keyword “this” is a reference to the current (this) object. It can be thought of as an Object pointing to itself.</a:t>
            </a:r>
          </a:p>
          <a:p>
            <a:r>
              <a:rPr lang="en-US" dirty="0"/>
              <a:t>Commonly used in reference to fields, as in:</a:t>
            </a:r>
          </a:p>
          <a:p>
            <a:pPr lvl="2">
              <a:buNone/>
            </a:pPr>
            <a:r>
              <a:rPr lang="en-US" dirty="0"/>
              <a:t>private </a:t>
            </a:r>
            <a:r>
              <a:rPr lang="en-US" dirty="0" err="1"/>
              <a:t>int</a:t>
            </a:r>
            <a:r>
              <a:rPr lang="en-US" dirty="0"/>
              <a:t> number;</a:t>
            </a:r>
          </a:p>
          <a:p>
            <a:pPr lvl="2">
              <a:buNone/>
            </a:pPr>
            <a:r>
              <a:rPr lang="en-US" dirty="0"/>
              <a:t>public </a:t>
            </a:r>
            <a:r>
              <a:rPr lang="en-US" dirty="0" err="1"/>
              <a:t>MyClass</a:t>
            </a:r>
            <a:r>
              <a:rPr lang="en-US" dirty="0"/>
              <a:t>(final int number) </a:t>
            </a:r>
          </a:p>
          <a:p>
            <a:pPr lvl="2">
              <a:buNone/>
            </a:pPr>
            <a:r>
              <a:rPr lang="en-US" dirty="0"/>
              <a:t>{  </a:t>
            </a:r>
            <a:r>
              <a:rPr lang="en-US" dirty="0">
                <a:solidFill>
                  <a:schemeClr val="accent6"/>
                </a:solidFill>
              </a:rPr>
              <a:t>//note the field and the parameter carry the same name</a:t>
            </a:r>
          </a:p>
          <a:p>
            <a:pPr lvl="2">
              <a:buNone/>
            </a:pPr>
            <a:r>
              <a:rPr lang="en-US" dirty="0"/>
              <a:t>	</a:t>
            </a:r>
            <a:r>
              <a:rPr lang="en-US" dirty="0" err="1"/>
              <a:t>this.number</a:t>
            </a:r>
            <a:r>
              <a:rPr lang="en-US" dirty="0"/>
              <a:t> = number;</a:t>
            </a:r>
          </a:p>
          <a:p>
            <a:pPr lvl="2">
              <a:buNone/>
            </a:pPr>
            <a:r>
              <a:rPr lang="en-US" dirty="0"/>
              <a:t>}</a:t>
            </a:r>
          </a:p>
          <a:p>
            <a:pPr lvl="2">
              <a:buNone/>
            </a:pPr>
            <a:endParaRPr lang="en-US" dirty="0"/>
          </a:p>
          <a:p>
            <a:pPr lvl="2">
              <a:buNone/>
            </a:pPr>
            <a:endParaRPr lang="en-US" dirty="0"/>
          </a:p>
          <a:p>
            <a:pPr lvl="2">
              <a:buNone/>
            </a:pPr>
            <a:endParaRPr lang="en-US" dirty="0"/>
          </a:p>
          <a:p>
            <a:r>
              <a:rPr lang="en-US" dirty="0"/>
              <a:t>Without “this” the compiler will attempt to assign the parameter value back to the itself (same parameter), leaving the field unset.</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19</a:t>
            </a:fld>
            <a:endParaRPr lang="en-US" dirty="0"/>
          </a:p>
        </p:txBody>
      </p:sp>
      <p:sp>
        <p:nvSpPr>
          <p:cNvPr id="6" name="TextBox 5"/>
          <p:cNvSpPr txBox="1"/>
          <p:nvPr/>
        </p:nvSpPr>
        <p:spPr>
          <a:xfrm>
            <a:off x="4127520" y="4180771"/>
            <a:ext cx="7435970" cy="923330"/>
          </a:xfrm>
          <a:prstGeom prst="rect">
            <a:avLst/>
          </a:prstGeom>
          <a:solidFill>
            <a:schemeClr val="accent2"/>
          </a:solidFill>
        </p:spPr>
        <p:txBody>
          <a:bodyPr wrap="square" rtlCol="0">
            <a:spAutoFit/>
          </a:bodyPr>
          <a:lstStyle/>
          <a:p>
            <a:r>
              <a:rPr lang="en-US" dirty="0">
                <a:solidFill>
                  <a:schemeClr val="bg1"/>
                </a:solidFill>
              </a:rPr>
              <a:t>“this” is used so the compiler can tell the difference between the field and the parameter. The statement above can be read as “this object’s field “name” equals the parameter “name”.</a:t>
            </a:r>
          </a:p>
        </p:txBody>
      </p:sp>
      <p:cxnSp>
        <p:nvCxnSpPr>
          <p:cNvPr id="8" name="Straight Arrow Connector 7"/>
          <p:cNvCxnSpPr>
            <a:cxnSpLocks/>
          </p:cNvCxnSpPr>
          <p:nvPr/>
        </p:nvCxnSpPr>
        <p:spPr>
          <a:xfrm rot="10800000">
            <a:off x="2684253" y="4247883"/>
            <a:ext cx="1354347" cy="487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0EE6-33F1-49EE-ACC1-63973D5E062C}"/>
              </a:ext>
            </a:extLst>
          </p:cNvPr>
          <p:cNvSpPr>
            <a:spLocks noGrp="1"/>
          </p:cNvSpPr>
          <p:nvPr>
            <p:ph type="title"/>
          </p:nvPr>
        </p:nvSpPr>
        <p:spPr/>
        <p:txBody>
          <a:bodyPr/>
          <a:lstStyle/>
          <a:p>
            <a:r>
              <a:rPr lang="en-US" dirty="0"/>
              <a:t>Lesson 6 topics</a:t>
            </a:r>
            <a:endParaRPr lang="en-CA" dirty="0"/>
          </a:p>
        </p:txBody>
      </p:sp>
      <p:sp>
        <p:nvSpPr>
          <p:cNvPr id="3" name="Content Placeholder 2">
            <a:extLst>
              <a:ext uri="{FF2B5EF4-FFF2-40B4-BE49-F238E27FC236}">
                <a16:creationId xmlns:a16="http://schemas.microsoft.com/office/drawing/2014/main" id="{0827161B-451B-4875-9410-E93DA2F30584}"/>
              </a:ext>
            </a:extLst>
          </p:cNvPr>
          <p:cNvSpPr>
            <a:spLocks noGrp="1"/>
          </p:cNvSpPr>
          <p:nvPr>
            <p:ph idx="1"/>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More About Strings</a:t>
            </a:r>
          </a:p>
          <a:p>
            <a:r>
              <a:rPr lang="en-CA" sz="1800" dirty="0">
                <a:latin typeface="Calibri" panose="020F0502020204030204" pitchFamily="34" charset="0"/>
                <a:cs typeface="Times New Roman" panose="02020603050405020304" pitchFamily="18" charset="0"/>
              </a:rPr>
              <a:t>Associated Classes and methods</a:t>
            </a:r>
          </a:p>
          <a:p>
            <a:r>
              <a:rPr lang="en-CA" sz="1800" dirty="0">
                <a:latin typeface="Calibri" panose="020F0502020204030204" pitchFamily="34" charset="0"/>
                <a:cs typeface="Times New Roman" panose="02020603050405020304" pitchFamily="18" charset="0"/>
              </a:rPr>
              <a:t>static</a:t>
            </a:r>
          </a:p>
          <a:p>
            <a:r>
              <a:rPr lang="en-CA" sz="1800" dirty="0">
                <a:latin typeface="Calibri" panose="020F0502020204030204" pitchFamily="34" charset="0"/>
                <a:cs typeface="Times New Roman" panose="02020603050405020304" pitchFamily="18" charset="0"/>
              </a:rPr>
              <a:t>Symbolic Constants</a:t>
            </a:r>
          </a:p>
          <a:p>
            <a:r>
              <a:rPr lang="en-CA" sz="1800" dirty="0">
                <a:latin typeface="Calibri" panose="020F0502020204030204" pitchFamily="34" charset="0"/>
                <a:cs typeface="Times New Roman" panose="02020603050405020304" pitchFamily="18" charset="0"/>
              </a:rPr>
              <a:t>this</a:t>
            </a:r>
            <a:endParaRPr lang="en-CA" dirty="0"/>
          </a:p>
        </p:txBody>
      </p:sp>
      <p:sp>
        <p:nvSpPr>
          <p:cNvPr id="4" name="Footer Placeholder 3">
            <a:extLst>
              <a:ext uri="{FF2B5EF4-FFF2-40B4-BE49-F238E27FC236}">
                <a16:creationId xmlns:a16="http://schemas.microsoft.com/office/drawing/2014/main" id="{0AF09F07-F700-47DA-99DA-A98BC32CEABB}"/>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E9632B4-C691-42A4-8BDB-785A7661D84B}"/>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92557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6442-07C6-4353-8E8C-27B58A0B741C}"/>
              </a:ext>
            </a:extLst>
          </p:cNvPr>
          <p:cNvSpPr>
            <a:spLocks noGrp="1"/>
          </p:cNvSpPr>
          <p:nvPr>
            <p:ph type="title"/>
          </p:nvPr>
        </p:nvSpPr>
        <p:spPr/>
        <p:txBody>
          <a:bodyPr/>
          <a:lstStyle/>
          <a:p>
            <a:r>
              <a:rPr lang="en-US"/>
              <a:t>No magic numbers ever again</a:t>
            </a:r>
            <a:endParaRPr lang="en-CA"/>
          </a:p>
        </p:txBody>
      </p:sp>
      <p:sp>
        <p:nvSpPr>
          <p:cNvPr id="3" name="Content Placeholder 2">
            <a:extLst>
              <a:ext uri="{FF2B5EF4-FFF2-40B4-BE49-F238E27FC236}">
                <a16:creationId xmlns:a16="http://schemas.microsoft.com/office/drawing/2014/main" id="{26A29451-AF05-4C2B-88D8-46CD8D0E3754}"/>
              </a:ext>
            </a:extLst>
          </p:cNvPr>
          <p:cNvSpPr>
            <a:spLocks noGrp="1"/>
          </p:cNvSpPr>
          <p:nvPr>
            <p:ph idx="1"/>
          </p:nvPr>
        </p:nvSpPr>
        <p:spPr/>
        <p:txBody>
          <a:bodyPr>
            <a:normAutofit/>
          </a:bodyPr>
          <a:lstStyle/>
          <a:p>
            <a:r>
              <a:rPr lang="en-US"/>
              <a:t>There are 8000000001 people in the world. These 8000000001 people eat a lot of food and cause lots of problems. In 2022, there is still enough food for 8000000001 people. 2022 is improving for lots of people. The hourly minimum wage in bc is $15.20. $15.20 is not easy to buy a house with, especially in 2022. Sometimes it feels like all 8000000001 people are in traffic on my way to work. </a:t>
            </a:r>
          </a:p>
          <a:p>
            <a:endParaRPr lang="en-US"/>
          </a:p>
          <a:p>
            <a:endParaRPr lang="en-CA"/>
          </a:p>
        </p:txBody>
      </p:sp>
      <p:sp>
        <p:nvSpPr>
          <p:cNvPr id="4" name="Footer Placeholder 3">
            <a:extLst>
              <a:ext uri="{FF2B5EF4-FFF2-40B4-BE49-F238E27FC236}">
                <a16:creationId xmlns:a16="http://schemas.microsoft.com/office/drawing/2014/main" id="{A211BB43-9298-4805-9BF5-2964A6A070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F6897B75-B3B3-427F-B3DF-17BFF63CEEDE}"/>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99990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6442-07C6-4353-8E8C-27B58A0B741C}"/>
              </a:ext>
            </a:extLst>
          </p:cNvPr>
          <p:cNvSpPr>
            <a:spLocks noGrp="1"/>
          </p:cNvSpPr>
          <p:nvPr>
            <p:ph type="title"/>
          </p:nvPr>
        </p:nvSpPr>
        <p:spPr/>
        <p:txBody>
          <a:bodyPr/>
          <a:lstStyle/>
          <a:p>
            <a:r>
              <a:rPr lang="en-US"/>
              <a:t>No magic numbers ever again</a:t>
            </a:r>
            <a:endParaRPr lang="en-CA"/>
          </a:p>
        </p:txBody>
      </p:sp>
      <p:sp>
        <p:nvSpPr>
          <p:cNvPr id="3" name="Content Placeholder 2">
            <a:extLst>
              <a:ext uri="{FF2B5EF4-FFF2-40B4-BE49-F238E27FC236}">
                <a16:creationId xmlns:a16="http://schemas.microsoft.com/office/drawing/2014/main" id="{26A29451-AF05-4C2B-88D8-46CD8D0E3754}"/>
              </a:ext>
            </a:extLst>
          </p:cNvPr>
          <p:cNvSpPr>
            <a:spLocks noGrp="1"/>
          </p:cNvSpPr>
          <p:nvPr>
            <p:ph idx="1"/>
          </p:nvPr>
        </p:nvSpPr>
        <p:spPr/>
        <p:txBody>
          <a:bodyPr>
            <a:normAutofit fontScale="92500" lnSpcReduction="10000"/>
          </a:bodyPr>
          <a:lstStyle/>
          <a:p>
            <a:r>
              <a:rPr lang="en-US" dirty="0"/>
              <a:t>public static final int HUMAN_POPULATION </a:t>
            </a:r>
            <a:r>
              <a:rPr lang="en-US"/>
              <a:t>= 8000000001;</a:t>
            </a:r>
            <a:endParaRPr lang="en-US" dirty="0"/>
          </a:p>
          <a:p>
            <a:r>
              <a:rPr lang="en-US" dirty="0"/>
              <a:t>public static final double MIN_WAGE</a:t>
            </a:r>
            <a:r>
              <a:rPr lang="en-US"/>
              <a:t>_BC_CAD = 15.20;</a:t>
            </a:r>
            <a:endParaRPr lang="en-US" dirty="0"/>
          </a:p>
          <a:p>
            <a:r>
              <a:rPr lang="en-US" dirty="0"/>
              <a:t>public static final int CURRENT_YEAR </a:t>
            </a:r>
            <a:r>
              <a:rPr lang="en-US"/>
              <a:t>= 2022;</a:t>
            </a:r>
            <a:endParaRPr lang="en-US" dirty="0"/>
          </a:p>
          <a:p>
            <a:endParaRPr lang="en-US" dirty="0"/>
          </a:p>
          <a:p>
            <a:r>
              <a:rPr lang="en-US" dirty="0"/>
              <a:t>There are HUMAN_POPULATION people in the world. These HUMAN_POPULATION people eat a lot of food and cause of problems. In CURRENT_YEAR, there is still enough food for HUMAN_POPULATION people. CURRENT_YEAR is improving for lots of people. The hourly minimum wage in </a:t>
            </a:r>
            <a:r>
              <a:rPr lang="en-US" dirty="0" err="1"/>
              <a:t>bc</a:t>
            </a:r>
            <a:r>
              <a:rPr lang="en-US" dirty="0"/>
              <a:t> is $MIN_WAGE</a:t>
            </a:r>
            <a:r>
              <a:rPr lang="en-US"/>
              <a:t>_BC_CAD. </a:t>
            </a:r>
            <a:r>
              <a:rPr lang="en-US" dirty="0"/>
              <a:t>$MIN_WAGE</a:t>
            </a:r>
            <a:r>
              <a:rPr lang="en-US"/>
              <a:t>_BC_CAD </a:t>
            </a:r>
            <a:r>
              <a:rPr lang="en-US" dirty="0"/>
              <a:t>is not easy to buy a house with, especially in CURRENT_YEAR. Sometimes it feels like all HUMAN_POPULATION people are in traffic on my way to work. </a:t>
            </a:r>
          </a:p>
          <a:p>
            <a:endParaRPr lang="en-US" dirty="0"/>
          </a:p>
          <a:p>
            <a:endParaRPr lang="en-CA" dirty="0"/>
          </a:p>
        </p:txBody>
      </p:sp>
      <p:sp>
        <p:nvSpPr>
          <p:cNvPr id="4" name="Footer Placeholder 3">
            <a:extLst>
              <a:ext uri="{FF2B5EF4-FFF2-40B4-BE49-F238E27FC236}">
                <a16:creationId xmlns:a16="http://schemas.microsoft.com/office/drawing/2014/main" id="{A211BB43-9298-4805-9BF5-2964A6A070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F6897B75-B3B3-427F-B3DF-17BFF63CEEDE}"/>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349387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6FF-0988-4BF8-835C-24007FF4C4CE}"/>
              </a:ext>
            </a:extLst>
          </p:cNvPr>
          <p:cNvSpPr>
            <a:spLocks noGrp="1"/>
          </p:cNvSpPr>
          <p:nvPr>
            <p:ph type="title"/>
          </p:nvPr>
        </p:nvSpPr>
        <p:spPr/>
        <p:txBody>
          <a:bodyPr/>
          <a:lstStyle/>
          <a:p>
            <a:r>
              <a:rPr lang="en-US"/>
              <a:t>Spot the error</a:t>
            </a:r>
            <a:endParaRPr lang="en-CA"/>
          </a:p>
        </p:txBody>
      </p:sp>
      <p:sp>
        <p:nvSpPr>
          <p:cNvPr id="3" name="Content Placeholder 2">
            <a:extLst>
              <a:ext uri="{FF2B5EF4-FFF2-40B4-BE49-F238E27FC236}">
                <a16:creationId xmlns:a16="http://schemas.microsoft.com/office/drawing/2014/main" id="{DEF188DC-24B0-42C5-B3B3-0A921441EF8D}"/>
              </a:ext>
            </a:extLst>
          </p:cNvPr>
          <p:cNvSpPr>
            <a:spLocks noGrp="1"/>
          </p:cNvSpPr>
          <p:nvPr>
            <p:ph idx="1"/>
          </p:nvPr>
        </p:nvSpPr>
        <p:spPr/>
        <p:txBody>
          <a:bodyPr/>
          <a:lstStyle/>
          <a:p>
            <a:r>
              <a:rPr lang="en-US" dirty="0"/>
              <a:t>if s &gt; 10.0</a:t>
            </a:r>
          </a:p>
          <a:p>
            <a:r>
              <a:rPr lang="en-US" dirty="0"/>
              <a:t>    sb = true</a:t>
            </a:r>
          </a:p>
          <a:p>
            <a:endParaRPr lang="en-US" dirty="0"/>
          </a:p>
          <a:p>
            <a:endParaRPr lang="en-US" dirty="0"/>
          </a:p>
          <a:p>
            <a:endParaRPr lang="en-US" dirty="0"/>
          </a:p>
          <a:p>
            <a:r>
              <a:rPr lang="en-US" dirty="0"/>
              <a:t>if </a:t>
            </a:r>
            <a:r>
              <a:rPr lang="en-US" dirty="0" err="1"/>
              <a:t>incomingShipSpeedKnots</a:t>
            </a:r>
            <a:r>
              <a:rPr lang="en-US" dirty="0"/>
              <a:t> &gt; MAX_SUB_SPD_KNOTS</a:t>
            </a:r>
          </a:p>
          <a:p>
            <a:r>
              <a:rPr lang="en-US" dirty="0"/>
              <a:t>	</a:t>
            </a:r>
            <a:r>
              <a:rPr lang="en-US" dirty="0" err="1"/>
              <a:t>incomingShipIsSubmarine</a:t>
            </a:r>
            <a:r>
              <a:rPr lang="en-US" dirty="0"/>
              <a:t> = true</a:t>
            </a:r>
            <a:endParaRPr lang="en-CA" dirty="0"/>
          </a:p>
        </p:txBody>
      </p:sp>
      <p:sp>
        <p:nvSpPr>
          <p:cNvPr id="4" name="Footer Placeholder 3">
            <a:extLst>
              <a:ext uri="{FF2B5EF4-FFF2-40B4-BE49-F238E27FC236}">
                <a16:creationId xmlns:a16="http://schemas.microsoft.com/office/drawing/2014/main" id="{741ECC7B-547F-4979-A878-EBBB5D05166A}"/>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DED3D62B-018B-48A5-87D3-F5669647E9A4}"/>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200937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F614-203D-497D-884D-0A2FBE03776E}"/>
              </a:ext>
            </a:extLst>
          </p:cNvPr>
          <p:cNvSpPr>
            <a:spLocks noGrp="1"/>
          </p:cNvSpPr>
          <p:nvPr>
            <p:ph type="title"/>
          </p:nvPr>
        </p:nvSpPr>
        <p:spPr>
          <a:xfrm>
            <a:off x="946688" y="0"/>
            <a:ext cx="10515600" cy="737542"/>
          </a:xfrm>
        </p:spPr>
        <p:txBody>
          <a:bodyPr/>
          <a:lstStyle/>
          <a:p>
            <a:r>
              <a:rPr lang="en-US"/>
              <a:t>No magic numbers</a:t>
            </a:r>
            <a:endParaRPr lang="en-CA"/>
          </a:p>
        </p:txBody>
      </p:sp>
      <p:pic>
        <p:nvPicPr>
          <p:cNvPr id="7" name="Content Placeholder 6">
            <a:extLst>
              <a:ext uri="{FF2B5EF4-FFF2-40B4-BE49-F238E27FC236}">
                <a16:creationId xmlns:a16="http://schemas.microsoft.com/office/drawing/2014/main" id="{8F6B827F-B6C4-4FD0-87F2-45BE42144446}"/>
              </a:ext>
            </a:extLst>
          </p:cNvPr>
          <p:cNvPicPr>
            <a:picLocks noGrp="1" noChangeAspect="1"/>
          </p:cNvPicPr>
          <p:nvPr>
            <p:ph idx="1"/>
          </p:nvPr>
        </p:nvPicPr>
        <p:blipFill>
          <a:blip r:embed="rId2"/>
          <a:stretch>
            <a:fillRect/>
          </a:stretch>
        </p:blipFill>
        <p:spPr>
          <a:xfrm>
            <a:off x="411997" y="582646"/>
            <a:ext cx="9824634" cy="6079648"/>
          </a:xfrm>
        </p:spPr>
      </p:pic>
      <p:sp>
        <p:nvSpPr>
          <p:cNvPr id="4" name="Footer Placeholder 3">
            <a:extLst>
              <a:ext uri="{FF2B5EF4-FFF2-40B4-BE49-F238E27FC236}">
                <a16:creationId xmlns:a16="http://schemas.microsoft.com/office/drawing/2014/main" id="{B81029FB-1498-4BE8-9EFA-DF6F4A79046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6CD6649-C83A-42E8-A236-1BDE8B32C43E}"/>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6796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4161-41A0-4C1C-9C8F-E0D5832DEDBC}"/>
              </a:ext>
            </a:extLst>
          </p:cNvPr>
          <p:cNvSpPr>
            <a:spLocks noGrp="1"/>
          </p:cNvSpPr>
          <p:nvPr>
            <p:ph type="title"/>
          </p:nvPr>
        </p:nvSpPr>
        <p:spPr/>
        <p:txBody>
          <a:bodyPr/>
          <a:lstStyle/>
          <a:p>
            <a:r>
              <a:rPr lang="en-US" dirty="0"/>
              <a:t>Review</a:t>
            </a:r>
            <a:endParaRPr lang="en-CA" dirty="0"/>
          </a:p>
        </p:txBody>
      </p:sp>
      <p:sp>
        <p:nvSpPr>
          <p:cNvPr id="3" name="Content Placeholder 2">
            <a:extLst>
              <a:ext uri="{FF2B5EF4-FFF2-40B4-BE49-F238E27FC236}">
                <a16:creationId xmlns:a16="http://schemas.microsoft.com/office/drawing/2014/main" id="{81927A7C-E925-4CB0-9B07-7205921090FC}"/>
              </a:ext>
            </a:extLst>
          </p:cNvPr>
          <p:cNvSpPr>
            <a:spLocks noGrp="1"/>
          </p:cNvSpPr>
          <p:nvPr>
            <p:ph idx="1"/>
          </p:nvPr>
        </p:nvSpPr>
        <p:spPr/>
        <p:txBody>
          <a:bodyPr>
            <a:normAutofit/>
          </a:bodyPr>
          <a:lstStyle/>
          <a:p>
            <a:r>
              <a:rPr lang="en-CA" dirty="0"/>
              <a:t>Strings are a Reference type (Object): i.e. not a primitive type</a:t>
            </a:r>
          </a:p>
          <a:p>
            <a:pPr lvl="1"/>
            <a:r>
              <a:rPr lang="en-CA" dirty="0"/>
              <a:t>they give us all kinds of built-in functionality through their methods</a:t>
            </a:r>
          </a:p>
          <a:p>
            <a:pPr lvl="1"/>
            <a:r>
              <a:rPr lang="en-CA" dirty="0"/>
              <a:t>E.g. "hello".</a:t>
            </a:r>
            <a:r>
              <a:rPr lang="en-CA" dirty="0" err="1"/>
              <a:t>toUpperCase</a:t>
            </a:r>
            <a:r>
              <a:rPr lang="en-CA" dirty="0"/>
              <a:t>()</a:t>
            </a:r>
          </a:p>
          <a:p>
            <a:r>
              <a:rPr lang="en-CA" dirty="0"/>
              <a:t>Strings </a:t>
            </a:r>
            <a:r>
              <a:rPr lang="en-CA"/>
              <a:t>are immutable: System.out.println(Integer.toHexString(stringRef.hashCode()));</a:t>
            </a:r>
            <a:endParaRPr lang="en-CA" dirty="0"/>
          </a:p>
          <a:p>
            <a:pPr lvl="1"/>
            <a:r>
              <a:rPr lang="en-CA" dirty="0"/>
              <a:t>String s = "Beatles";</a:t>
            </a:r>
          </a:p>
          <a:p>
            <a:pPr lvl="1"/>
            <a:r>
              <a:rPr lang="en-CA" dirty="0"/>
              <a:t>s =  "Stones";  </a:t>
            </a:r>
            <a:r>
              <a:rPr lang="en-CA" dirty="0">
                <a:solidFill>
                  <a:srgbClr val="00B050"/>
                </a:solidFill>
              </a:rPr>
              <a:t>// creates a brand new String object (Strings are immutable)</a:t>
            </a:r>
          </a:p>
          <a:p>
            <a:r>
              <a:rPr lang="en-CA" dirty="0"/>
              <a:t>String concatenation ("joining")</a:t>
            </a:r>
          </a:p>
          <a:p>
            <a:pPr lvl="1"/>
            <a:r>
              <a:rPr lang="en-CA" dirty="0"/>
              <a:t>string1 + string2 + string3 + …</a:t>
            </a:r>
          </a:p>
          <a:p>
            <a:pPr lvl="1"/>
            <a:r>
              <a:rPr lang="en-CA" dirty="0"/>
              <a:t>can be very expensive and bit awkward to code  </a:t>
            </a:r>
            <a:r>
              <a:rPr lang="en-CA" dirty="0">
                <a:solidFill>
                  <a:srgbClr val="00B050"/>
                </a:solidFill>
              </a:rPr>
              <a:t>// more on this later</a:t>
            </a:r>
          </a:p>
          <a:p>
            <a:endParaRPr lang="en-CA" dirty="0"/>
          </a:p>
        </p:txBody>
      </p:sp>
      <p:sp>
        <p:nvSpPr>
          <p:cNvPr id="4" name="Footer Placeholder 3">
            <a:extLst>
              <a:ext uri="{FF2B5EF4-FFF2-40B4-BE49-F238E27FC236}">
                <a16:creationId xmlns:a16="http://schemas.microsoft.com/office/drawing/2014/main" id="{B0851B65-85FD-4A5E-8038-C8E29467D84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8EB3AAA-5F73-46E3-8AD2-766B77F0732D}"/>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92482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9FD6-7D5B-42C5-91E3-A7E9887ADB8B}"/>
              </a:ext>
            </a:extLst>
          </p:cNvPr>
          <p:cNvSpPr>
            <a:spLocks noGrp="1"/>
          </p:cNvSpPr>
          <p:nvPr>
            <p:ph type="title"/>
          </p:nvPr>
        </p:nvSpPr>
        <p:spPr/>
        <p:txBody>
          <a:bodyPr/>
          <a:lstStyle/>
          <a:p>
            <a:r>
              <a:rPr lang="en-CA" dirty="0"/>
              <a:t>Strings have methods</a:t>
            </a:r>
          </a:p>
        </p:txBody>
      </p:sp>
      <p:sp>
        <p:nvSpPr>
          <p:cNvPr id="4" name="Footer Placeholder 3">
            <a:extLst>
              <a:ext uri="{FF2B5EF4-FFF2-40B4-BE49-F238E27FC236}">
                <a16:creationId xmlns:a16="http://schemas.microsoft.com/office/drawing/2014/main" id="{7E19D7C2-0367-4DFE-A885-D52F1CD716F3}"/>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712A7DA-6390-4BC9-86AB-7AF7EC606729}"/>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6" name="Picture 5">
            <a:extLst>
              <a:ext uri="{FF2B5EF4-FFF2-40B4-BE49-F238E27FC236}">
                <a16:creationId xmlns:a16="http://schemas.microsoft.com/office/drawing/2014/main" id="{215A44F5-7817-4572-990D-5A2452DAD4FA}"/>
              </a:ext>
            </a:extLst>
          </p:cNvPr>
          <p:cNvPicPr>
            <a:picLocks noChangeAspect="1"/>
          </p:cNvPicPr>
          <p:nvPr/>
        </p:nvPicPr>
        <p:blipFill>
          <a:blip r:embed="rId2"/>
          <a:stretch>
            <a:fillRect/>
          </a:stretch>
        </p:blipFill>
        <p:spPr>
          <a:xfrm>
            <a:off x="838200" y="1358133"/>
            <a:ext cx="9317064" cy="4998217"/>
          </a:xfrm>
          <a:prstGeom prst="rect">
            <a:avLst/>
          </a:prstGeom>
        </p:spPr>
      </p:pic>
    </p:spTree>
    <p:extLst>
      <p:ext uri="{BB962C8B-B14F-4D97-AF65-F5344CB8AC3E}">
        <p14:creationId xmlns:p14="http://schemas.microsoft.com/office/powerpoint/2010/main" val="294909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Strings as an array</a:t>
            </a:r>
            <a:endParaRPr lang="en-US" dirty="0"/>
          </a:p>
        </p:txBody>
      </p:sp>
      <p:sp>
        <p:nvSpPr>
          <p:cNvPr id="3" name="Content Placeholder 2"/>
          <p:cNvSpPr>
            <a:spLocks noGrp="1"/>
          </p:cNvSpPr>
          <p:nvPr>
            <p:ph idx="1"/>
          </p:nvPr>
        </p:nvSpPr>
        <p:spPr/>
        <p:txBody>
          <a:bodyPr>
            <a:normAutofit fontScale="92500" lnSpcReduction="10000"/>
          </a:bodyPr>
          <a:lstStyle/>
          <a:p>
            <a:r>
              <a:rPr lang="en-CA" dirty="0"/>
              <a:t>At their core, a String is a char[]</a:t>
            </a:r>
          </a:p>
          <a:p>
            <a:pPr lvl="1"/>
            <a:r>
              <a:rPr lang="en-CA" dirty="0"/>
              <a:t>this allows us to manipulate Strings in ways that we could not do otherwise</a:t>
            </a:r>
          </a:p>
          <a:p>
            <a:pPr lvl="1"/>
            <a:r>
              <a:rPr lang="en-CA" dirty="0" err="1"/>
              <a:t>eg</a:t>
            </a:r>
            <a:r>
              <a:rPr lang="en-CA" dirty="0"/>
              <a:t>.</a:t>
            </a:r>
          </a:p>
          <a:p>
            <a:pPr lvl="2"/>
            <a:r>
              <a:rPr lang="en-CA" dirty="0" err="1"/>
              <a:t>s.charAt</a:t>
            </a:r>
            <a:r>
              <a:rPr lang="en-CA" dirty="0"/>
              <a:t>(0)</a:t>
            </a:r>
          </a:p>
          <a:p>
            <a:pPr lvl="2"/>
            <a:r>
              <a:rPr lang="en-CA" dirty="0" err="1"/>
              <a:t>s.length</a:t>
            </a:r>
            <a:r>
              <a:rPr lang="en-CA" dirty="0"/>
              <a:t>()</a:t>
            </a:r>
          </a:p>
          <a:p>
            <a:pPr lvl="2"/>
            <a:r>
              <a:rPr lang="en-CA" dirty="0" err="1"/>
              <a:t>s.substring</a:t>
            </a:r>
            <a:r>
              <a:rPr lang="en-CA" dirty="0"/>
              <a:t>(0, 5)</a:t>
            </a:r>
            <a:endParaRPr lang="en-US" dirty="0"/>
          </a:p>
          <a:p>
            <a:pPr lvl="2"/>
            <a:endParaRPr lang="en-CA" dirty="0"/>
          </a:p>
          <a:p>
            <a:r>
              <a:rPr lang="en-CA" dirty="0"/>
              <a:t>Converting String to char[]</a:t>
            </a:r>
          </a:p>
          <a:p>
            <a:pPr lvl="1"/>
            <a:r>
              <a:rPr lang="en-CA" dirty="0"/>
              <a:t>String data = “Programming is fun”;</a:t>
            </a:r>
          </a:p>
          <a:p>
            <a:pPr lvl="1"/>
            <a:r>
              <a:rPr lang="en-CA" dirty="0"/>
              <a:t>char[] words = </a:t>
            </a:r>
            <a:r>
              <a:rPr lang="en-CA" dirty="0" err="1"/>
              <a:t>data.toCharArray</a:t>
            </a:r>
            <a:r>
              <a:rPr lang="en-CA" dirty="0"/>
              <a:t>();</a:t>
            </a:r>
          </a:p>
          <a:p>
            <a:pPr lvl="2"/>
            <a:r>
              <a:rPr lang="en-CA" dirty="0"/>
              <a:t>once we have this, each character of the original String can be accessed by its index starting with [0]</a:t>
            </a:r>
          </a:p>
          <a:p>
            <a:pPr lvl="2"/>
            <a:r>
              <a:rPr lang="en-CA" dirty="0" err="1"/>
              <a:t>System.out.println</a:t>
            </a:r>
            <a:r>
              <a:rPr lang="en-CA" dirty="0"/>
              <a:t>(words[0]);  </a:t>
            </a:r>
            <a:r>
              <a:rPr lang="en-CA" dirty="0">
                <a:solidFill>
                  <a:srgbClr val="00B050"/>
                </a:solidFill>
              </a:rPr>
              <a:t>// will display ‘P’</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a:t>StringBuilder</a:t>
            </a:r>
            <a:r>
              <a:rPr lang="en-CA" dirty="0"/>
              <a:t>: a Better Concatenation</a:t>
            </a:r>
            <a:endParaRPr lang="en-US" dirty="0"/>
          </a:p>
        </p:txBody>
      </p:sp>
      <p:sp>
        <p:nvSpPr>
          <p:cNvPr id="3" name="Content Placeholder 2"/>
          <p:cNvSpPr>
            <a:spLocks noGrp="1"/>
          </p:cNvSpPr>
          <p:nvPr>
            <p:ph idx="1"/>
          </p:nvPr>
        </p:nvSpPr>
        <p:spPr/>
        <p:txBody>
          <a:bodyPr>
            <a:normAutofit lnSpcReduction="10000"/>
          </a:bodyPr>
          <a:lstStyle/>
          <a:p>
            <a:r>
              <a:rPr lang="en-CA" dirty="0"/>
              <a:t>String concatenation can be very expensive when joining a number of String together because Strings are immutable</a:t>
            </a:r>
          </a:p>
          <a:p>
            <a:r>
              <a:rPr lang="en-CA" dirty="0" err="1"/>
              <a:t>StringBuilder</a:t>
            </a:r>
            <a:r>
              <a:rPr lang="en-CA" dirty="0"/>
              <a:t> offers a more efficient means to join Strings because it works with a single mutable object</a:t>
            </a:r>
          </a:p>
          <a:p>
            <a:pPr lvl="2">
              <a:buNone/>
            </a:pPr>
            <a:r>
              <a:rPr lang="en-CA"/>
              <a:t>StringBuilder builder;</a:t>
            </a:r>
          </a:p>
          <a:p>
            <a:pPr lvl="2">
              <a:buNone/>
            </a:pPr>
            <a:r>
              <a:rPr lang="en-CA"/>
              <a:t>builder </a:t>
            </a:r>
            <a:r>
              <a:rPr lang="en-CA" dirty="0"/>
              <a:t>= new StringBuilder</a:t>
            </a:r>
            <a:r>
              <a:rPr lang="en-CA"/>
              <a:t>();  		</a:t>
            </a:r>
            <a:r>
              <a:rPr lang="en-CA">
                <a:solidFill>
                  <a:srgbClr val="00B050"/>
                </a:solidFill>
              </a:rPr>
              <a:t>// </a:t>
            </a:r>
            <a:r>
              <a:rPr lang="en-CA" dirty="0" err="1">
                <a:solidFill>
                  <a:srgbClr val="00B050"/>
                </a:solidFill>
              </a:rPr>
              <a:t>java.lang.StringBuilder</a:t>
            </a:r>
            <a:endParaRPr lang="en-CA" dirty="0">
              <a:solidFill>
                <a:srgbClr val="00B050"/>
              </a:solidFill>
            </a:endParaRPr>
          </a:p>
          <a:p>
            <a:pPr lvl="2">
              <a:buNone/>
            </a:pPr>
            <a:r>
              <a:rPr lang="en-CA" dirty="0" err="1"/>
              <a:t>builder.append</a:t>
            </a:r>
            <a:r>
              <a:rPr lang="en-CA" dirty="0"/>
              <a:t>("Programming");</a:t>
            </a:r>
          </a:p>
          <a:p>
            <a:pPr lvl="2">
              <a:buNone/>
            </a:pPr>
            <a:r>
              <a:rPr lang="en-CA" dirty="0" err="1"/>
              <a:t>builder.append</a:t>
            </a:r>
            <a:r>
              <a:rPr lang="en-CA" dirty="0"/>
              <a:t>(" ");</a:t>
            </a:r>
          </a:p>
          <a:p>
            <a:pPr lvl="2">
              <a:buNone/>
            </a:pPr>
            <a:r>
              <a:rPr lang="en-CA" dirty="0" err="1"/>
              <a:t>builder.append</a:t>
            </a:r>
            <a:r>
              <a:rPr lang="en-CA" dirty="0"/>
              <a:t>("is");</a:t>
            </a:r>
          </a:p>
          <a:p>
            <a:pPr lvl="2">
              <a:buNone/>
            </a:pPr>
            <a:r>
              <a:rPr lang="en-CA" dirty="0" err="1"/>
              <a:t>builder.append</a:t>
            </a:r>
            <a:r>
              <a:rPr lang="en-CA" dirty="0"/>
              <a:t>(" ");</a:t>
            </a:r>
          </a:p>
          <a:p>
            <a:pPr lvl="2">
              <a:buNone/>
            </a:pPr>
            <a:r>
              <a:rPr lang="en-CA" dirty="0" err="1"/>
              <a:t>builder.append</a:t>
            </a:r>
            <a:r>
              <a:rPr lang="en-CA" dirty="0"/>
              <a:t>("fun");  			</a:t>
            </a:r>
            <a:r>
              <a:rPr lang="en-CA" dirty="0">
                <a:solidFill>
                  <a:srgbClr val="00B050"/>
                </a:solidFill>
              </a:rPr>
              <a:t>// still not a String</a:t>
            </a:r>
          </a:p>
          <a:p>
            <a:pPr lvl="2">
              <a:buNone/>
            </a:pPr>
            <a:r>
              <a:rPr lang="en-CA" dirty="0"/>
              <a:t>String generated = </a:t>
            </a:r>
            <a:r>
              <a:rPr lang="en-CA" dirty="0" err="1"/>
              <a:t>builder.toString</a:t>
            </a:r>
            <a:r>
              <a:rPr lang="en-CA" dirty="0"/>
              <a:t>(); 	</a:t>
            </a:r>
            <a:r>
              <a:rPr lang="en-CA" dirty="0">
                <a:solidFill>
                  <a:srgbClr val="00B050"/>
                </a:solidFill>
              </a:rPr>
              <a:t>// gives us “Programming is fun”</a:t>
            </a:r>
            <a:endParaRPr lang="en-US" dirty="0">
              <a:solidFill>
                <a:srgbClr val="00B050"/>
              </a:solidFill>
            </a:endParaRP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Splitting Strings</a:t>
            </a:r>
            <a:endParaRPr lang="en-US" dirty="0"/>
          </a:p>
        </p:txBody>
      </p:sp>
      <p:sp>
        <p:nvSpPr>
          <p:cNvPr id="3" name="Content Placeholder 2"/>
          <p:cNvSpPr>
            <a:spLocks noGrp="1"/>
          </p:cNvSpPr>
          <p:nvPr>
            <p:ph idx="1"/>
          </p:nvPr>
        </p:nvSpPr>
        <p:spPr/>
        <p:txBody>
          <a:bodyPr/>
          <a:lstStyle/>
          <a:p>
            <a:r>
              <a:rPr lang="en-CA" dirty="0"/>
              <a:t>Often we will want to take String input and split it into separate component Strings.</a:t>
            </a:r>
          </a:p>
          <a:p>
            <a:pPr lvl="1">
              <a:buNone/>
            </a:pPr>
            <a:r>
              <a:rPr lang="en-CA" dirty="0"/>
              <a:t>String names = "John Paul George Ringo"; // space delimited-String</a:t>
            </a:r>
          </a:p>
          <a:p>
            <a:pPr lvl="1">
              <a:buNone/>
            </a:pPr>
            <a:r>
              <a:rPr lang="en-CA" dirty="0"/>
              <a:t>String[] </a:t>
            </a:r>
            <a:r>
              <a:rPr lang="en-CA" dirty="0" err="1"/>
              <a:t>theBeatles</a:t>
            </a:r>
            <a:r>
              <a:rPr lang="en-CA" dirty="0"/>
              <a:t> = </a:t>
            </a:r>
            <a:r>
              <a:rPr lang="en-CA" dirty="0" err="1"/>
              <a:t>names.</a:t>
            </a:r>
            <a:r>
              <a:rPr lang="en-CA" err="1"/>
              <a:t>split</a:t>
            </a:r>
            <a:r>
              <a:rPr lang="en-CA"/>
              <a:t>(" "); </a:t>
            </a:r>
            <a:r>
              <a:rPr lang="en-CA" dirty="0"/>
              <a:t>// parameter is the original delimiter</a:t>
            </a:r>
          </a:p>
          <a:p>
            <a:pPr lvl="1"/>
            <a:endParaRPr lang="en-CA" dirty="0"/>
          </a:p>
          <a:p>
            <a:r>
              <a:rPr lang="en-CA" dirty="0"/>
              <a:t>Other popular delimiters (i.e. separators):</a:t>
            </a:r>
          </a:p>
          <a:p>
            <a:pPr lvl="1">
              <a:buNone/>
            </a:pPr>
            <a:r>
              <a:rPr lang="en-CA"/>
              <a:t>split(",") </a:t>
            </a:r>
            <a:r>
              <a:rPr lang="en-CA" dirty="0"/>
              <a:t>		</a:t>
            </a:r>
            <a:r>
              <a:rPr lang="en-CA" dirty="0">
                <a:solidFill>
                  <a:srgbClr val="00B050"/>
                </a:solidFill>
              </a:rPr>
              <a:t>//common for CSV files</a:t>
            </a:r>
          </a:p>
          <a:p>
            <a:pPr lvl="1">
              <a:buNone/>
            </a:pPr>
            <a:r>
              <a:rPr lang="en-CA"/>
              <a:t>spit("\\|") 	</a:t>
            </a:r>
            <a:r>
              <a:rPr lang="en-CA">
                <a:solidFill>
                  <a:srgbClr val="00B050"/>
                </a:solidFill>
              </a:rPr>
              <a:t>//</a:t>
            </a:r>
            <a:r>
              <a:rPr lang="en-CA" dirty="0">
                <a:solidFill>
                  <a:srgbClr val="00B050"/>
                </a:solidFill>
              </a:rPr>
              <a:t>note the double \  "\\|"</a:t>
            </a:r>
          </a:p>
          <a:p>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Comparing Objects (such as Strings)</a:t>
            </a:r>
            <a:endParaRPr lang="en-US" dirty="0"/>
          </a:p>
        </p:txBody>
      </p:sp>
      <p:sp>
        <p:nvSpPr>
          <p:cNvPr id="3" name="Content Placeholder 2"/>
          <p:cNvSpPr>
            <a:spLocks noGrp="1"/>
          </p:cNvSpPr>
          <p:nvPr>
            <p:ph idx="1"/>
          </p:nvPr>
        </p:nvSpPr>
        <p:spPr>
          <a:xfrm>
            <a:off x="812320" y="1437435"/>
            <a:ext cx="10834655" cy="4816715"/>
          </a:xfrm>
        </p:spPr>
        <p:txBody>
          <a:bodyPr>
            <a:normAutofit fontScale="92500" lnSpcReduction="20000"/>
          </a:bodyPr>
          <a:lstStyle/>
          <a:p>
            <a:r>
              <a:rPr lang="en-CA" dirty="0"/>
              <a:t>Before:</a:t>
            </a:r>
          </a:p>
          <a:p>
            <a:pPr lvl="1"/>
            <a:r>
              <a:rPr lang="en-CA" dirty="0"/>
              <a:t>if(s1 == s2) 	// compares addresses, </a:t>
            </a:r>
            <a:r>
              <a:rPr lang="en-CA"/>
              <a:t>returns </a:t>
            </a:r>
            <a:r>
              <a:rPr lang="en-CA" b="1"/>
              <a:t>boolean</a:t>
            </a:r>
            <a:r>
              <a:rPr lang="en-CA"/>
              <a:t> </a:t>
            </a:r>
            <a:r>
              <a:rPr lang="en-CA" dirty="0"/>
              <a:t>(you would RARELY do this)</a:t>
            </a:r>
          </a:p>
          <a:p>
            <a:pPr lvl="1"/>
            <a:r>
              <a:rPr lang="en-CA" dirty="0"/>
              <a:t>if(s1.equals(s2)) 	// compares the String values, </a:t>
            </a:r>
            <a:r>
              <a:rPr lang="en-CA"/>
              <a:t>returns boolean</a:t>
            </a:r>
            <a:endParaRPr lang="en-CA" dirty="0"/>
          </a:p>
          <a:p>
            <a:pPr lvl="1"/>
            <a:r>
              <a:rPr lang="en-CA" dirty="0"/>
              <a:t>if(s1.equalsIgnoreCase(s2)) // “</a:t>
            </a:r>
            <a:r>
              <a:rPr lang="en-CA" dirty="0" err="1"/>
              <a:t>doG</a:t>
            </a:r>
            <a:r>
              <a:rPr lang="en-CA" dirty="0"/>
              <a:t>” is the same as “DOG” </a:t>
            </a:r>
            <a:r>
              <a:rPr lang="en-CA" dirty="0" err="1"/>
              <a:t>etc</a:t>
            </a:r>
            <a:endParaRPr lang="en-CA" dirty="0"/>
          </a:p>
          <a:p>
            <a:endParaRPr lang="en-CA" dirty="0"/>
          </a:p>
          <a:p>
            <a:r>
              <a:rPr lang="en-CA" dirty="0"/>
              <a:t>New:</a:t>
            </a:r>
          </a:p>
          <a:p>
            <a:pPr lvl="1"/>
            <a:r>
              <a:rPr lang="en-CA" dirty="0"/>
              <a:t>s1.compareTo(s2); // returns an </a:t>
            </a:r>
            <a:r>
              <a:rPr lang="en-CA" b="1" dirty="0"/>
              <a:t>int</a:t>
            </a:r>
          </a:p>
          <a:p>
            <a:pPr lvl="1"/>
            <a:r>
              <a:rPr lang="en-CA" dirty="0"/>
              <a:t>A </a:t>
            </a:r>
            <a:r>
              <a:rPr lang="en-CA" u="sng" dirty="0"/>
              <a:t>positive</a:t>
            </a:r>
            <a:r>
              <a:rPr lang="en-CA" dirty="0"/>
              <a:t> int if s1 &gt; s2; a </a:t>
            </a:r>
            <a:r>
              <a:rPr lang="en-CA" u="sng" dirty="0"/>
              <a:t>negative</a:t>
            </a:r>
            <a:r>
              <a:rPr lang="en-CA" dirty="0"/>
              <a:t> int </a:t>
            </a:r>
            <a:r>
              <a:rPr lang="en-CA"/>
              <a:t>if s1 &lt; s2; </a:t>
            </a:r>
            <a:r>
              <a:rPr lang="en-CA" u="sng" dirty="0"/>
              <a:t>zero</a:t>
            </a:r>
            <a:r>
              <a:rPr lang="en-CA" dirty="0"/>
              <a:t> if s1 equals s2</a:t>
            </a:r>
          </a:p>
          <a:p>
            <a:pPr lvl="1"/>
            <a:r>
              <a:rPr lang="en-CA" dirty="0"/>
              <a:t>E</a:t>
            </a:r>
            <a:r>
              <a:rPr lang="en-CA"/>
              <a:t>ach </a:t>
            </a:r>
            <a:r>
              <a:rPr lang="en-CA" dirty="0"/>
              <a:t>character in a String has a numeric Unicode value that can be used to see if Strings are sorted alphabetically</a:t>
            </a:r>
          </a:p>
          <a:p>
            <a:pPr lvl="1"/>
            <a:endParaRPr lang="en-CA" dirty="0"/>
          </a:p>
          <a:p>
            <a:pPr lvl="2">
              <a:buNone/>
            </a:pPr>
            <a:r>
              <a:rPr lang="en-CA" dirty="0"/>
              <a:t>if(s1.compareTo(s2) &lt; </a:t>
            </a:r>
            <a:r>
              <a:rPr lang="en-CA"/>
              <a:t>0)  // negative means s1 is smaller than s2</a:t>
            </a:r>
            <a:endParaRPr lang="en-CA" dirty="0"/>
          </a:p>
          <a:p>
            <a:pPr lvl="2">
              <a:buNone/>
            </a:pPr>
            <a:r>
              <a:rPr lang="en-CA" dirty="0"/>
              <a:t>{</a:t>
            </a:r>
          </a:p>
          <a:p>
            <a:pPr lvl="3">
              <a:buNone/>
            </a:pPr>
            <a:r>
              <a:rPr lang="en-CA" dirty="0" err="1"/>
              <a:t>System.out.println</a:t>
            </a:r>
            <a:r>
              <a:rPr lang="en-CA" dirty="0"/>
              <a:t>(“s1 has the lower Unicode value”);</a:t>
            </a:r>
          </a:p>
          <a:p>
            <a:pPr lvl="2">
              <a:buNone/>
            </a:pPr>
            <a:r>
              <a:rPr lang="en-CA" dirty="0"/>
              <a:t>}</a:t>
            </a:r>
          </a:p>
          <a:p>
            <a:pPr lvl="1">
              <a:buNone/>
            </a:pPr>
            <a:endParaRPr lang="en-CA" dirty="0"/>
          </a:p>
          <a:p>
            <a:pPr lvl="1"/>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86DF-E9FB-46DD-A1A5-2F18B5383CBE}"/>
              </a:ext>
            </a:extLst>
          </p:cNvPr>
          <p:cNvSpPr>
            <a:spLocks noGrp="1"/>
          </p:cNvSpPr>
          <p:nvPr>
            <p:ph type="title"/>
          </p:nvPr>
        </p:nvSpPr>
        <p:spPr/>
        <p:txBody>
          <a:bodyPr/>
          <a:lstStyle/>
          <a:p>
            <a:r>
              <a:rPr lang="en-CA" dirty="0"/>
              <a:t>.equals</a:t>
            </a:r>
          </a:p>
        </p:txBody>
      </p:sp>
      <p:sp>
        <p:nvSpPr>
          <p:cNvPr id="4" name="Footer Placeholder 3">
            <a:extLst>
              <a:ext uri="{FF2B5EF4-FFF2-40B4-BE49-F238E27FC236}">
                <a16:creationId xmlns:a16="http://schemas.microsoft.com/office/drawing/2014/main" id="{5464A4FF-CAA8-4E13-9245-541BC688BC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6C302D7D-D3FA-4DA9-AE0F-9B2E2E860BD2}"/>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6" name="Rectangle 1">
            <a:extLst>
              <a:ext uri="{FF2B5EF4-FFF2-40B4-BE49-F238E27FC236}">
                <a16:creationId xmlns:a16="http://schemas.microsoft.com/office/drawing/2014/main" id="{D55244BD-3AEE-4C8B-98D7-8E4994CC553A}"/>
              </a:ext>
            </a:extLst>
          </p:cNvPr>
          <p:cNvSpPr>
            <a:spLocks noGrp="1" noChangeArrowheads="1"/>
          </p:cNvSpPr>
          <p:nvPr>
            <p:ph idx="1"/>
          </p:nvPr>
        </p:nvSpPr>
        <p:spPr bwMode="auto">
          <a:xfrm>
            <a:off x="938939" y="2850695"/>
            <a:ext cx="8101320"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A9B7C6"/>
                </a:solidFill>
                <a:effectLst/>
                <a:latin typeface="JetBrains Mono"/>
              </a:rPr>
              <a:t>String s1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String(</a:t>
            </a:r>
            <a:r>
              <a:rPr kumimoji="0" lang="en-US" altLang="en-US" sz="1800" b="0" i="0" u="none" strike="noStrike" cap="none" normalizeH="0" baseline="0">
                <a:ln>
                  <a:noFill/>
                </a:ln>
                <a:solidFill>
                  <a:srgbClr val="6A8759"/>
                </a:solidFill>
                <a:effectLst/>
                <a:latin typeface="JetBrains Mono"/>
              </a:rPr>
              <a:t>"hello"</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A9B7C6"/>
                </a:solidFill>
                <a:effectLst/>
                <a:latin typeface="JetBrains Mono"/>
              </a:rPr>
              <a:t>String s2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String(</a:t>
            </a:r>
            <a:r>
              <a:rPr kumimoji="0" lang="en-US" altLang="en-US" sz="1800" b="0" i="0" u="none" strike="noStrike" cap="none" normalizeH="0" baseline="0">
                <a:ln>
                  <a:noFill/>
                </a:ln>
                <a:solidFill>
                  <a:srgbClr val="6A8759"/>
                </a:solidFill>
                <a:effectLst/>
                <a:latin typeface="JetBrains Mono"/>
              </a:rPr>
              <a:t>"hello"</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A9B7C6"/>
                </a:solidFill>
                <a:effectLst/>
                <a:latin typeface="JetBrains Mono"/>
              </a:rPr>
              <a:t>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.println(s1 == s2)</a:t>
            </a: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false; they do NOT share the same address</a:t>
            </a:r>
            <a:br>
              <a:rPr kumimoji="0" lang="en-US" altLang="en-US" sz="1800" b="0" i="0" u="none" strike="noStrike" cap="none" normalizeH="0" baseline="0">
                <a:ln>
                  <a:noFill/>
                </a:ln>
                <a:solidFill>
                  <a:srgbClr val="808080"/>
                </a:solidFill>
                <a:effectLst/>
                <a:latin typeface="JetBrains Mono"/>
              </a:rPr>
            </a:br>
            <a:r>
              <a:rPr kumimoji="0" lang="en-US" altLang="en-US" sz="1800" b="0" i="0" u="none" strike="noStrike" cap="none" normalizeH="0" baseline="0">
                <a:ln>
                  <a:noFill/>
                </a:ln>
                <a:solidFill>
                  <a:srgbClr val="A9B7C6"/>
                </a:solidFill>
                <a:effectLst/>
                <a:latin typeface="JetBrains Mono"/>
              </a:rPr>
              <a:t>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.println(s1.equals(s2))</a:t>
            </a: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true; they have the same letters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74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4656</TotalTime>
  <Words>2008</Words>
  <Application>Microsoft Office PowerPoint</Application>
  <PresentationFormat>Widescreen</PresentationFormat>
  <Paragraphs>253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JetBrains Mono</vt:lpstr>
      <vt:lpstr>Office Theme</vt:lpstr>
      <vt:lpstr>COMP2501 Lesson 6</vt:lpstr>
      <vt:lpstr>Lesson 6 topics</vt:lpstr>
      <vt:lpstr>Review</vt:lpstr>
      <vt:lpstr>Strings have methods</vt:lpstr>
      <vt:lpstr>Strings as an array</vt:lpstr>
      <vt:lpstr>StringBuilder: a Better Concatenation</vt:lpstr>
      <vt:lpstr>Splitting Strings</vt:lpstr>
      <vt:lpstr>Comparing Objects (such as Strings)</vt:lpstr>
      <vt:lpstr>.equals</vt:lpstr>
      <vt:lpstr>Local Variables</vt:lpstr>
      <vt:lpstr>Local Variable Examples</vt:lpstr>
      <vt:lpstr>“static” </vt:lpstr>
      <vt:lpstr>“static” </vt:lpstr>
      <vt:lpstr>“static” continued …</vt:lpstr>
      <vt:lpstr>static methods</vt:lpstr>
      <vt:lpstr>The Dreaded Static Error</vt:lpstr>
      <vt:lpstr>Symbolic Constants</vt:lpstr>
      <vt:lpstr>Symbolic Constant notes</vt:lpstr>
      <vt:lpstr>…and finally “this”</vt:lpstr>
      <vt:lpstr>No magic numbers ever again</vt:lpstr>
      <vt:lpstr>No magic numbers ever again</vt:lpstr>
      <vt:lpstr>Spot the error</vt:lpstr>
      <vt:lpstr>No magic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COMP2501 Lesson 1</dc:title>
  <dc:creator>jason harrison</dc:creator>
  <cp:lastModifiedBy>jason harrison</cp:lastModifiedBy>
  <cp:revision>422</cp:revision>
  <dcterms:created xsi:type="dcterms:W3CDTF">2020-12-29T01:07:21Z</dcterms:created>
  <dcterms:modified xsi:type="dcterms:W3CDTF">2022-07-01T23:12:11Z</dcterms:modified>
</cp:coreProperties>
</file>