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83" r:id="rId4"/>
    <p:sldId id="281" r:id="rId5"/>
    <p:sldId id="278" r:id="rId6"/>
    <p:sldId id="282" r:id="rId7"/>
    <p:sldId id="284" r:id="rId8"/>
    <p:sldId id="28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13B3-1568-4B2D-BFDA-F89964561BD3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3486-5144-4474-B044-EFD332AD0520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599-A39C-45B8-BF0C-F4CDF2727BDC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A36-652D-4AF4-9746-C785E17A40E5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3D13-D170-4D75-A4B2-8235EA09A721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81BB-549F-48F0-BE35-A5572FA36ECA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8D5D-9A6E-4C14-97BA-4CCD3CCAA927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1562-5D59-46E0-884D-53083EC2AEA5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CDFB-A0F2-4E89-A194-DCC47154FF72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02AE-779C-4216-8672-754982939F69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454F-AD81-4ACF-9CC2-DE8492076EF2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B5D1-8B86-4D0F-B40D-7983350E391B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4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72E94C-8365-403E-AFBA-5DC5926B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Exceptions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16854E-4084-4689-A8BA-DB0C5D04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1"/>
            <a:ext cx="10979258" cy="4720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Classes that extend </a:t>
            </a:r>
            <a:r>
              <a:rPr lang="en-US" dirty="0" err="1"/>
              <a:t>RuntimeException</a:t>
            </a:r>
            <a:r>
              <a:rPr lang="en-US" dirty="0"/>
              <a:t> are unchecked: </a:t>
            </a:r>
          </a:p>
          <a:p>
            <a:pPr lvl="1"/>
            <a:r>
              <a:rPr lang="en-US" dirty="0"/>
              <a:t>no try/catch needed</a:t>
            </a:r>
          </a:p>
          <a:p>
            <a:pPr lvl="1"/>
            <a:r>
              <a:rPr lang="en-US" dirty="0"/>
              <a:t>no throws declaration needed</a:t>
            </a:r>
          </a:p>
          <a:p>
            <a:r>
              <a:rPr lang="en-US" dirty="0"/>
              <a:t>The following custom Exception class extends Exception (not </a:t>
            </a:r>
            <a:r>
              <a:rPr lang="en-US" dirty="0" err="1"/>
              <a:t>RuntimeException</a:t>
            </a:r>
            <a:r>
              <a:rPr lang="en-US" dirty="0"/>
              <a:t>), so it is a </a:t>
            </a:r>
            <a:r>
              <a:rPr lang="en-US" i="1" dirty="0"/>
              <a:t>checked</a:t>
            </a:r>
            <a:r>
              <a:rPr lang="en-US" dirty="0"/>
              <a:t> Exception: </a:t>
            </a:r>
          </a:p>
          <a:p>
            <a:pPr lvl="1"/>
            <a:r>
              <a:rPr lang="en-US" dirty="0"/>
              <a:t>try/catch is mandatory (or the class will not even compile)</a:t>
            </a:r>
          </a:p>
          <a:p>
            <a:pPr lvl="1"/>
            <a:r>
              <a:rPr lang="en-US" dirty="0"/>
              <a:t>throws declaration is mandatory (or the class will not even compile)</a:t>
            </a:r>
          </a:p>
          <a:p>
            <a:pPr lvl="1"/>
            <a:r>
              <a:rPr lang="en-US" dirty="0"/>
              <a:t>Also let’s use the @throws Javadoc tag too, from the method/constructor that throws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CA" b="1" dirty="0"/>
              <a:t>class </a:t>
            </a:r>
            <a:r>
              <a:rPr lang="en-CA" b="1" dirty="0" err="1"/>
              <a:t>IllegalChessMoveException</a:t>
            </a:r>
            <a:r>
              <a:rPr lang="en-CA" b="1" dirty="0"/>
              <a:t> extends Exception     // not “extends </a:t>
            </a:r>
            <a:r>
              <a:rPr lang="en-CA" b="1" dirty="0" err="1"/>
              <a:t>RuntimeException</a:t>
            </a:r>
            <a:r>
              <a:rPr lang="en-CA" b="1" dirty="0"/>
              <a:t>” (unchecked)</a:t>
            </a:r>
          </a:p>
          <a:p>
            <a:pPr marL="457200" lvl="1" indent="0">
              <a:buNone/>
            </a:pPr>
            <a:r>
              <a:rPr lang="en-CA" b="1" dirty="0"/>
              <a:t>{</a:t>
            </a:r>
          </a:p>
          <a:p>
            <a:pPr marL="457200" lvl="1" indent="0">
              <a:buNone/>
            </a:pPr>
            <a:r>
              <a:rPr lang="en-CA" b="1" dirty="0"/>
              <a:t>    </a:t>
            </a:r>
            <a:r>
              <a:rPr lang="en-CA" b="1" err="1"/>
              <a:t>IllegalChessMoveException</a:t>
            </a:r>
            <a:r>
              <a:rPr lang="en-CA" b="1"/>
              <a:t>(final String </a:t>
            </a:r>
            <a:r>
              <a:rPr lang="en-CA" b="1" dirty="0"/>
              <a:t>message)</a:t>
            </a:r>
          </a:p>
          <a:p>
            <a:pPr marL="457200" lvl="1" indent="0">
              <a:buNone/>
            </a:pPr>
            <a:r>
              <a:rPr lang="en-CA" b="1" dirty="0"/>
              <a:t>    {</a:t>
            </a:r>
          </a:p>
          <a:p>
            <a:pPr marL="457200" lvl="1" indent="0">
              <a:buNone/>
            </a:pPr>
            <a:r>
              <a:rPr lang="en-CA" b="1" dirty="0"/>
              <a:t>        super(message);</a:t>
            </a:r>
          </a:p>
          <a:p>
            <a:pPr marL="457200" lvl="1" indent="0">
              <a:buNone/>
            </a:pPr>
            <a:r>
              <a:rPr lang="en-CA" b="1" dirty="0"/>
              <a:t>    }</a:t>
            </a:r>
          </a:p>
          <a:p>
            <a:pPr marL="457200" lvl="1" indent="0">
              <a:buNone/>
            </a:pPr>
            <a:r>
              <a:rPr lang="en-CA" b="1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4980-612E-4B09-BD24-8E55FD4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4B25-E3C8-4EF1-8EC4-87ECD772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1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3DAF-4726-4123-A05C-00703BC3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Checked Exception: must declare it throws</a:t>
            </a:r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82A1F-7504-4F91-A7B1-87493F917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47" y="1690688"/>
            <a:ext cx="9477375" cy="35909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88955-CD77-4EC7-9598-4F25D1CD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1248E-B88B-4467-A5C5-1D5683B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5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3DAF-4726-4123-A05C-00703BC3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Checked Exception: must declare it throws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88955-CD77-4EC7-9598-4F25D1CD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1248E-B88B-4467-A5C5-1D5683B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C1E512-B101-439E-95F9-7F3F527A5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283"/>
            <a:ext cx="11098696" cy="44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3DAF-4726-4123-A05C-00703BC3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Checked Exception: must try/catch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73364A-E3D7-418D-8259-694135A7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5615609"/>
            <a:ext cx="9578009" cy="561354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Note that this will not even compile unless we wrap it in a try/catch (or change IllegalChessMoveException to unchecked by changing its parent to RuntimeException)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88955-CD77-4EC7-9598-4F25D1CD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1248E-B88B-4467-A5C5-1D5683B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037A7-F906-4B7A-9D3A-6A678F6E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08" y="1343025"/>
            <a:ext cx="8610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3DAF-4726-4123-A05C-00703BC3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Checked Exception: must try/catch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88955-CD77-4EC7-9598-4F25D1CD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1248E-B88B-4467-A5C5-1D5683B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BE187-BD52-46F4-810C-C210D27F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5" y="1180307"/>
            <a:ext cx="9096375" cy="50863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94095E-8757-422B-8FCA-F8D5B4BCA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5895" y="6302961"/>
            <a:ext cx="5181600" cy="471902"/>
          </a:xfrm>
        </p:spPr>
        <p:txBody>
          <a:bodyPr>
            <a:normAutofit lnSpcReduction="10000"/>
          </a:bodyPr>
          <a:lstStyle/>
          <a:p>
            <a:r>
              <a:rPr lang="en-US"/>
              <a:t>It compiles now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58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3DAF-4726-4123-A05C-00703BC3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Unchecked Exception: try/catch is optional</a:t>
            </a:r>
            <a:endParaRPr lang="en-CA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0161A7-2F88-47C8-9F0E-55E753CA6D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8213" y="1417920"/>
            <a:ext cx="5157787" cy="160494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D571EA3-598E-4F3A-BB54-79F53D6448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38213" y="3205722"/>
            <a:ext cx="5183188" cy="17398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88955-CD77-4EC7-9598-4F25D1CD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1248E-B88B-4467-A5C5-1D5683B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87AF05-14E7-4393-B3E2-1800287E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18" y="3177188"/>
            <a:ext cx="5638800" cy="17684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0A0DA2-0FC1-47C4-8EFE-422D217133C5}"/>
              </a:ext>
            </a:extLst>
          </p:cNvPr>
          <p:cNvSpPr txBox="1"/>
          <p:nvPr/>
        </p:nvSpPr>
        <p:spPr>
          <a:xfrm>
            <a:off x="1113183" y="5347252"/>
            <a:ext cx="926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move() </a:t>
            </a:r>
            <a:r>
              <a:rPr lang="en-US" b="1" u="sng"/>
              <a:t>throws</a:t>
            </a:r>
            <a:r>
              <a:rPr lang="en-US"/>
              <a:t> declaration is also optional</a:t>
            </a:r>
          </a:p>
          <a:p>
            <a:r>
              <a:rPr lang="en-US"/>
              <a:t>Usually, it’s a bad idea to treat an unchecked Exception like a checked one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77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A7C37F-0FEF-4FDE-8E03-DAFA0B4E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validation</a:t>
            </a:r>
            <a:endParaRPr lang="en-CA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47FE9E-4EC5-41F6-B1E4-F86D1E22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constructor must validate parameter data before initializing instance variables</a:t>
            </a:r>
          </a:p>
          <a:p>
            <a:r>
              <a:rPr lang="en-US" dirty="0"/>
              <a:t>We can call our own set methods from our constructor, but only if we are careful: at a minimum </a:t>
            </a:r>
            <a:r>
              <a:rPr lang="en-US"/>
              <a:t>those set methods </a:t>
            </a:r>
            <a:r>
              <a:rPr lang="en-US" dirty="0"/>
              <a:t>should be </a:t>
            </a:r>
            <a:r>
              <a:rPr lang="en-US" i="1" dirty="0"/>
              <a:t>private</a:t>
            </a:r>
            <a:r>
              <a:rPr lang="en-US" dirty="0"/>
              <a:t> and/or </a:t>
            </a:r>
            <a:r>
              <a:rPr lang="en-US" i="1" dirty="0"/>
              <a:t>final </a:t>
            </a:r>
            <a:r>
              <a:rPr lang="en-US" dirty="0"/>
              <a:t>(more on this later)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412B3E-CD70-4B26-9A1E-7BB708D7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76442A-60DF-471E-BB28-8C9FE9FA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0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4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4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232403" cy="3684588"/>
          </a:xfrm>
        </p:spPr>
        <p:txBody>
          <a:bodyPr/>
          <a:lstStyle/>
          <a:p>
            <a:r>
              <a:rPr lang="en-US"/>
              <a:t>Do with a different partner than previous labs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  <a:p>
            <a:r>
              <a:rPr lang="en-US"/>
              <a:t>Just one lab this lesson</a:t>
            </a:r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4 topics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Java to Python: exception handling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validation with Java constructors and exception handling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4161-41A0-4C1C-9C8F-E0D5832D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7A7C-E925-4CB0-9B07-72059210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Java, the constructor must have the same name as its class</a:t>
            </a:r>
          </a:p>
          <a:p>
            <a:r>
              <a:rPr lang="en-US" dirty="0"/>
              <a:t>The constructor should have the same visibility as its class too:</a:t>
            </a:r>
          </a:p>
          <a:p>
            <a:pPr lvl="1"/>
            <a:r>
              <a:rPr lang="en-US" dirty="0"/>
              <a:t>public (accessible anywhere) or</a:t>
            </a:r>
          </a:p>
          <a:p>
            <a:pPr lvl="1"/>
            <a:r>
              <a:rPr lang="en-US" dirty="0"/>
              <a:t>default (accessible only in its package)</a:t>
            </a:r>
          </a:p>
          <a:p>
            <a:r>
              <a:rPr lang="en-CA" dirty="0"/>
              <a:t>The constructor is called automatically when an object </a:t>
            </a:r>
            <a:r>
              <a:rPr lang="en-CA"/>
              <a:t>is created; </a:t>
            </a:r>
            <a:r>
              <a:rPr lang="en-CA" dirty="0"/>
              <a:t>e.g. Movie = new Movie(“Groundhog Day”);</a:t>
            </a:r>
          </a:p>
          <a:p>
            <a:r>
              <a:rPr lang="en-CA" dirty="0"/>
              <a:t>The constructor’s job is to validate data before setting it </a:t>
            </a:r>
          </a:p>
          <a:p>
            <a:r>
              <a:rPr lang="en-CA" dirty="0"/>
              <a:t>If the parameters have invalid data, an Exception can be thrown</a:t>
            </a:r>
          </a:p>
          <a:p>
            <a:r>
              <a:rPr lang="en-CA" dirty="0"/>
              <a:t>When a constructor is invoked, either </a:t>
            </a:r>
            <a:r>
              <a:rPr lang="en-CA" u="sng" dirty="0"/>
              <a:t>an object of that class is created</a:t>
            </a:r>
            <a:r>
              <a:rPr lang="en-CA" dirty="0"/>
              <a:t>, or </a:t>
            </a:r>
            <a:r>
              <a:rPr lang="en-CA" u="sng" dirty="0"/>
              <a:t>an Exception is thrown</a:t>
            </a:r>
            <a:r>
              <a:rPr lang="en-CA" dirty="0"/>
              <a:t> instead</a:t>
            </a:r>
          </a:p>
          <a:p>
            <a:r>
              <a:rPr lang="en-CA" dirty="0"/>
              <a:t>We don’t want an object created, with </a:t>
            </a:r>
            <a:r>
              <a:rPr lang="en-CA"/>
              <a:t>bad data values </a:t>
            </a:r>
            <a:r>
              <a:rPr lang="en-CA" dirty="0"/>
              <a:t>in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51B65-85FD-4A5E-8038-C8E29467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B3AAA-5F73-46E3-8AD2-766B77F0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C470-A074-450C-AD4F-8A98105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vs. Java: Constructor Exceptions</a:t>
            </a:r>
            <a:endParaRPr lang="en-CA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8DD9E-1A3D-4310-9EFD-14BC76F98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09124"/>
              </p:ext>
            </p:extLst>
          </p:nvPr>
        </p:nvGraphicFramePr>
        <p:xfrm>
          <a:off x="838200" y="1319848"/>
          <a:ext cx="10319158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73">
                  <a:extLst>
                    <a:ext uri="{9D8B030D-6E8A-4147-A177-3AD203B41FA5}">
                      <a16:colId xmlns:a16="http://schemas.microsoft.com/office/drawing/2014/main" val="1162426515"/>
                    </a:ext>
                  </a:extLst>
                </a:gridCol>
                <a:gridCol w="4202885">
                  <a:extLst>
                    <a:ext uri="{9D8B030D-6E8A-4147-A177-3AD203B41FA5}">
                      <a16:colId xmlns:a16="http://schemas.microsoft.com/office/drawing/2014/main" val="399944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employee.py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main.py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8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200" dirty="0"/>
                        <a:t>Employee: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MIN_WEIGHT_LB </a:t>
                      </a:r>
                      <a:r>
                        <a:rPr lang="en-US" sz="120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dirty="0"/>
                        <a:t>MAX_WEIGHT_LB 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def 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dirty="0" err="1"/>
                        <a:t>weight_lb</a:t>
                      </a:r>
                      <a:r>
                        <a:rPr lang="en-US" sz="1200" dirty="0"/>
                        <a:t>):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 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:param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The last name of the Employee.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:param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weight_lb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The weight of the Employee, in pounds.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:raise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If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 or is empty.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:raise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If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weight_lb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between MIN_WEIGHT_LB and MAX_WEIGHT_LB.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"""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None or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) ==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200" dirty="0"/>
                        <a:t>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  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"invalid last name"</a:t>
                      </a:r>
                      <a:r>
                        <a:rPr lang="en-US" sz="1200" dirty="0"/>
                        <a:t>)</a:t>
                      </a:r>
                      <a:br>
                        <a:rPr lang="en-US" sz="1200" dirty="0"/>
                      </a:br>
                      <a:br>
                        <a:rPr lang="en-US" sz="1200" dirty="0"/>
                      </a:br>
                      <a:r>
                        <a:rPr lang="en-US" sz="1200" dirty="0"/>
                        <a:t>     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dirty="0" err="1"/>
                        <a:t>weight_lb</a:t>
                      </a:r>
                      <a:r>
                        <a:rPr lang="en-US" sz="1200" dirty="0"/>
                        <a:t> &lt;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200" dirty="0" err="1"/>
                        <a:t>.MIN_WEIGHT_LB</a:t>
                      </a:r>
                      <a:r>
                        <a:rPr lang="en-US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200" dirty="0" err="1"/>
                        <a:t>weight_lb</a:t>
                      </a:r>
                      <a:r>
                        <a:rPr lang="en-US" sz="1200" dirty="0"/>
                        <a:t> &gt;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200" dirty="0" err="1"/>
                        <a:t>.MAX_WEIGHT_LB</a:t>
                      </a:r>
                      <a:r>
                        <a:rPr lang="en-US" sz="1200" dirty="0"/>
                        <a:t>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  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"invalid weight"</a:t>
                      </a:r>
                      <a:r>
                        <a:rPr lang="en-US" sz="1200" dirty="0"/>
                        <a:t>)</a:t>
                      </a:r>
                      <a:br>
                        <a:rPr lang="en-US" sz="1200" dirty="0"/>
                      </a:br>
                      <a:br>
                        <a:rPr lang="en-US" sz="1200" dirty="0"/>
                      </a:br>
                      <a:r>
                        <a:rPr lang="en-US" sz="1200" dirty="0"/>
                        <a:t>       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200" dirty="0" err="1"/>
                        <a:t>.last_name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200" dirty="0" err="1"/>
                        <a:t>.weight_lb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weight_lb</a:t>
                      </a:r>
                      <a:r>
                        <a:rPr lang="en-US" sz="1200" dirty="0"/>
                        <a:t>)</a:t>
                      </a:r>
                      <a:br>
                        <a:rPr lang="en-US" sz="1200" dirty="0"/>
                      </a:b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dirty="0"/>
                        <a:t>employee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800" dirty="0"/>
                        <a:t>Employee</a:t>
                      </a:r>
                      <a:br>
                        <a:rPr lang="en-US" sz="800" dirty="0"/>
                      </a:br>
                      <a:br>
                        <a:rPr lang="en-US" sz="800" dirty="0"/>
                      </a:br>
                      <a:br>
                        <a:rPr lang="en-US" sz="800" dirty="0"/>
                      </a:b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main</a:t>
                      </a:r>
                      <a:r>
                        <a:rPr lang="en-US" sz="800" dirty="0"/>
                        <a:t>():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employee1 = Employee(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"woods", 200</a:t>
                      </a:r>
                      <a:r>
                        <a:rPr lang="en-US" sz="800" dirty="0"/>
                        <a:t>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(employee1.last_name 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weighs " </a:t>
                      </a:r>
                      <a:r>
                        <a:rPr lang="en-US" sz="800" dirty="0"/>
                        <a:t>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800" dirty="0"/>
                        <a:t>(employee1.weight_lb))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800" dirty="0"/>
                        <a:t>e: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"cannot create employee 1: " </a:t>
                      </a:r>
                      <a:r>
                        <a:rPr lang="en-US" sz="800" dirty="0"/>
                        <a:t>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800" dirty="0"/>
                        <a:t>(e))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 1 section is done"</a:t>
                      </a:r>
                      <a:r>
                        <a:rPr lang="en-US" sz="800" dirty="0"/>
                        <a:t>)</a:t>
                      </a:r>
                      <a:br>
                        <a:rPr lang="en-US" sz="800" dirty="0"/>
                      </a:b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employee2 = Employee(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"gates", 175</a:t>
                      </a:r>
                      <a:r>
                        <a:rPr lang="en-US" sz="800" dirty="0"/>
                        <a:t>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(employee2.last_name 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weighs " </a:t>
                      </a:r>
                      <a:r>
                        <a:rPr lang="en-US" sz="800" dirty="0"/>
                        <a:t>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800" dirty="0"/>
                        <a:t>(employee2.weight_lb))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800" dirty="0"/>
                        <a:t>e: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"cannot create employee 2: " </a:t>
                      </a:r>
                      <a:r>
                        <a:rPr lang="en-US" sz="800" dirty="0"/>
                        <a:t>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800" dirty="0"/>
                        <a:t>(e))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 2 section is done"</a:t>
                      </a:r>
                      <a:r>
                        <a:rPr lang="en-US" sz="800" dirty="0"/>
                        <a:t>)</a:t>
                      </a:r>
                      <a:br>
                        <a:rPr lang="en-US" sz="800" dirty="0"/>
                      </a:b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employee3 = Employee(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"", 200</a:t>
                      </a:r>
                      <a:r>
                        <a:rPr lang="en-US" sz="800" dirty="0"/>
                        <a:t>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(employee3.last_name 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weighs " </a:t>
                      </a:r>
                      <a:r>
                        <a:rPr lang="en-US" sz="800" dirty="0"/>
                        <a:t>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800" dirty="0"/>
                        <a:t>(employee3.weight_lb))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800" dirty="0"/>
                        <a:t>e: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"cannot create employee 3: " </a:t>
                      </a:r>
                      <a:r>
                        <a:rPr lang="en-US" sz="800" dirty="0"/>
                        <a:t>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800" dirty="0"/>
                        <a:t>(e))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 3 section is done"</a:t>
                      </a:r>
                      <a:r>
                        <a:rPr lang="en-US" sz="800" dirty="0"/>
                        <a:t>)</a:t>
                      </a:r>
                      <a:br>
                        <a:rPr lang="en-US" sz="800" dirty="0"/>
                      </a:b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employee4 = Employee(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harrison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sz="800" dirty="0"/>
                        <a:t>-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800" dirty="0"/>
                        <a:t>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(employee4.last_name 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weighs " </a:t>
                      </a:r>
                      <a:r>
                        <a:rPr lang="en-US" sz="800" dirty="0"/>
                        <a:t>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800" dirty="0"/>
                        <a:t>(employee4.weight_lb))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800" dirty="0"/>
                        <a:t>e: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"cannot create employee 4: " </a:t>
                      </a:r>
                      <a:r>
                        <a:rPr lang="en-US" sz="800" dirty="0"/>
                        <a:t>+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800" dirty="0"/>
                        <a:t>(e))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   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800" dirty="0"/>
                        <a:t>(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 4 section is done"</a:t>
                      </a:r>
                      <a:r>
                        <a:rPr lang="en-US" sz="800" dirty="0"/>
                        <a:t>)</a:t>
                      </a:r>
                      <a:br>
                        <a:rPr lang="en-US" sz="800" dirty="0"/>
                      </a:br>
                      <a:br>
                        <a:rPr lang="en-US" sz="800" dirty="0"/>
                      </a:br>
                      <a:br>
                        <a:rPr lang="en-US" sz="800" dirty="0"/>
                      </a:b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800" dirty="0"/>
                        <a:t>__name__ ==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'__main__'</a:t>
                      </a:r>
                      <a:r>
                        <a:rPr lang="en-US" sz="800" dirty="0"/>
                        <a:t>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    main()</a:t>
                      </a:r>
                      <a:br>
                        <a:rPr lang="en-US" sz="800" dirty="0"/>
                      </a:br>
                      <a:endParaRPr lang="en-C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77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6D75F-E6AE-4771-B5D3-592C4B5B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CAAD-A5E2-4791-99A0-C11B36C0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5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C470-A074-450C-AD4F-8A98105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vs. Java: Constructor Exceptions</a:t>
            </a:r>
            <a:endParaRPr lang="en-CA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8DD9E-1A3D-4310-9EFD-14BC76F98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589219"/>
              </p:ext>
            </p:extLst>
          </p:nvPr>
        </p:nvGraphicFramePr>
        <p:xfrm>
          <a:off x="654341" y="1319848"/>
          <a:ext cx="10939245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798">
                  <a:extLst>
                    <a:ext uri="{9D8B030D-6E8A-4147-A177-3AD203B41FA5}">
                      <a16:colId xmlns:a16="http://schemas.microsoft.com/office/drawing/2014/main" val="2900778228"/>
                    </a:ext>
                  </a:extLst>
                </a:gridCol>
                <a:gridCol w="3226114">
                  <a:extLst>
                    <a:ext uri="{9D8B030D-6E8A-4147-A177-3AD203B41FA5}">
                      <a16:colId xmlns:a16="http://schemas.microsoft.com/office/drawing/2014/main" val="2378407828"/>
                    </a:ext>
                  </a:extLst>
                </a:gridCol>
                <a:gridCol w="4471333">
                  <a:extLst>
                    <a:ext uri="{9D8B030D-6E8A-4147-A177-3AD203B41FA5}">
                      <a16:colId xmlns:a16="http://schemas.microsoft.com/office/drawing/2014/main" val="4114827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Employee.java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Employee.java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Main.java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8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CA" sz="800" dirty="0"/>
                        <a:t>Employee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CA" sz="800" dirty="0"/>
                        <a:t>String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private int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weightLb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static final int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MIN_WEIGHT_LB </a:t>
                      </a:r>
                      <a:r>
                        <a:rPr lang="en-CA" sz="800" dirty="0"/>
                        <a:t>=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static final int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MAX_WEIGHT_LB </a:t>
                      </a:r>
                      <a:r>
                        <a:rPr lang="en-CA" sz="800" dirty="0"/>
                        <a:t>=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en-CA" sz="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@param </a:t>
                      </a:r>
                      <a:r>
                        <a:rPr lang="en-CA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last name of the Employee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en-CA" sz="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@param </a:t>
                      </a:r>
                      <a:r>
                        <a:rPr lang="en-CA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weightLb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weight of the Employee, in pounds</a:t>
                      </a:r>
                      <a:b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*/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Employee</a:t>
                      </a:r>
                      <a:r>
                        <a:rPr lang="en-CA" sz="800" dirty="0"/>
                        <a:t>(final String </a:t>
                      </a:r>
                      <a:r>
                        <a:rPr lang="en-CA" sz="800" dirty="0" err="1"/>
                        <a:t>lastName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final int </a:t>
                      </a:r>
                      <a:r>
                        <a:rPr lang="en-CA" sz="800" dirty="0" err="1"/>
                        <a:t>weightLb</a:t>
                      </a:r>
                      <a:r>
                        <a:rPr lang="en-CA" sz="800" dirty="0"/>
                        <a:t>)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CA" sz="800" dirty="0"/>
                        <a:t>(</a:t>
                      </a:r>
                      <a:r>
                        <a:rPr lang="en-CA" sz="800" dirty="0" err="1"/>
                        <a:t>lastName</a:t>
                      </a:r>
                      <a:r>
                        <a:rPr lang="en-CA" sz="800" dirty="0"/>
                        <a:t> ==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lang="en-CA" sz="800" dirty="0"/>
                        <a:t>|| </a:t>
                      </a:r>
                      <a:r>
                        <a:rPr lang="en-CA" sz="800" dirty="0" err="1"/>
                        <a:t>lastName.isBlank</a:t>
                      </a:r>
                      <a:r>
                        <a:rPr lang="en-CA" sz="800" dirty="0"/>
                        <a:t>())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new </a:t>
                      </a:r>
                      <a:r>
                        <a:rPr lang="en-CA" sz="800" dirty="0" err="1"/>
                        <a:t>IllegalArgumentException</a:t>
                      </a:r>
                      <a:r>
                        <a:rPr lang="en-CA" sz="800" dirty="0"/>
                        <a:t>(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"invalid last name"</a:t>
                      </a:r>
                      <a:r>
                        <a:rPr lang="en-CA" sz="800" dirty="0"/>
                        <a:t>)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 dirty="0"/>
                        <a:t>}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dirty="0" err="1"/>
                        <a:t>setWeightLb</a:t>
                      </a:r>
                      <a:r>
                        <a:rPr lang="en-CA" sz="800" dirty="0"/>
                        <a:t>(</a:t>
                      </a:r>
                      <a:r>
                        <a:rPr lang="en-CA" sz="800" dirty="0" err="1"/>
                        <a:t>weightLb</a:t>
                      </a:r>
                      <a:r>
                        <a:rPr lang="en-CA" sz="800" dirty="0"/>
                        <a:t>)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800" dirty="0" err="1"/>
                        <a:t>.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800" dirty="0"/>
                        <a:t>= </a:t>
                      </a:r>
                      <a:r>
                        <a:rPr lang="en-CA" sz="800" dirty="0" err="1"/>
                        <a:t>lastName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dirty="0"/>
                        <a:t>}</a:t>
                      </a:r>
                      <a:br>
                        <a:rPr lang="en-CA" sz="800" dirty="0"/>
                      </a:br>
                      <a:br>
                        <a:rPr lang="en-CA" sz="800" dirty="0"/>
                      </a:br>
                      <a:br>
                        <a:rPr lang="en-CA" sz="800" dirty="0"/>
                      </a:br>
                      <a:br>
                        <a:rPr lang="en-CA" sz="800" dirty="0"/>
                      </a:br>
                      <a:br>
                        <a:rPr lang="en-CA" sz="800" dirty="0"/>
                      </a:b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dirty="0"/>
                        <a:t>  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en-CA" sz="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@return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last name of the Employee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*/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CA" sz="800" dirty="0"/>
                        <a:t>String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getLastName</a:t>
                      </a:r>
                      <a:r>
                        <a:rPr lang="en-CA" sz="800" dirty="0"/>
                        <a:t>()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dirty="0"/>
                        <a:t>} </a:t>
                      </a:r>
                    </a:p>
                    <a:p>
                      <a:endParaRPr lang="en-CA" sz="800" dirty="0"/>
                    </a:p>
                    <a:p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/**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en-CA" sz="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@return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weight of the Employee, in pounds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*/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getWeightLb</a:t>
                      </a:r>
                      <a:r>
                        <a:rPr lang="en-CA" sz="800" dirty="0"/>
                        <a:t>()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weightLb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dirty="0"/>
                        <a:t>}</a:t>
                      </a:r>
                      <a:br>
                        <a:rPr lang="en-CA" sz="800" dirty="0"/>
                      </a:br>
                      <a:br>
                        <a:rPr lang="en-CA" sz="800" dirty="0"/>
                      </a:br>
                      <a:r>
                        <a:rPr lang="en-CA" sz="800" dirty="0"/>
                        <a:t>   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</a:t>
                      </a:r>
                      <a:b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en-CA" sz="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@param </a:t>
                      </a:r>
                      <a:r>
                        <a:rPr lang="en-CA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weightLb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new weight of the Employee, in pounds</a:t>
                      </a:r>
                    </a:p>
                    <a:p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*/</a:t>
                      </a:r>
                      <a:b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v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oid </a:t>
                      </a:r>
                      <a:r>
                        <a:rPr lang="en-CA" sz="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setWeightLb</a:t>
                      </a:r>
                      <a:r>
                        <a:rPr lang="en-CA" sz="800"/>
                        <a:t>(final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CA" sz="800" dirty="0" err="1"/>
                        <a:t>weightLb</a:t>
                      </a:r>
                      <a:r>
                        <a:rPr lang="en-CA" sz="800" dirty="0"/>
                        <a:t>)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CA" sz="800" dirty="0"/>
                        <a:t>(</a:t>
                      </a:r>
                      <a:r>
                        <a:rPr lang="en-CA" sz="800" dirty="0" err="1"/>
                        <a:t>weightLb</a:t>
                      </a:r>
                      <a:r>
                        <a:rPr lang="en-CA" sz="800" dirty="0"/>
                        <a:t> &lt;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MIN_WEIGHT_LB </a:t>
                      </a:r>
                      <a:r>
                        <a:rPr lang="en-CA" sz="800" dirty="0"/>
                        <a:t>|| </a:t>
                      </a:r>
                      <a:r>
                        <a:rPr lang="en-CA" sz="800" dirty="0" err="1"/>
                        <a:t>weightLb</a:t>
                      </a:r>
                      <a:r>
                        <a:rPr lang="en-CA" sz="800" dirty="0"/>
                        <a:t> &gt; </a:t>
                      </a:r>
                      <a:r>
                        <a:rPr lang="en-CA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MAX_WEIGHT_LB</a:t>
                      </a:r>
                      <a:r>
                        <a:rPr lang="en-CA" sz="800" dirty="0"/>
                        <a:t>)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new </a:t>
                      </a:r>
                      <a:r>
                        <a:rPr lang="en-CA" sz="800" dirty="0" err="1"/>
                        <a:t>IllegalArgumentException</a:t>
                      </a:r>
                      <a:r>
                        <a:rPr lang="en-CA" sz="800" dirty="0"/>
                        <a:t>(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"invalid weight"</a:t>
                      </a:r>
                      <a:r>
                        <a:rPr lang="en-CA" sz="800" dirty="0"/>
                        <a:t>)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 dirty="0"/>
                        <a:t>}</a:t>
                      </a:r>
                      <a:br>
                        <a:rPr lang="en-CA" sz="800" dirty="0"/>
                      </a:b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800" dirty="0" err="1"/>
                        <a:t>.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weightLb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800" dirty="0"/>
                        <a:t>= </a:t>
                      </a:r>
                      <a:r>
                        <a:rPr lang="en-CA" sz="800" dirty="0" err="1"/>
                        <a:t>weightLb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800" dirty="0"/>
                        <a:t>}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CA" sz="800" dirty="0"/>
                        <a:t>Main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en-CA" sz="800"/>
                        <a:t>(final String</a:t>
                      </a:r>
                      <a:r>
                        <a:rPr lang="en-CA" sz="800" dirty="0"/>
                        <a:t>[] </a:t>
                      </a:r>
                      <a:r>
                        <a:rPr lang="en-CA" sz="800" dirty="0" err="1"/>
                        <a:t>args</a:t>
                      </a:r>
                      <a:r>
                        <a:rPr lang="en-CA" sz="800" dirty="0"/>
                        <a:t>)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 dirty="0"/>
                        <a:t>{</a:t>
                      </a:r>
                      <a:br>
                        <a:rPr lang="en-CA" sz="800"/>
                      </a:br>
                      <a:r>
                        <a:rPr lang="en-CA" sz="800"/>
                        <a:t>            </a:t>
                      </a:r>
                      <a:r>
                        <a:rPr lang="en-CA" sz="800" dirty="0"/>
                        <a:t>Employee employee1 =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CA" sz="800" dirty="0"/>
                        <a:t>Employee(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"woods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200</a:t>
                      </a:r>
                      <a:r>
                        <a:rPr lang="en-CA" sz="800"/>
                        <a:t>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CA" sz="800" dirty="0" err="1"/>
                        <a:t>System.</a:t>
                      </a:r>
                      <a:r>
                        <a:rPr lang="en-CA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 dirty="0" err="1"/>
                        <a:t>.println</a:t>
                      </a:r>
                      <a:r>
                        <a:rPr lang="en-CA" sz="800" dirty="0"/>
                        <a:t>(employee1.getLastName() +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weighs " </a:t>
                      </a:r>
                      <a:r>
                        <a:rPr lang="en-CA" sz="800" dirty="0"/>
                        <a:t>+ employee1.getWeightLb())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 dirty="0"/>
                        <a:t>}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n-CA" sz="800"/>
                        <a:t>(final IllegalArgumentException </a:t>
                      </a:r>
                      <a:r>
                        <a:rPr lang="en-CA" sz="800" dirty="0"/>
                        <a:t>e)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    </a:t>
                      </a:r>
                      <a:r>
                        <a:rPr lang="en-CA" sz="800" dirty="0" err="1"/>
                        <a:t>System.</a:t>
                      </a:r>
                      <a:r>
                        <a:rPr lang="en-CA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 dirty="0" err="1"/>
                        <a:t>.println</a:t>
                      </a:r>
                      <a:r>
                        <a:rPr lang="en-CA" sz="800" dirty="0"/>
                        <a:t>(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"cannot create employee 1: " </a:t>
                      </a:r>
                      <a:r>
                        <a:rPr lang="en-CA" sz="800" dirty="0"/>
                        <a:t>+ </a:t>
                      </a:r>
                      <a:r>
                        <a:rPr lang="en-CA" sz="800" dirty="0" err="1"/>
                        <a:t>e.getMessage</a:t>
                      </a:r>
                      <a:r>
                        <a:rPr lang="en-CA" sz="800" dirty="0"/>
                        <a:t>())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 dirty="0"/>
                        <a:t>}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 dirty="0"/>
                        <a:t>{</a:t>
                      </a:r>
                      <a:br>
                        <a:rPr lang="en-CA" sz="800" dirty="0"/>
                      </a:br>
                      <a:r>
                        <a:rPr lang="en-CA" sz="800" dirty="0"/>
                        <a:t>            </a:t>
                      </a:r>
                      <a:r>
                        <a:rPr lang="en-CA" sz="800" dirty="0" err="1"/>
                        <a:t>System.</a:t>
                      </a:r>
                      <a:r>
                        <a:rPr lang="en-CA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 dirty="0" err="1"/>
                        <a:t>.println</a:t>
                      </a:r>
                      <a:r>
                        <a:rPr lang="en-CA" sz="800" dirty="0"/>
                        <a:t>(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 1 section is done"</a:t>
                      </a:r>
                      <a:r>
                        <a:rPr lang="en-CA" sz="800" dirty="0"/>
                        <a:t>)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}</a:t>
                      </a:r>
                    </a:p>
                    <a:p>
                      <a:endParaRPr lang="en-CA" sz="800"/>
                    </a:p>
                    <a:p>
                      <a:r>
                        <a:rPr lang="en-CA" sz="800"/>
                        <a:t>/* NOTE: static means “one single value exists, and it belongs to the class, not to individual objects” */</a:t>
                      </a:r>
                      <a:endParaRPr lang="en-C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77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6D75F-E6AE-4771-B5D3-592C4B5B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CAAD-A5E2-4791-99A0-C11B36C0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2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C470-A074-450C-AD4F-8A98105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vs. Java: Constructor Exceptions</a:t>
            </a:r>
            <a:endParaRPr lang="en-CA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8DD9E-1A3D-4310-9EFD-14BC76F98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304266"/>
              </p:ext>
            </p:extLst>
          </p:nvPr>
        </p:nvGraphicFramePr>
        <p:xfrm>
          <a:off x="654341" y="1319848"/>
          <a:ext cx="10939245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209">
                  <a:extLst>
                    <a:ext uri="{9D8B030D-6E8A-4147-A177-3AD203B41FA5}">
                      <a16:colId xmlns:a16="http://schemas.microsoft.com/office/drawing/2014/main" val="2900778228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378407828"/>
                    </a:ext>
                  </a:extLst>
                </a:gridCol>
                <a:gridCol w="4157736">
                  <a:extLst>
                    <a:ext uri="{9D8B030D-6E8A-4147-A177-3AD203B41FA5}">
                      <a16:colId xmlns:a16="http://schemas.microsoft.com/office/drawing/2014/main" val="4114827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Main.java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Main.java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Main.java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8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{</a:t>
                      </a:r>
                      <a:br>
                        <a:rPr lang="en-CA" sz="800"/>
                      </a:br>
                      <a:r>
                        <a:rPr lang="en-CA" sz="800"/>
                        <a:t>            Employee employee2 =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CA" sz="800"/>
                        <a:t>Employee(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"gates", 175</a:t>
                      </a:r>
                      <a:r>
                        <a:rPr lang="en-CA" sz="800"/>
                        <a:t>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CA" sz="800"/>
                        <a:t>System.</a:t>
                      </a:r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/>
                        <a:t>.println(employee2.getLastName() +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weighs " </a:t>
                      </a:r>
                      <a:r>
                        <a:rPr lang="en-CA" sz="800"/>
                        <a:t>+ employee2.getWeightLb())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}</a:t>
                      </a:r>
                      <a:br>
                        <a:rPr lang="en-CA" sz="800"/>
                      </a:br>
                      <a:r>
                        <a:rPr lang="en-CA" sz="800"/>
                        <a:t>       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n-CA" sz="800"/>
                        <a:t>(final IllegalArgumentException e)</a:t>
                      </a:r>
                      <a:br>
                        <a:rPr lang="en-CA" sz="800"/>
                      </a:br>
                      <a:r>
                        <a:rPr lang="en-CA" sz="800"/>
                        <a:t>        {</a:t>
                      </a:r>
                      <a:br>
                        <a:rPr lang="en-CA" sz="800"/>
                      </a:br>
                      <a:r>
                        <a:rPr lang="en-CA" sz="800"/>
                        <a:t>            System.</a:t>
                      </a:r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/>
                        <a:t>.println(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"cannot create employee 2: " </a:t>
                      </a:r>
                      <a:r>
                        <a:rPr lang="en-CA" sz="800"/>
                        <a:t>+ e.getMessage())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}</a:t>
                      </a:r>
                      <a:br>
                        <a:rPr lang="en-CA" sz="800"/>
                      </a:br>
                      <a:r>
                        <a:rPr lang="en-CA" sz="800"/>
                        <a:t>       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{</a:t>
                      </a:r>
                      <a:br>
                        <a:rPr lang="en-CA" sz="800"/>
                      </a:br>
                      <a:r>
                        <a:rPr lang="en-CA" sz="800"/>
                        <a:t>            System.</a:t>
                      </a:r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/>
                        <a:t>.println(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 2 section is done"</a:t>
                      </a:r>
                      <a:r>
                        <a:rPr lang="en-CA" sz="800"/>
                        <a:t>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}</a:t>
                      </a:r>
                      <a:br>
                        <a:rPr lang="en-CA" sz="800"/>
                      </a:br>
                      <a:br>
                        <a:rPr lang="en-CA" sz="800"/>
                      </a:br>
                      <a:r>
                        <a:rPr lang="en-CA" sz="800"/>
                        <a:t>       </a:t>
                      </a:r>
                      <a:br>
                        <a:rPr lang="en-CA" sz="800"/>
                      </a:br>
                      <a:br>
                        <a:rPr lang="en-CA" sz="800"/>
                      </a:br>
                      <a:br>
                        <a:rPr lang="en-CA" sz="800"/>
                      </a:br>
                      <a:br>
                        <a:rPr lang="en-CA" sz="800"/>
                      </a:br>
                      <a:br>
                        <a:rPr lang="en-CA" sz="800"/>
                      </a:br>
                      <a:endParaRPr lang="en-CA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/>
                        <a:t>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{</a:t>
                      </a:r>
                      <a:br>
                        <a:rPr lang="en-CA" sz="800"/>
                      </a:br>
                      <a:r>
                        <a:rPr lang="en-CA" sz="800"/>
                        <a:t>            Employee employee3 =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CA" sz="800"/>
                        <a:t>Employee(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"", 200</a:t>
                      </a:r>
                      <a:r>
                        <a:rPr lang="en-CA" sz="800"/>
                        <a:t>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CA" sz="800"/>
                        <a:t>System.</a:t>
                      </a:r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/>
                        <a:t>.println(employee3.getLastName() +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weighs " </a:t>
                      </a:r>
                      <a:r>
                        <a:rPr lang="en-CA" sz="800"/>
                        <a:t>+ employee3.getWeightLb())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}</a:t>
                      </a:r>
                      <a:br>
                        <a:rPr lang="en-CA" sz="800"/>
                      </a:br>
                      <a:r>
                        <a:rPr lang="en-CA" sz="800"/>
                        <a:t>       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n-CA" sz="800"/>
                        <a:t>(final IllegalArgumentException e)</a:t>
                      </a:r>
                      <a:br>
                        <a:rPr lang="en-CA" sz="800"/>
                      </a:br>
                      <a:r>
                        <a:rPr lang="en-CA" sz="800"/>
                        <a:t>        {</a:t>
                      </a:r>
                      <a:br>
                        <a:rPr lang="en-CA" sz="800"/>
                      </a:br>
                      <a:r>
                        <a:rPr lang="en-CA" sz="800"/>
                        <a:t>            System.</a:t>
                      </a:r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/>
                        <a:t>.println(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"cannot create employee 3: " </a:t>
                      </a:r>
                      <a:r>
                        <a:rPr lang="en-CA" sz="800"/>
                        <a:t>+ e.getMessage())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}</a:t>
                      </a:r>
                      <a:br>
                        <a:rPr lang="en-CA" sz="800"/>
                      </a:br>
                      <a:r>
                        <a:rPr lang="en-CA" sz="800"/>
                        <a:t>        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{</a:t>
                      </a:r>
                      <a:br>
                        <a:rPr lang="en-CA" sz="800"/>
                      </a:br>
                      <a:r>
                        <a:rPr lang="en-CA" sz="800"/>
                        <a:t>            System.</a:t>
                      </a:r>
                      <a:r>
                        <a:rPr lang="en-CA" sz="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CA" sz="800"/>
                        <a:t>.println(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 3 section is done"</a:t>
                      </a:r>
                      <a:r>
                        <a:rPr lang="en-CA" sz="800"/>
                        <a:t>)</a:t>
                      </a: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800"/>
                        <a:t>}</a:t>
                      </a:r>
                      <a:br>
                        <a:rPr lang="en-CA" sz="800"/>
                      </a:br>
                      <a:br>
                        <a:rPr lang="en-CA" sz="800"/>
                      </a:br>
                      <a:r>
                        <a:rPr lang="en-CA" sz="800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Employee employee4 = new Employee("harrison", -5);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System.out.println(employee4.getLastName() + " weighs " + employee4.getWeightLb());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catch(final IllegalArgumentException e)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System.out.println("cannot create employee 4: " + e.getMessage());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finally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System.out.println("employee 4 section is done");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b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br>
                        <a:rPr lang="en-CA" sz="1000"/>
                      </a:br>
                      <a:endParaRPr lang="en-CA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77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6D75F-E6AE-4771-B5D3-592C4B5B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CAAD-A5E2-4791-99A0-C11B36C0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EE8A-7993-4DF3-89E1-7C365684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Exceptions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5C00-8E0E-4C91-B020-4F6A10E0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“categories” of Exceptions that can be thrown</a:t>
            </a:r>
          </a:p>
          <a:p>
            <a:pPr lvl="1"/>
            <a:r>
              <a:rPr lang="en-US" b="1" dirty="0"/>
              <a:t>Checked</a:t>
            </a:r>
            <a:r>
              <a:rPr lang="en-US" dirty="0"/>
              <a:t> Exceptions: 	</a:t>
            </a:r>
            <a:r>
              <a:rPr lang="en-US" i="1" dirty="0"/>
              <a:t>must</a:t>
            </a:r>
            <a:r>
              <a:rPr lang="en-US" dirty="0"/>
              <a:t> be declared; </a:t>
            </a:r>
            <a:r>
              <a:rPr lang="en-US" i="1" dirty="0"/>
              <a:t>must</a:t>
            </a:r>
            <a:r>
              <a:rPr lang="en-US" dirty="0"/>
              <a:t> be wrapped in try/catch</a:t>
            </a:r>
          </a:p>
          <a:p>
            <a:pPr lvl="1"/>
            <a:r>
              <a:rPr lang="en-US" b="1" dirty="0"/>
              <a:t>Unchecked</a:t>
            </a:r>
            <a:r>
              <a:rPr lang="en-US" dirty="0"/>
              <a:t> Exceptions: 	</a:t>
            </a:r>
            <a:r>
              <a:rPr lang="en-US" i="1" dirty="0"/>
              <a:t>optionally</a:t>
            </a:r>
            <a:r>
              <a:rPr lang="en-US" dirty="0"/>
              <a:t> can be in try/catch (aka </a:t>
            </a:r>
            <a:r>
              <a:rPr lang="en-US" dirty="0" err="1"/>
              <a:t>RuntimeException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Exceptions: 	make your </a:t>
            </a:r>
            <a:r>
              <a:rPr lang="en-US" i="1" dirty="0"/>
              <a:t>own</a:t>
            </a:r>
            <a:r>
              <a:rPr lang="en-US" dirty="0"/>
              <a:t> (checked or unchecked) Exceptions</a:t>
            </a:r>
          </a:p>
          <a:p>
            <a:r>
              <a:rPr lang="en-CA" dirty="0"/>
              <a:t>Use checked exceptions when things are likely to go wrong, and can be handled: this </a:t>
            </a:r>
            <a:r>
              <a:rPr lang="en-CA" i="1" dirty="0"/>
              <a:t>forces</a:t>
            </a:r>
            <a:r>
              <a:rPr lang="en-CA" dirty="0"/>
              <a:t> other code to use try/catch and forces the thrower to declare that it throws; checked at compile time</a:t>
            </a:r>
          </a:p>
          <a:p>
            <a:r>
              <a:rPr lang="en-CA" dirty="0"/>
              <a:t>Use unchecked exceptions when things are unlikely to go wrong</a:t>
            </a:r>
          </a:p>
          <a:p>
            <a:r>
              <a:rPr lang="en-CA" dirty="0"/>
              <a:t>Use custom exceptions only if they add lots of readability and value; otherwise stick to the normal Java Exception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E5AB9-2098-4765-8166-B38A06C9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949BD-BA43-4618-B578-D3943575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8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72E94C-8365-403E-AFBA-5DC5926B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Exceptions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16854E-4084-4689-A8BA-DB0C5D04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custom Exception class can help add readability</a:t>
            </a:r>
          </a:p>
          <a:p>
            <a:r>
              <a:rPr lang="en-US" dirty="0"/>
              <a:t>Good idea: 	</a:t>
            </a:r>
            <a:r>
              <a:rPr lang="en-US" dirty="0" err="1"/>
              <a:t>IllegalChessMoveException</a:t>
            </a:r>
            <a:endParaRPr lang="en-US" dirty="0"/>
          </a:p>
          <a:p>
            <a:r>
              <a:rPr lang="en-US" dirty="0"/>
              <a:t>Bad idea: 		</a:t>
            </a:r>
            <a:r>
              <a:rPr lang="en-US" dirty="0" err="1"/>
              <a:t>IllegalLastNameException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IllegalArgumentException</a:t>
            </a:r>
            <a:r>
              <a:rPr lang="en-US" dirty="0"/>
              <a:t> instead of something such as </a:t>
            </a:r>
            <a:r>
              <a:rPr lang="en-US" dirty="0" err="1"/>
              <a:t>IllegalLastNameException</a:t>
            </a:r>
            <a:endParaRPr lang="en-US" dirty="0"/>
          </a:p>
          <a:p>
            <a:r>
              <a:rPr lang="en-CA" dirty="0"/>
              <a:t>Java developers are used to the </a:t>
            </a:r>
            <a:r>
              <a:rPr lang="en-US" dirty="0" err="1"/>
              <a:t>IllegalArgumentException</a:t>
            </a:r>
            <a:endParaRPr lang="en-US" dirty="0"/>
          </a:p>
          <a:p>
            <a:r>
              <a:rPr lang="en-US" dirty="0" err="1"/>
              <a:t>IllegalLastNameException</a:t>
            </a:r>
            <a:r>
              <a:rPr lang="en-US" dirty="0"/>
              <a:t> doesn’t add much more information</a:t>
            </a:r>
          </a:p>
          <a:p>
            <a:r>
              <a:rPr lang="en-US" dirty="0" err="1"/>
              <a:t>IllegalChessMoveException</a:t>
            </a:r>
            <a:r>
              <a:rPr lang="en-US" dirty="0"/>
              <a:t> (in a Chess class) could be helpful though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4980-612E-4B09-BD24-8E55FD4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4B25-E3C8-4EF1-8EC4-87ECD772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3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EE8A-7993-4DF3-89E1-7C365684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Exceptions</a:t>
            </a:r>
            <a:endParaRPr lang="en-CA"/>
          </a:p>
        </p:txBody>
      </p:sp>
      <p:pic>
        <p:nvPicPr>
          <p:cNvPr id="1026" name="Picture 2" descr="Java - Exceptions - Tutorialspoint">
            <a:extLst>
              <a:ext uri="{FF2B5EF4-FFF2-40B4-BE49-F238E27FC236}">
                <a16:creationId xmlns:a16="http://schemas.microsoft.com/office/drawing/2014/main" id="{43DB33AD-66B0-4DA8-9248-BB3462761D9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23" y="2315817"/>
            <a:ext cx="5643672" cy="29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0A434-8193-40D3-A9EA-DD2977345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b="1"/>
              <a:t>un</a:t>
            </a:r>
            <a:r>
              <a:rPr lang="en-US"/>
              <a:t>time Exceptions are </a:t>
            </a:r>
            <a:r>
              <a:rPr lang="en-US" b="1"/>
              <a:t>un</a:t>
            </a:r>
            <a:r>
              <a:rPr lang="en-US"/>
              <a:t>checked (no need for </a:t>
            </a:r>
            <a:r>
              <a:rPr lang="en-US" i="1"/>
              <a:t>try/catch</a:t>
            </a:r>
            <a:r>
              <a:rPr lang="en-US"/>
              <a:t>; no need to declare with </a:t>
            </a:r>
            <a:r>
              <a:rPr lang="en-US" i="1"/>
              <a:t>throws</a:t>
            </a:r>
            <a:r>
              <a:rPr lang="en-US"/>
              <a:t> declaration)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E5AB9-2098-4765-8166-B38A06C9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4: Exceptions and Validation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949BD-BA43-4618-B578-D3943575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7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</TotalTime>
  <Words>2047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COMP2501 Lesson 4</vt:lpstr>
      <vt:lpstr>Lesson 4 topics</vt:lpstr>
      <vt:lpstr>Constructor</vt:lpstr>
      <vt:lpstr>Python vs. Java: Constructor Exceptions</vt:lpstr>
      <vt:lpstr>Python vs. Java: Constructor Exceptions</vt:lpstr>
      <vt:lpstr>Python vs. Java: Constructor Exceptions</vt:lpstr>
      <vt:lpstr>Java Exceptions</vt:lpstr>
      <vt:lpstr>Custom Exceptions</vt:lpstr>
      <vt:lpstr>Java Exceptions</vt:lpstr>
      <vt:lpstr>Custom Exceptions</vt:lpstr>
      <vt:lpstr>Checked Exception: must declare it throws</vt:lpstr>
      <vt:lpstr>Checked Exception: must declare it throws</vt:lpstr>
      <vt:lpstr>Checked Exception: must try/catch</vt:lpstr>
      <vt:lpstr>Checked Exception: must try/catch</vt:lpstr>
      <vt:lpstr>Unchecked Exception: try/catch is optional</vt:lpstr>
      <vt:lpstr>Constructor validation</vt:lpstr>
      <vt:lpstr>Lab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283</cp:revision>
  <dcterms:created xsi:type="dcterms:W3CDTF">2020-12-29T01:07:21Z</dcterms:created>
  <dcterms:modified xsi:type="dcterms:W3CDTF">2021-10-16T21:45:17Z</dcterms:modified>
</cp:coreProperties>
</file>