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86" r:id="rId1"/>
  </p:sldMasterIdLst>
  <p:notesMasterIdLst>
    <p:notesMasterId r:id="rId23"/>
  </p:notesMasterIdLst>
  <p:handoutMasterIdLst>
    <p:handoutMasterId r:id="rId24"/>
  </p:handoutMasterIdLst>
  <p:sldIdLst>
    <p:sldId id="259" r:id="rId2"/>
    <p:sldId id="261" r:id="rId3"/>
    <p:sldId id="262" r:id="rId4"/>
    <p:sldId id="303" r:id="rId5"/>
    <p:sldId id="304" r:id="rId6"/>
    <p:sldId id="305" r:id="rId7"/>
    <p:sldId id="317" r:id="rId8"/>
    <p:sldId id="306" r:id="rId9"/>
    <p:sldId id="272" r:id="rId10"/>
    <p:sldId id="307" r:id="rId11"/>
    <p:sldId id="314" r:id="rId12"/>
    <p:sldId id="315" r:id="rId13"/>
    <p:sldId id="308" r:id="rId14"/>
    <p:sldId id="273" r:id="rId15"/>
    <p:sldId id="310" r:id="rId16"/>
    <p:sldId id="311" r:id="rId17"/>
    <p:sldId id="312" r:id="rId18"/>
    <p:sldId id="316" r:id="rId19"/>
    <p:sldId id="313" r:id="rId20"/>
    <p:sldId id="292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3" autoAdjust="0"/>
  </p:normalViewPr>
  <p:slideViewPr>
    <p:cSldViewPr>
      <p:cViewPr varScale="1">
        <p:scale>
          <a:sx n="116" d="100"/>
          <a:sy n="116" d="100"/>
        </p:scale>
        <p:origin x="1386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BFE59-E81B-4D06-83A7-F98499C4BA5A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07917-9092-4CEA-B753-6DCC0E859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91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Pct val="7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MS PGothic" pitchFamily="32" charset="-128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460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Pct val="7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MS PGothic" pitchFamily="32" charset="-128"/>
              </a:defRPr>
            </a:lvl1pPr>
          </a:lstStyle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75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1B4C9EAB-2235-4C03-B501-616AA8F533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47830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E08B40-1EB8-443E-9DCB-9FD1BF9216CA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4813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3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1CCA1FC-34A7-4AED-8A27-FC8B4274BDB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0181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5018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50183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6516A5A-AF9B-4BD6-92AD-2480DCAC629E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01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01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68F5C30-33CC-479C-B758-DE6FE45CE612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1205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5120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51207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854B1BA-3F3B-47E7-BE06-48B0D66EEDCD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12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2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2F5159C-FFFB-4CD7-B90C-96A3838ACA48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1445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6144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61447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4BB1565-BA5A-4366-8ACA-9ABABD25828F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14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14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3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BB287A9-E200-462B-9BAB-4DFFA8521F78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246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6247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62471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A49D37F-7E4D-4E92-AC4F-EA1AEA1E7188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2473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ea typeface="ＭＳ Ｐゴシック" charset="-128"/>
              </a:rPr>
              <a:t>inheritance hierarchies are nothing unusual. we see them all the time.</a:t>
            </a:r>
          </a:p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ea typeface="ＭＳ Ｐゴシック" charset="-128"/>
              </a:rPr>
              <a:t>(a masters student is a students is a person...)</a:t>
            </a:r>
          </a:p>
        </p:txBody>
      </p:sp>
    </p:spTree>
    <p:extLst>
      <p:ext uri="{BB962C8B-B14F-4D97-AF65-F5344CB8AC3E}">
        <p14:creationId xmlns:p14="http://schemas.microsoft.com/office/powerpoint/2010/main" val="3763222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F0E0616-895D-4DE2-8B37-48DC59663BCF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81925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8192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81927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4894863-AF3A-4450-8434-134183CCECC3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19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4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7157FF8-854C-477C-95D3-752749F69497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829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829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82951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14112E9-DB09-4E4F-BF3E-A543A3F574B9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29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B1C42420-DF5C-4751-B2E6-A00AF7635E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39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D5D5D-3625-48CB-A97A-2E93ACEE1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3373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D5D5D-3625-48CB-A97A-2E93ACEE1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31514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D5D5D-3625-48CB-A97A-2E93ACEE1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77506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D5D5D-3625-48CB-A97A-2E93ACEE1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628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D5D5D-3625-48CB-A97A-2E93ACEE1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105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D5D5D-3625-48CB-A97A-2E93ACEE1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0422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EEB62-0D58-4A8F-9924-73DCDC8E34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244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0976D-9F05-47D1-91E5-9DC75918C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72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34950"/>
            <a:ext cx="7770813" cy="1433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90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F795E-B1EC-4425-967F-A0193EACBF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FB6512-9C5F-4F3A-A366-7DC8C7AD69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6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2269C-3EFC-40AE-8F73-68A20DC70C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5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CEE81-471A-4A03-AF0E-2FA9508E83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1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D2C21-8A96-4100-879A-B43D719BF9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1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1E44A-752A-4241-BCA9-B14D354DE4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5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B750A-E5AA-40B2-92DB-A56B2DF8D4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7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4C9DF-A8AC-4F90-8E13-7EAC29929D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2501 L9: Inheritance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194D5D5D-3625-48CB-A97A-2E93ACEE1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2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COMP2501 </a:t>
            </a: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Lesson 9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002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 Fundamentals Part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2633" y="626305"/>
            <a:ext cx="6798734" cy="1000004"/>
          </a:xfrm>
        </p:spPr>
        <p:txBody>
          <a:bodyPr/>
          <a:lstStyle/>
          <a:p>
            <a:pPr algn="l"/>
            <a:r>
              <a:rPr lang="en-CA" dirty="0"/>
              <a:t>Clarification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subclass </a:t>
            </a:r>
            <a:r>
              <a:rPr lang="en-CA"/>
              <a:t>inherits any data/methods that are NOT </a:t>
            </a:r>
            <a:r>
              <a:rPr lang="en-CA" dirty="0"/>
              <a:t>PRIVATE from the </a:t>
            </a:r>
            <a:r>
              <a:rPr lang="en-CA" dirty="0" err="1"/>
              <a:t>superclass</a:t>
            </a:r>
            <a:endParaRPr lang="en-CA" dirty="0"/>
          </a:p>
          <a:p>
            <a:r>
              <a:rPr lang="en-CA" dirty="0"/>
              <a:t>This means the subclass cannot see the private fields of the </a:t>
            </a:r>
            <a:r>
              <a:rPr lang="en-CA" dirty="0" err="1"/>
              <a:t>superclass</a:t>
            </a:r>
            <a:r>
              <a:rPr lang="en-CA" dirty="0"/>
              <a:t>, but does see </a:t>
            </a:r>
            <a:r>
              <a:rPr lang="en-CA"/>
              <a:t>the non-private (i.e. </a:t>
            </a:r>
            <a:r>
              <a:rPr lang="en-CA" b="1"/>
              <a:t>public</a:t>
            </a:r>
            <a:r>
              <a:rPr lang="en-CA"/>
              <a:t> or </a:t>
            </a:r>
            <a:r>
              <a:rPr lang="en-CA" b="1"/>
              <a:t>package-private “default”</a:t>
            </a:r>
            <a:r>
              <a:rPr lang="en-CA"/>
              <a:t>) </a:t>
            </a:r>
            <a:r>
              <a:rPr lang="en-CA" dirty="0"/>
              <a:t>getters and setters, and other non-private members</a:t>
            </a:r>
          </a:p>
          <a:p>
            <a:r>
              <a:rPr lang="en-CA" dirty="0"/>
              <a:t>How?</a:t>
            </a:r>
          </a:p>
          <a:p>
            <a:pPr lvl="1"/>
            <a:r>
              <a:rPr lang="en-CA" dirty="0"/>
              <a:t>public class Car </a:t>
            </a:r>
            <a:r>
              <a:rPr lang="en-CA" u="sng" dirty="0"/>
              <a:t>extends</a:t>
            </a:r>
            <a:r>
              <a:rPr lang="en-CA" dirty="0"/>
              <a:t> Vehicle</a:t>
            </a:r>
          </a:p>
          <a:p>
            <a:pPr lvl="1"/>
            <a:endParaRPr lang="en-CA" dirty="0"/>
          </a:p>
          <a:p>
            <a:r>
              <a:rPr lang="en-CA" b="1" dirty="0">
                <a:solidFill>
                  <a:srgbClr val="FF0000"/>
                </a:solidFill>
              </a:rPr>
              <a:t>WARNING: </a:t>
            </a:r>
            <a:r>
              <a:rPr lang="en-CA" b="1">
                <a:solidFill>
                  <a:srgbClr val="FF0000"/>
                </a:solidFill>
              </a:rPr>
              <a:t>Java supports </a:t>
            </a:r>
            <a:r>
              <a:rPr lang="en-CA" b="1" dirty="0">
                <a:solidFill>
                  <a:srgbClr val="FF0000"/>
                </a:solidFill>
              </a:rPr>
              <a:t>only single class inheritance, which means that a class can have only one </a:t>
            </a:r>
            <a:r>
              <a:rPr lang="en-CA" b="1" dirty="0" err="1">
                <a:solidFill>
                  <a:srgbClr val="FF0000"/>
                </a:solidFill>
              </a:rPr>
              <a:t>superclass</a:t>
            </a:r>
            <a:r>
              <a:rPr lang="en-CA" b="1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88F67-09CA-446C-A346-C553073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F795E-B1EC-4425-967F-A0193EACBF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err="1"/>
              <a:t>toString</a:t>
            </a:r>
            <a:r>
              <a:rPr lang="en-CA" dirty="0"/>
              <a:t>()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for </a:t>
            </a:r>
            <a:r>
              <a:rPr lang="en-CA"/>
              <a:t>Debugging supertypes </a:t>
            </a:r>
            <a:r>
              <a:rPr lang="en-CA" dirty="0"/>
              <a:t>and subtypes can implement </a:t>
            </a:r>
            <a:r>
              <a:rPr lang="en-CA" dirty="0" err="1"/>
              <a:t>toString</a:t>
            </a:r>
            <a:r>
              <a:rPr lang="en-CA" dirty="0"/>
              <a:t>()</a:t>
            </a:r>
          </a:p>
          <a:p>
            <a:r>
              <a:rPr lang="en-CA" dirty="0"/>
              <a:t>If we are going to display the contents of a subtype then its </a:t>
            </a:r>
            <a:r>
              <a:rPr lang="en-CA" dirty="0" err="1"/>
              <a:t>toString</a:t>
            </a:r>
            <a:r>
              <a:rPr lang="en-CA" dirty="0"/>
              <a:t>() implementation must also reference </a:t>
            </a:r>
            <a:r>
              <a:rPr lang="en-CA"/>
              <a:t>the superType </a:t>
            </a:r>
            <a:r>
              <a:rPr lang="en-CA" dirty="0" err="1"/>
              <a:t>toString</a:t>
            </a:r>
            <a:r>
              <a:rPr lang="en-CA" dirty="0"/>
              <a:t>() because much of the information is held in the </a:t>
            </a:r>
            <a:r>
              <a:rPr lang="en-CA" dirty="0" err="1"/>
              <a:t>supertype</a:t>
            </a:r>
            <a:endParaRPr lang="en-CA" dirty="0"/>
          </a:p>
          <a:p>
            <a:r>
              <a:rPr lang="en-CA" dirty="0" err="1"/>
              <a:t>Eg</a:t>
            </a:r>
            <a:r>
              <a:rPr lang="en-CA" dirty="0"/>
              <a:t>.,</a:t>
            </a:r>
          </a:p>
          <a:p>
            <a:r>
              <a:rPr lang="en-US" dirty="0"/>
              <a:t>@Override</a:t>
            </a:r>
          </a:p>
          <a:p>
            <a:pPr lvl="1"/>
            <a:r>
              <a:rPr lang="en-US" sz="1900" dirty="0"/>
              <a:t>public String </a:t>
            </a:r>
            <a:r>
              <a:rPr lang="en-US" sz="1900" dirty="0" err="1"/>
              <a:t>toString</a:t>
            </a:r>
            <a:r>
              <a:rPr lang="en-US" sz="1900" dirty="0"/>
              <a:t>() {</a:t>
            </a:r>
          </a:p>
          <a:p>
            <a:pPr lvl="1">
              <a:buNone/>
            </a:pPr>
            <a:r>
              <a:rPr lang="en-US" sz="1900" dirty="0"/>
              <a:t>          return "</a:t>
            </a:r>
            <a:r>
              <a:rPr lang="en-US" sz="1900"/>
              <a:t>Car [</a:t>
            </a:r>
            <a:r>
              <a:rPr lang="en-CA" sz="2000">
                <a:solidFill>
                  <a:schemeClr val="tx1"/>
                </a:solidFill>
              </a:rPr>
              <a:t>kmPerLiter </a:t>
            </a:r>
            <a:r>
              <a:rPr lang="en-US" sz="1900"/>
              <a:t>=" + </a:t>
            </a:r>
            <a:r>
              <a:rPr lang="en-CA" sz="2000">
                <a:solidFill>
                  <a:schemeClr val="tx1"/>
                </a:solidFill>
              </a:rPr>
              <a:t>kmPerLiter</a:t>
            </a:r>
            <a:r>
              <a:rPr lang="en-US" sz="1900"/>
              <a:t> </a:t>
            </a:r>
            <a:r>
              <a:rPr lang="en-US" sz="1900" dirty="0"/>
              <a:t>+ ", </a:t>
            </a:r>
            <a:r>
              <a:rPr lang="en-US" sz="1900" dirty="0" err="1"/>
              <a:t>toString</a:t>
            </a:r>
            <a:r>
              <a:rPr lang="en-US" sz="1900" dirty="0"/>
              <a:t>()=" </a:t>
            </a:r>
            <a:r>
              <a:rPr lang="en-US" sz="1900"/>
              <a:t>+ </a:t>
            </a:r>
            <a:r>
              <a:rPr lang="en-US" sz="1900" u="sng"/>
              <a:t>super</a:t>
            </a:r>
            <a:r>
              <a:rPr lang="en-US" sz="1900" u="sng" dirty="0" err="1"/>
              <a:t>.toString</a:t>
            </a:r>
            <a:r>
              <a:rPr lang="en-US" sz="1900" u="sng" dirty="0"/>
              <a:t>() </a:t>
            </a:r>
            <a:r>
              <a:rPr lang="en-US" sz="1900" dirty="0"/>
              <a:t>+ "]";</a:t>
            </a:r>
          </a:p>
          <a:p>
            <a:pPr>
              <a:buNone/>
            </a:pPr>
            <a:r>
              <a:rPr lang="en-US" sz="1900" dirty="0"/>
              <a:t>	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BF557-6337-4CF2-A739-B4822EBE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F795E-B1EC-4425-967F-A0193EACBF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super()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/>
              <a:t>The keyword “super” is used within the subtype to reference non-private members of the </a:t>
            </a:r>
            <a:r>
              <a:rPr lang="en-CA" dirty="0" err="1"/>
              <a:t>supertype</a:t>
            </a:r>
            <a:endParaRPr lang="en-CA" dirty="0"/>
          </a:p>
          <a:p>
            <a:endParaRPr lang="en-CA" dirty="0"/>
          </a:p>
          <a:p>
            <a:r>
              <a:rPr lang="en-CA" dirty="0"/>
              <a:t>super() – is a call to </a:t>
            </a:r>
            <a:r>
              <a:rPr lang="en-CA"/>
              <a:t>the supertype’s </a:t>
            </a:r>
            <a:r>
              <a:rPr lang="en-CA" dirty="0"/>
              <a:t>constructor</a:t>
            </a:r>
          </a:p>
          <a:p>
            <a:pPr lvl="1"/>
            <a:r>
              <a:rPr lang="en-CA" sz="2400" dirty="0"/>
              <a:t>this is necessary since a subtype Object cannot exist unless a </a:t>
            </a:r>
            <a:r>
              <a:rPr lang="en-CA" sz="2400" dirty="0" err="1"/>
              <a:t>supertype</a:t>
            </a:r>
            <a:r>
              <a:rPr lang="en-CA" sz="2400" dirty="0"/>
              <a:t> Object is </a:t>
            </a:r>
            <a:r>
              <a:rPr lang="en-CA" sz="2400"/>
              <a:t>created first</a:t>
            </a:r>
          </a:p>
          <a:p>
            <a:pPr lvl="1"/>
            <a:r>
              <a:rPr lang="en-CA" sz="2400"/>
              <a:t>E.g. when constructing a Car, first we construct a Vehicle</a:t>
            </a:r>
            <a:endParaRPr lang="en-CA" sz="2400" dirty="0"/>
          </a:p>
          <a:p>
            <a:pPr lvl="1"/>
            <a:r>
              <a:rPr lang="en-CA" sz="2400" dirty="0"/>
              <a:t>You can’t build a high rise </a:t>
            </a:r>
            <a:r>
              <a:rPr lang="en-CA" sz="2400"/>
              <a:t>building without </a:t>
            </a:r>
            <a:r>
              <a:rPr lang="en-CA" sz="2400" dirty="0"/>
              <a:t>building the first floor first.</a:t>
            </a:r>
          </a:p>
          <a:p>
            <a:pPr lvl="1"/>
            <a:r>
              <a:rPr lang="en-CA" sz="2400" dirty="0"/>
              <a:t>Not only do we have class hierarchies, but we also have runtime Object hierarchies.</a:t>
            </a:r>
          </a:p>
          <a:p>
            <a:pPr lvl="1"/>
            <a:endParaRPr lang="en-CA" sz="2400" dirty="0"/>
          </a:p>
          <a:p>
            <a:r>
              <a:rPr lang="en-CA" dirty="0" err="1"/>
              <a:t>Supertype</a:t>
            </a:r>
            <a:r>
              <a:rPr lang="en-CA" dirty="0"/>
              <a:t> will implement a default </a:t>
            </a:r>
            <a:r>
              <a:rPr lang="en-CA"/>
              <a:t>constructor (if no constructor is provided) because </a:t>
            </a:r>
            <a:r>
              <a:rPr lang="en-CA" dirty="0"/>
              <a:t>super() call is implicit. Without it the code will not compile.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3C6E7-0ADE-487C-9504-910F0525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F795E-B1EC-4425-967F-A0193EACBF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Enough talk! Let’s build Vehicle, Car, Airplane, and Boat.</a:t>
            </a:r>
          </a:p>
          <a:p>
            <a:pPr lvl="1"/>
            <a:r>
              <a:rPr lang="en-CA" dirty="0"/>
              <a:t>we will cover in the demo</a:t>
            </a:r>
          </a:p>
          <a:p>
            <a:pPr lvl="2"/>
            <a:r>
              <a:rPr lang="en-CA" dirty="0"/>
              <a:t>Constructors</a:t>
            </a:r>
          </a:p>
          <a:p>
            <a:pPr lvl="2"/>
            <a:r>
              <a:rPr lang="en-CA" dirty="0"/>
              <a:t>Object hierarchy (not same as class hierarchy)</a:t>
            </a:r>
          </a:p>
          <a:p>
            <a:pPr lvl="2"/>
            <a:r>
              <a:rPr lang="en-CA" dirty="0"/>
              <a:t>super();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69DE3-865F-45AC-8B3C-14B282EA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F795E-B1EC-4425-967F-A0193EACBF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8001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</a:t>
            </a:r>
            <a:r>
              <a:rPr lang="en-US" sz="4400" b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favourite</a:t>
            </a:r>
            <a:r>
              <a:rPr lang="en-US" sz="44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inheritance slide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371600"/>
            <a:ext cx="7534232" cy="433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2A9BC1-BB68-4DA7-A632-3569BEDC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1E44A-752A-4241-BCA9-B14D354DE4A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0600" y="5181600"/>
            <a:ext cx="3871573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“is a” relationships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582168" y="1600200"/>
            <a:ext cx="484632" cy="3352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6485caaf6552e457e080203d35e416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38400"/>
            <a:ext cx="1026806" cy="1371600"/>
          </a:xfrm>
          <a:prstGeom prst="rect">
            <a:avLst/>
          </a:prstGeom>
        </p:spPr>
      </p:pic>
      <p:sp>
        <p:nvSpPr>
          <p:cNvPr id="14" name="Left-Right Arrow 13"/>
          <p:cNvSpPr/>
          <p:nvPr/>
        </p:nvSpPr>
        <p:spPr>
          <a:xfrm>
            <a:off x="4343400" y="2667000"/>
            <a:ext cx="1825752" cy="48463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9905009495066_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0600" y="2514600"/>
            <a:ext cx="838200" cy="838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0437"/>
            <a:ext cx="8229600" cy="73183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Using Inheritance -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/>
          </a:bodyPr>
          <a:lstStyle/>
          <a:p>
            <a:r>
              <a:rPr lang="en-CA" dirty="0"/>
              <a:t>With an “is a” </a:t>
            </a:r>
            <a:r>
              <a:rPr lang="en-CA"/>
              <a:t>relationship </a:t>
            </a:r>
            <a:r>
              <a:rPr lang="en-CA" i="1"/>
              <a:t>SUBSTITUTION</a:t>
            </a:r>
            <a:r>
              <a:rPr lang="en-CA"/>
              <a:t> </a:t>
            </a:r>
            <a:r>
              <a:rPr lang="en-CA" dirty="0"/>
              <a:t>is possible</a:t>
            </a:r>
          </a:p>
          <a:p>
            <a:r>
              <a:rPr lang="en-GB" dirty="0"/>
              <a:t>Subclass address can be stored in a </a:t>
            </a:r>
            <a:r>
              <a:rPr lang="en-GB" dirty="0" err="1"/>
              <a:t>superclass</a:t>
            </a:r>
            <a:r>
              <a:rPr lang="en-GB" dirty="0"/>
              <a:t> type reference</a:t>
            </a:r>
          </a:p>
          <a:p>
            <a:r>
              <a:rPr lang="en-GB" dirty="0" err="1"/>
              <a:t>Eg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Vehicle </a:t>
            </a:r>
            <a:r>
              <a:rPr lang="en-GB" dirty="0" err="1"/>
              <a:t>vehicle</a:t>
            </a:r>
            <a:r>
              <a:rPr lang="en-GB" dirty="0"/>
              <a:t> = new Car(...);</a:t>
            </a:r>
          </a:p>
          <a:p>
            <a:pPr lvl="2"/>
            <a:r>
              <a:rPr lang="en-GB" dirty="0"/>
              <a:t>although it looks like a Vehicle its actually a Car</a:t>
            </a:r>
          </a:p>
          <a:p>
            <a:r>
              <a:rPr lang="en-GB" dirty="0"/>
              <a:t>Why?</a:t>
            </a:r>
          </a:p>
          <a:p>
            <a:pPr lvl="1"/>
            <a:r>
              <a:rPr lang="en-GB" dirty="0"/>
              <a:t>means any subtype can be “treated” as a </a:t>
            </a:r>
            <a:r>
              <a:rPr lang="en-GB" dirty="0" err="1"/>
              <a:t>supertype</a:t>
            </a:r>
            <a:endParaRPr lang="en-GB" dirty="0"/>
          </a:p>
          <a:p>
            <a:pPr lvl="1"/>
            <a:r>
              <a:rPr lang="en-GB" dirty="0"/>
              <a:t>IMPORTANT: The actual object type can never change. The above Car will always be a Car object. Only the reference type changes, not the address.</a:t>
            </a:r>
            <a:endParaRPr lang="en-CA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73E45-1884-4A00-811F-AB447BE3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F795E-B1EC-4425-967F-A0193EACBF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Content Placeholder 5" descr="The-Who-1965-1000-CREDIT-David-Wedgbury-Trinifold-courtesy-of-the-arti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2015" y="213360"/>
            <a:ext cx="1296785" cy="777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8800" y="152400"/>
            <a:ext cx="32707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But I'm a substitute for another guy</a:t>
            </a:r>
            <a:br>
              <a:rPr lang="en-US" sz="12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2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look pretty tall but my heels are high</a:t>
            </a:r>
            <a:br>
              <a:rPr lang="en-US" sz="12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2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simple things you see are all complicated</a:t>
            </a:r>
            <a:br>
              <a:rPr lang="en-US" sz="12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2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look pretty young, but I'm just back-dated, yeah</a:t>
            </a:r>
          </a:p>
          <a:p>
            <a:pPr algn="r"/>
            <a:r>
              <a:rPr lang="en-CA" sz="8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Who, 1965</a:t>
            </a:r>
            <a:endParaRPr lang="en-US" sz="800" b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Substitution Benefit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eliminates more duplication</a:t>
            </a:r>
          </a:p>
          <a:p>
            <a:r>
              <a:rPr lang="en-CA" dirty="0" err="1"/>
              <a:t>Eg</a:t>
            </a:r>
            <a:r>
              <a:rPr lang="en-CA" dirty="0"/>
              <a:t>.</a:t>
            </a:r>
          </a:p>
          <a:p>
            <a:pPr lvl="1"/>
            <a:r>
              <a:rPr lang="en-CA"/>
              <a:t>List</a:t>
            </a:r>
            <a:r>
              <a:rPr lang="en-CA" dirty="0"/>
              <a:t>&lt;Vehicle&gt; vehicles; </a:t>
            </a:r>
          </a:p>
          <a:p>
            <a:pPr lvl="2"/>
            <a:r>
              <a:rPr lang="en-CA" dirty="0"/>
              <a:t>can hold any subtype address, which means I can store Car, Airplane, </a:t>
            </a:r>
            <a:r>
              <a:rPr lang="en-CA"/>
              <a:t>and Boat </a:t>
            </a:r>
            <a:r>
              <a:rPr lang="en-CA" dirty="0"/>
              <a:t>references in the same </a:t>
            </a:r>
            <a:r>
              <a:rPr lang="en-CA" dirty="0" err="1"/>
              <a:t>ArrayList</a:t>
            </a:r>
            <a:r>
              <a:rPr lang="en-CA" dirty="0"/>
              <a:t>. I don’t need a separate </a:t>
            </a:r>
            <a:r>
              <a:rPr lang="en-CA" dirty="0" err="1"/>
              <a:t>ArrayList</a:t>
            </a:r>
            <a:r>
              <a:rPr lang="en-CA" dirty="0"/>
              <a:t> for each subtype</a:t>
            </a:r>
          </a:p>
          <a:p>
            <a:pPr lvl="2"/>
            <a:r>
              <a:rPr lang="en-CA" dirty="0"/>
              <a:t>I need only one “add” method and only one “display” method now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AB828-E4EF-4961-98C5-05DBE246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F795E-B1EC-4425-967F-A0193EACBF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Substitution Benefit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Come back next week.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8EDC9-2D3B-42E9-AE61-62FEA18D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F795E-B1EC-4425-967F-A0193EACBF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18067"/>
            <a:ext cx="6798734" cy="771404"/>
          </a:xfrm>
        </p:spPr>
        <p:txBody>
          <a:bodyPr/>
          <a:lstStyle/>
          <a:p>
            <a:pPr algn="l"/>
            <a:r>
              <a:rPr lang="en-CA" dirty="0"/>
              <a:t>“</a:t>
            </a:r>
            <a:r>
              <a:rPr lang="en-CA" dirty="0" err="1"/>
              <a:t>instanceof</a:t>
            </a:r>
            <a:r>
              <a:rPr lang="en-CA" dirty="0"/>
              <a:t>”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not to be confused with instant coffee, this operator is used to reveal the actual object type</a:t>
            </a:r>
          </a:p>
          <a:p>
            <a:r>
              <a:rPr lang="en-CA" dirty="0"/>
              <a:t>With substitution the actual object type can get lost</a:t>
            </a:r>
          </a:p>
          <a:p>
            <a:pPr lvl="1"/>
            <a:r>
              <a:rPr lang="en-CA" b="1" dirty="0">
                <a:latin typeface="Courier New" pitchFamily="49" charset="0"/>
                <a:cs typeface="Courier New" pitchFamily="49" charset="0"/>
              </a:rPr>
              <a:t>Vehicle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vehicle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= new Car(...);</a:t>
            </a:r>
          </a:p>
          <a:p>
            <a:pPr lvl="2"/>
            <a:r>
              <a:rPr lang="en-CA" dirty="0"/>
              <a:t>for the rest of the program run it looks like a vehicle</a:t>
            </a:r>
          </a:p>
          <a:p>
            <a:pPr lvl="2"/>
            <a:r>
              <a:rPr lang="en-CA" dirty="0"/>
              <a:t>this means that subtype methods cannot be called with a </a:t>
            </a:r>
            <a:r>
              <a:rPr lang="en-CA" dirty="0" err="1"/>
              <a:t>supertype</a:t>
            </a:r>
            <a:r>
              <a:rPr lang="en-CA" dirty="0"/>
              <a:t> reference</a:t>
            </a:r>
          </a:p>
          <a:p>
            <a:r>
              <a:rPr lang="en-CA" dirty="0"/>
              <a:t>At some point we may want to get back to the original type so that method calls can be resolved</a:t>
            </a:r>
          </a:p>
          <a:p>
            <a:pPr lvl="1"/>
            <a:r>
              <a:rPr lang="en-CA" b="1" dirty="0">
                <a:latin typeface="Courier New" pitchFamily="49" charset="0"/>
                <a:cs typeface="Courier New" pitchFamily="49" charset="0"/>
              </a:rPr>
              <a:t>if(vehicle </a:t>
            </a:r>
            <a:r>
              <a:rPr lang="en-CA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Car)</a:t>
            </a:r>
          </a:p>
          <a:p>
            <a:pPr lvl="1">
              <a:buNone/>
            </a:pPr>
            <a:r>
              <a:rPr lang="en-CA" b="1" dirty="0">
                <a:latin typeface="Courier New" pitchFamily="49" charset="0"/>
                <a:cs typeface="Courier New" pitchFamily="49" charset="0"/>
              </a:rPr>
              <a:t>      Car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aCar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CA" b="1">
                <a:latin typeface="Courier New" pitchFamily="49" charset="0"/>
                <a:cs typeface="Courier New" pitchFamily="49" charset="0"/>
              </a:rPr>
              <a:t>Car)vehicle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CA" dirty="0"/>
              <a:t>with the above </a:t>
            </a:r>
            <a:r>
              <a:rPr lang="en-CA" u="sng" dirty="0"/>
              <a:t>cast</a:t>
            </a:r>
            <a:r>
              <a:rPr lang="en-CA" dirty="0"/>
              <a:t> we can now call Car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3B1CD-2674-4C5E-AC91-2531D149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F795E-B1EC-4425-967F-A0193EACBF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Yadda</a:t>
            </a:r>
            <a:r>
              <a:rPr lang="en-CA" dirty="0"/>
              <a:t>, </a:t>
            </a:r>
            <a:r>
              <a:rPr lang="en-CA" dirty="0" err="1"/>
              <a:t>yadda</a:t>
            </a:r>
            <a:r>
              <a:rPr lang="en-CA" dirty="0"/>
              <a:t>, </a:t>
            </a:r>
            <a:r>
              <a:rPr lang="en-CA" dirty="0" err="1"/>
              <a:t>yadda</a:t>
            </a:r>
            <a:r>
              <a:rPr lang="en-CA" dirty="0"/>
              <a:t>! Let’s build the Storage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BC4AE-8AE2-41F7-A4A7-E51CA53D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F795E-B1EC-4425-967F-A0193EACBF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990600" y="1773238"/>
            <a:ext cx="7391400" cy="3714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sz="36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Inheritance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sz="3600" b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Subtyping</a:t>
            </a:r>
            <a:endParaRPr lang="en-CA" sz="3600" b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sz="36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Substitution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4E655-F005-45D3-9393-F45FD3D8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1E44A-752A-4241-BCA9-B14D354DE4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Substitution Issue: Casting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8001000" cy="4846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0" dirty="0">
                <a:solidFill>
                  <a:schemeClr val="tx1"/>
                </a:solidFill>
                <a:latin typeface="+mn-lt"/>
                <a:ea typeface="+mn-ea"/>
              </a:rPr>
              <a:t>We can assign subtype to supertype …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0" dirty="0">
                <a:solidFill>
                  <a:schemeClr val="tx1"/>
                </a:solidFill>
                <a:latin typeface="+mn-lt"/>
                <a:ea typeface="+mn-ea"/>
              </a:rPr>
              <a:t>… but we cannot assign supertype to subtype!</a:t>
            </a:r>
            <a:br>
              <a:rPr lang="en-GB" sz="2800" dirty="0">
                <a:solidFill>
                  <a:srgbClr val="1A3170"/>
                </a:solidFill>
                <a:latin typeface="Trebuchet MS" charset="0"/>
              </a:rPr>
            </a:br>
            <a:br>
              <a:rPr lang="en-GB" sz="1200" dirty="0">
                <a:solidFill>
                  <a:srgbClr val="1A3170"/>
                </a:solidFill>
                <a:latin typeface="Trebuchet MS" charset="0"/>
              </a:rPr>
            </a:br>
            <a:r>
              <a:rPr lang="en-US" sz="2400" b="0" dirty="0">
                <a:solidFill>
                  <a:srgbClr val="1A3170"/>
                </a:solidFill>
              </a:rPr>
              <a:t>  Vehicle v;</a:t>
            </a:r>
            <a:br>
              <a:rPr lang="en-US" sz="2400" b="0" dirty="0">
                <a:solidFill>
                  <a:srgbClr val="1A3170"/>
                </a:solidFill>
              </a:rPr>
            </a:br>
            <a:r>
              <a:rPr lang="en-US" sz="2400" b="0" dirty="0">
                <a:solidFill>
                  <a:srgbClr val="1A3170"/>
                </a:solidFill>
              </a:rPr>
              <a:t>  Car c = new Car();</a:t>
            </a:r>
            <a:br>
              <a:rPr lang="en-US" sz="2400" b="0" dirty="0">
                <a:solidFill>
                  <a:srgbClr val="1A3170"/>
                </a:solidFill>
              </a:rPr>
            </a:br>
            <a:r>
              <a:rPr lang="en-US" sz="2400" b="0" dirty="0">
                <a:solidFill>
                  <a:srgbClr val="1A3170"/>
                </a:solidFill>
              </a:rPr>
              <a:t>  v = c;  </a:t>
            </a:r>
            <a:r>
              <a:rPr lang="en-US" sz="2800" b="0" i="1">
                <a:solidFill>
                  <a:srgbClr val="0000FF"/>
                </a:solidFill>
                <a:latin typeface="Arial" charset="0"/>
                <a:cs typeface="Arial" charset="0"/>
              </a:rPr>
              <a:t>// correct; this is substitution</a:t>
            </a:r>
            <a:br>
              <a:rPr lang="en-US" sz="2800" b="0" i="1" dirty="0">
                <a:solidFill>
                  <a:srgbClr val="0000FF"/>
                </a:solidFill>
                <a:cs typeface="Arial" charset="0"/>
              </a:rPr>
            </a:br>
            <a:r>
              <a:rPr lang="en-US" sz="2400" b="0" dirty="0">
                <a:solidFill>
                  <a:srgbClr val="1A3170"/>
                </a:solidFill>
              </a:rPr>
              <a:t>  c = v</a:t>
            </a:r>
            <a:r>
              <a:rPr lang="en-US" sz="2400" b="0">
                <a:solidFill>
                  <a:srgbClr val="1A3170"/>
                </a:solidFill>
              </a:rPr>
              <a:t>;</a:t>
            </a:r>
            <a:r>
              <a:rPr lang="en-US" sz="2800" b="0">
                <a:solidFill>
                  <a:srgbClr val="1A3170"/>
                </a:solidFill>
                <a:latin typeface="Times New Roman" pitchFamily="16" charset="0"/>
              </a:rPr>
              <a:t>    </a:t>
            </a:r>
            <a:r>
              <a:rPr lang="en-US" sz="2800" b="0" i="1">
                <a:solidFill>
                  <a:srgbClr val="FF0000"/>
                </a:solidFill>
                <a:latin typeface="Arial" charset="0"/>
                <a:cs typeface="Arial" charset="0"/>
              </a:rPr>
              <a:t>// </a:t>
            </a:r>
            <a:r>
              <a:rPr lang="en-US" sz="2800" b="0" i="1" dirty="0">
                <a:solidFill>
                  <a:srgbClr val="FF0000"/>
                </a:solidFill>
                <a:latin typeface="Arial" charset="0"/>
                <a:cs typeface="Arial" charset="0"/>
              </a:rPr>
              <a:t>compile-time error!</a:t>
            </a:r>
            <a:br>
              <a:rPr lang="en-US" sz="2800" i="1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endParaRPr lang="en-US" sz="2800" i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+mn-ea"/>
              </a:rPr>
              <a:t>Casting fixes this:</a:t>
            </a:r>
            <a:br>
              <a:rPr lang="en-US" sz="2800" dirty="0">
                <a:solidFill>
                  <a:srgbClr val="1A3170"/>
                </a:solidFill>
                <a:latin typeface="Times New Roman" pitchFamily="16" charset="0"/>
              </a:rPr>
            </a:br>
            <a:br>
              <a:rPr lang="en-GB" sz="1200" dirty="0">
                <a:solidFill>
                  <a:srgbClr val="1A3170"/>
                </a:solidFill>
                <a:latin typeface="Times New Roman" pitchFamily="16" charset="0"/>
              </a:rPr>
            </a:br>
            <a:r>
              <a:rPr lang="en-US" sz="2400" b="0" dirty="0">
                <a:solidFill>
                  <a:srgbClr val="1A3170"/>
                </a:solidFill>
              </a:rPr>
              <a:t>  c = (</a:t>
            </a:r>
            <a:r>
              <a:rPr lang="en-US" sz="2400" b="0">
                <a:solidFill>
                  <a:srgbClr val="1A3170"/>
                </a:solidFill>
              </a:rPr>
              <a:t>Car)v</a:t>
            </a:r>
            <a:r>
              <a:rPr lang="en-US" sz="2400" b="0" dirty="0">
                <a:solidFill>
                  <a:srgbClr val="1A3170"/>
                </a:solidFill>
              </a:rPr>
              <a:t>; </a:t>
            </a:r>
            <a:br>
              <a:rPr lang="en-US" sz="2400" b="0" dirty="0">
                <a:solidFill>
                  <a:srgbClr val="1A3170"/>
                </a:solidFill>
              </a:rPr>
            </a:br>
            <a:br>
              <a:rPr lang="en-US" sz="1400" b="0" dirty="0">
                <a:solidFill>
                  <a:srgbClr val="1A3170"/>
                </a:solidFill>
              </a:rPr>
            </a:br>
            <a:r>
              <a:rPr lang="en-US" sz="2800" b="0" dirty="0">
                <a:solidFill>
                  <a:schemeClr val="tx1"/>
                </a:solidFill>
                <a:latin typeface="+mn-lt"/>
                <a:ea typeface="+mn-ea"/>
              </a:rPr>
              <a:t>(only ok if the vehicle really is a Car!)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1A194-5141-4E79-9BAF-1929D708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1E44A-752A-4241-BCA9-B14D354DE4A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24400" y="43434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Runtime reminded that Vehicle v holds a Car address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3657600" y="4851232"/>
            <a:ext cx="1066800" cy="254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810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WARNING: Casting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305800" cy="441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0" dirty="0">
                <a:solidFill>
                  <a:schemeClr val="tx1"/>
                </a:solidFill>
                <a:latin typeface="+mn-lt"/>
                <a:ea typeface="+mn-ea"/>
              </a:rPr>
              <a:t>An object type </a:t>
            </a:r>
            <a:r>
              <a:rPr lang="en-GB" b="0">
                <a:solidFill>
                  <a:schemeClr val="tx1"/>
                </a:solidFill>
                <a:latin typeface="+mn-lt"/>
                <a:ea typeface="+mn-ea"/>
              </a:rPr>
              <a:t>in parentheses; e.g. Dog d = (Dog)animal;</a:t>
            </a:r>
            <a:endParaRPr lang="en-GB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0" dirty="0">
                <a:solidFill>
                  <a:schemeClr val="tx1"/>
                </a:solidFill>
                <a:latin typeface="+mn-lt"/>
                <a:ea typeface="+mn-ea"/>
              </a:rPr>
              <a:t>Used to overcome </a:t>
            </a:r>
            <a:r>
              <a:rPr lang="en-GB" b="0">
                <a:solidFill>
                  <a:schemeClr val="tx1"/>
                </a:solidFill>
                <a:latin typeface="+mn-lt"/>
                <a:ea typeface="+mn-ea"/>
              </a:rPr>
              <a:t>'type loss’: we can now use Dog methods.</a:t>
            </a:r>
            <a:endParaRPr lang="en-GB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0" dirty="0">
                <a:solidFill>
                  <a:schemeClr val="tx1"/>
                </a:solidFill>
                <a:latin typeface="+mn-lt"/>
                <a:ea typeface="+mn-ea"/>
              </a:rPr>
              <a:t>The object is not changed in any way.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0" dirty="0">
                <a:solidFill>
                  <a:schemeClr val="tx1"/>
                </a:solidFill>
                <a:latin typeface="+mn-lt"/>
                <a:ea typeface="+mn-ea"/>
              </a:rPr>
              <a:t>A runtime check is made to ensure the object really is of that type:</a:t>
            </a:r>
          </a:p>
          <a:p>
            <a:pPr marL="741363" lvl="1" indent="-284163" eaLnBrk="1" hangingPunct="1">
              <a:spcBef>
                <a:spcPts val="700"/>
              </a:spcBef>
              <a:buClr>
                <a:srgbClr val="264D8B"/>
              </a:buClr>
              <a:buFont typeface="Courier New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solidFill>
                  <a:srgbClr val="FF0000"/>
                </a:solidFill>
              </a:rPr>
              <a:t>ClassCastException</a:t>
            </a:r>
            <a:r>
              <a:rPr lang="en-GB" dirty="0">
                <a:solidFill>
                  <a:srgbClr val="1A3170"/>
                </a:solidFill>
                <a:latin typeface="Trebuchet MS" charset="0"/>
              </a:rPr>
              <a:t> </a:t>
            </a:r>
            <a:r>
              <a:rPr lang="en-GB" b="0" dirty="0">
                <a:solidFill>
                  <a:schemeClr val="tx1"/>
                </a:solidFill>
                <a:latin typeface="+mn-lt"/>
                <a:ea typeface="+mn-ea"/>
              </a:rPr>
              <a:t>if </a:t>
            </a:r>
            <a:r>
              <a:rPr lang="en-GB" b="0">
                <a:solidFill>
                  <a:schemeClr val="tx1"/>
                </a:solidFill>
                <a:latin typeface="+mn-lt"/>
                <a:ea typeface="+mn-ea"/>
              </a:rPr>
              <a:t>it isn’t! e.g. Try to cast a Cat to a Dog.</a:t>
            </a:r>
            <a:endParaRPr lang="en-GB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0" dirty="0">
                <a:solidFill>
                  <a:schemeClr val="tx1"/>
                </a:solidFill>
                <a:latin typeface="+mn-lt"/>
                <a:ea typeface="+mn-ea"/>
              </a:rPr>
              <a:t>Traditionally developers hate casting. It muddies up the code and causes complications down the road. </a:t>
            </a:r>
            <a:r>
              <a:rPr lang="en-GB" b="0" u="sng" dirty="0">
                <a:solidFill>
                  <a:schemeClr val="tx1"/>
                </a:solidFill>
                <a:latin typeface="+mn-lt"/>
                <a:ea typeface="+mn-ea"/>
              </a:rPr>
              <a:t>Use it sparingly</a:t>
            </a:r>
            <a:r>
              <a:rPr lang="en-GB" b="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D531B-9CAA-42A6-B6E4-92C16BC0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1E44A-752A-4241-BCA9-B14D354DE4A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09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44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Consider the following classes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452962-1A29-4FDE-A3FB-71C4B7E4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1E44A-752A-4241-BCA9-B14D354DE4A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59955" y="1676400"/>
            <a:ext cx="219483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Car</a:t>
            </a: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make</a:t>
            </a: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model</a:t>
            </a:r>
          </a:p>
          <a:p>
            <a:pPr>
              <a:buFont typeface="Arial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 modelYear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</a:t>
            </a:r>
            <a:r>
              <a:rPr lang="en-CA" sz="1800" dirty="0" err="1">
                <a:solidFill>
                  <a:schemeClr val="tx1"/>
                </a:solidFill>
              </a:rPr>
              <a:t>numPassengers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 color</a:t>
            </a:r>
          </a:p>
          <a:p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 kmPerLiter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sz="1800" dirty="0">
              <a:solidFill>
                <a:schemeClr val="tx1"/>
              </a:solidFill>
            </a:endParaRPr>
          </a:p>
          <a:p>
            <a:endParaRPr lang="en-CA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3474584" y="1676400"/>
            <a:ext cx="219483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Airplane</a:t>
            </a: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make</a:t>
            </a: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model</a:t>
            </a:r>
          </a:p>
          <a:p>
            <a:pPr>
              <a:buFont typeface="Arial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 modelYear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</a:t>
            </a:r>
            <a:r>
              <a:rPr lang="en-CA" sz="1800" dirty="0" err="1">
                <a:solidFill>
                  <a:schemeClr val="tx1"/>
                </a:solidFill>
              </a:rPr>
              <a:t>numPassengers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 color</a:t>
            </a:r>
          </a:p>
          <a:p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 wingspanFeet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 maxCargoKg</a:t>
            </a:r>
            <a:endParaRPr lang="en-CA" sz="1800" dirty="0">
              <a:solidFill>
                <a:schemeClr val="tx1"/>
              </a:solidFill>
            </a:endParaRPr>
          </a:p>
          <a:p>
            <a:endParaRPr lang="en-CA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89213" y="1676399"/>
            <a:ext cx="219483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Boat</a:t>
            </a: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make</a:t>
            </a: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model</a:t>
            </a:r>
          </a:p>
          <a:p>
            <a:pPr>
              <a:buFont typeface="Arial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 modelYear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</a:t>
            </a:r>
            <a:r>
              <a:rPr lang="en-CA" sz="1800" dirty="0" err="1">
                <a:solidFill>
                  <a:schemeClr val="tx1"/>
                </a:solidFill>
              </a:rPr>
              <a:t>numPassengers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 color</a:t>
            </a:r>
          </a:p>
          <a:p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 displacementL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</a:t>
            </a:r>
            <a:r>
              <a:rPr lang="en-CA" sz="1800" dirty="0" err="1">
                <a:solidFill>
                  <a:schemeClr val="tx1"/>
                </a:solidFill>
              </a:rPr>
              <a:t>skiPackage</a:t>
            </a:r>
            <a:endParaRPr lang="en-CA" sz="1800" dirty="0">
              <a:solidFill>
                <a:schemeClr val="tx1"/>
              </a:solidFill>
            </a:endParaRPr>
          </a:p>
          <a:p>
            <a:endParaRPr lang="en-CA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4648200"/>
            <a:ext cx="6533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b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CA" b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What </a:t>
            </a:r>
            <a:r>
              <a:rPr lang="en-CA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 you notice about the fields?</a:t>
            </a:r>
          </a:p>
          <a:p>
            <a:pPr>
              <a:buFont typeface="Arial" pitchFamily="34" charset="0"/>
              <a:buChar char="•"/>
            </a:pPr>
            <a:r>
              <a:rPr lang="en-CA" b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What </a:t>
            </a:r>
            <a:r>
              <a:rPr lang="en-CA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principle needs to be reconsidered?</a:t>
            </a:r>
            <a:endParaRPr lang="en-US" b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Duplication Revisited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/>
              <a:t>We </a:t>
            </a:r>
            <a:r>
              <a:rPr lang="en-CA" dirty="0"/>
              <a:t>discussed earlier that code duplication is something </a:t>
            </a:r>
            <a:r>
              <a:rPr lang="en-CA"/>
              <a:t>to avoid.</a:t>
            </a:r>
            <a:endParaRPr lang="en-CA" dirty="0"/>
          </a:p>
          <a:p>
            <a:r>
              <a:rPr lang="en-CA"/>
              <a:t>This </a:t>
            </a:r>
            <a:r>
              <a:rPr lang="en-CA" dirty="0"/>
              <a:t>applies across multiple classes as well.</a:t>
            </a:r>
          </a:p>
          <a:p>
            <a:r>
              <a:rPr lang="en-CA"/>
              <a:t>The previous classes not only have duplication </a:t>
            </a:r>
            <a:r>
              <a:rPr lang="en-CA" dirty="0"/>
              <a:t>in the fields, but there would also be duplication in the constructors </a:t>
            </a:r>
            <a:r>
              <a:rPr lang="en-CA"/>
              <a:t>and methods, and the unit tests.</a:t>
            </a:r>
            <a:endParaRPr lang="en-CA" dirty="0"/>
          </a:p>
          <a:p>
            <a:r>
              <a:rPr lang="en-CA"/>
              <a:t>The </a:t>
            </a:r>
            <a:r>
              <a:rPr lang="en-CA" dirty="0"/>
              <a:t>duplication would cascade into other classes </a:t>
            </a:r>
            <a:r>
              <a:rPr lang="en-CA"/>
              <a:t>as well.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BC018-3E44-481D-80FE-1142D414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F795E-B1EC-4425-967F-A0193EACBF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/>
              <a:t>Collecting Cars, Airplane and Boats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6533"/>
            <a:ext cx="8382000" cy="1303867"/>
          </a:xfrm>
        </p:spPr>
        <p:txBody>
          <a:bodyPr/>
          <a:lstStyle/>
          <a:p>
            <a:r>
              <a:rPr lang="en-CA" dirty="0"/>
              <a:t>If we were to create a fourth </a:t>
            </a:r>
            <a:r>
              <a:rPr lang="en-CA"/>
              <a:t>class (“Vehicle”) that acted as an umbrella type for </a:t>
            </a:r>
            <a:r>
              <a:rPr lang="en-CA" dirty="0"/>
              <a:t>the </a:t>
            </a:r>
            <a:r>
              <a:rPr lang="en-CA"/>
              <a:t>three other types, </a:t>
            </a:r>
            <a:r>
              <a:rPr lang="en-CA" dirty="0"/>
              <a:t>that class would also have duplication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571B4-BC9B-4606-9033-D0671990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F795E-B1EC-4425-967F-A0193EACBF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352800"/>
            <a:ext cx="3978974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Storage</a:t>
            </a:r>
          </a:p>
          <a:p>
            <a:pPr>
              <a:buFont typeface="Arial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err="1">
                <a:solidFill>
                  <a:schemeClr val="tx1"/>
                </a:solidFill>
              </a:rPr>
              <a:t>ArrayList</a:t>
            </a:r>
            <a:r>
              <a:rPr lang="en-CA">
                <a:solidFill>
                  <a:schemeClr val="tx1"/>
                </a:solidFill>
              </a:rPr>
              <a:t>&lt;Car</a:t>
            </a:r>
            <a:r>
              <a:rPr lang="en-CA" dirty="0">
                <a:solidFill>
                  <a:schemeClr val="tx1"/>
                </a:solidFill>
              </a:rPr>
              <a:t>&gt;</a:t>
            </a:r>
          </a:p>
          <a:p>
            <a:pPr>
              <a:buFont typeface="Arial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&lt;Airplane&gt;</a:t>
            </a:r>
          </a:p>
          <a:p>
            <a:pPr>
              <a:buFont typeface="Arial" pitchFamily="34" charset="0"/>
              <a:buChar char="•"/>
            </a:pPr>
            <a:r>
              <a:rPr lang="en-CA">
                <a:solidFill>
                  <a:schemeClr val="tx1"/>
                </a:solidFill>
              </a:rPr>
              <a:t> ArrayList</a:t>
            </a:r>
            <a:r>
              <a:rPr lang="en-CA" dirty="0">
                <a:solidFill>
                  <a:schemeClr val="tx1"/>
                </a:solidFill>
              </a:rPr>
              <a:t>&lt;Boat&gt;</a:t>
            </a:r>
          </a:p>
          <a:p>
            <a:pPr>
              <a:buFont typeface="Arial" pitchFamily="34" charset="0"/>
              <a:buChar char="•"/>
            </a:pPr>
            <a:endParaRPr lang="en-CA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>
                <a:solidFill>
                  <a:schemeClr val="tx1"/>
                </a:solidFill>
              </a:rPr>
              <a:t>add(car</a:t>
            </a:r>
            <a:r>
              <a:rPr lang="en-CA" dirty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>
                <a:solidFill>
                  <a:schemeClr val="tx1"/>
                </a:solidFill>
              </a:rPr>
              <a:t>add(plane</a:t>
            </a:r>
            <a:r>
              <a:rPr lang="en-CA" dirty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>
                <a:solidFill>
                  <a:schemeClr val="tx1"/>
                </a:solidFill>
              </a:rPr>
              <a:t>add(boat</a:t>
            </a:r>
            <a:r>
              <a:rPr lang="en-CA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3657600"/>
            <a:ext cx="324159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displayCars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displayPlanes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displayBoats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>
              <a:buFont typeface="Arial" pitchFamily="34" charset="0"/>
              <a:buChar char="•"/>
            </a:pP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...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mechanism where you can to derive a class from another class for a hierarchy of classes that share a set of attributes and methods.</a:t>
            </a:r>
          </a:p>
          <a:p>
            <a:r>
              <a:rPr lang="en-CA" dirty="0"/>
              <a:t>In other words, it is the process of combining </a:t>
            </a:r>
            <a:r>
              <a:rPr lang="en-CA"/>
              <a:t>common features (in the parent class) </a:t>
            </a:r>
            <a:r>
              <a:rPr lang="en-CA" dirty="0"/>
              <a:t>while still maintaining </a:t>
            </a:r>
            <a:r>
              <a:rPr lang="en-CA"/>
              <a:t>class uniqueness (in the child).</a:t>
            </a:r>
            <a:endParaRPr lang="en-CA" dirty="0"/>
          </a:p>
          <a:p>
            <a:r>
              <a:rPr lang="en-CA"/>
              <a:t>Creating </a:t>
            </a:r>
            <a:r>
              <a:rPr lang="en-CA" dirty="0"/>
              <a:t>class </a:t>
            </a:r>
            <a:r>
              <a:rPr lang="en-CA"/>
              <a:t>hierarchies allows </a:t>
            </a:r>
            <a:r>
              <a:rPr lang="en-CA" dirty="0"/>
              <a:t>us </a:t>
            </a:r>
            <a:r>
              <a:rPr lang="en-CA"/>
              <a:t>to meet </a:t>
            </a:r>
            <a:r>
              <a:rPr lang="en-CA" dirty="0"/>
              <a:t>many of our </a:t>
            </a:r>
            <a:r>
              <a:rPr lang="en-CA"/>
              <a:t>design goals.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F28B0-4D0E-45B2-A3B1-EF1D9346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F795E-B1EC-4425-967F-A0193EACBF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1D98-E8F5-4578-B3D3-BF69953F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Hierarchy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2F122-8CC6-42CF-A76B-C0D4D0DF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993D0C-02B5-4553-B0BB-2C94BD87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F795E-B1EC-4425-967F-A0193EACBF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C8EA40-95A2-4F5E-8EAC-E4C25AA9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33972"/>
            <a:ext cx="8534400" cy="36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4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CA" dirty="0"/>
              <a:t>Inheritance Setup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59A7B-7101-4D0B-9685-E8B39413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F795E-B1EC-4425-967F-A0193EACBF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5200" y="1295401"/>
            <a:ext cx="2194832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Vehicle</a:t>
            </a: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make</a:t>
            </a: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model</a:t>
            </a:r>
          </a:p>
          <a:p>
            <a:pPr>
              <a:buFont typeface="Arial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 modelYear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</a:t>
            </a:r>
            <a:r>
              <a:rPr lang="en-CA" sz="1800" dirty="0" err="1">
                <a:solidFill>
                  <a:schemeClr val="tx1"/>
                </a:solidFill>
              </a:rPr>
              <a:t>numPassengers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color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643058" y="4419600"/>
            <a:ext cx="2056973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Airplane</a:t>
            </a:r>
          </a:p>
          <a:p>
            <a:pPr>
              <a:buFont typeface="Arial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 wingspanFeet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 maxCargoKg</a:t>
            </a:r>
            <a:endParaRPr lang="en-CA" sz="1800" dirty="0">
              <a:solidFill>
                <a:schemeClr val="tx1"/>
              </a:solidFill>
            </a:endParaRPr>
          </a:p>
          <a:p>
            <a:endParaRPr lang="en-CA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255671" y="4419600"/>
            <a:ext cx="2194832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Boat</a:t>
            </a:r>
          </a:p>
          <a:p>
            <a:pPr>
              <a:buFont typeface="Arial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 displacementL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1800" dirty="0">
                <a:solidFill>
                  <a:schemeClr val="tx1"/>
                </a:solidFill>
              </a:rPr>
              <a:t> </a:t>
            </a:r>
            <a:r>
              <a:rPr lang="en-CA" sz="1800" dirty="0" err="1">
                <a:solidFill>
                  <a:schemeClr val="tx1"/>
                </a:solidFill>
              </a:rPr>
              <a:t>skiPackage</a:t>
            </a:r>
            <a:endParaRPr lang="en-CA" sz="1800" dirty="0">
              <a:solidFill>
                <a:schemeClr val="tx1"/>
              </a:solidFill>
            </a:endParaRPr>
          </a:p>
          <a:p>
            <a:endParaRPr lang="en-CA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197387" y="4419600"/>
            <a:ext cx="178125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Car</a:t>
            </a:r>
          </a:p>
          <a:p>
            <a:pPr>
              <a:buFont typeface="Arial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 kmPerLiter</a:t>
            </a:r>
            <a:endParaRPr lang="en-CA" sz="1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sz="1800" dirty="0">
              <a:solidFill>
                <a:schemeClr val="tx1"/>
              </a:solidFill>
            </a:endParaRPr>
          </a:p>
          <a:p>
            <a:endParaRPr lang="en-CA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2088016" y="3124200"/>
            <a:ext cx="2407784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H="1" flipV="1">
            <a:off x="4572001" y="3200400"/>
            <a:ext cx="99544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H="1" flipV="1">
            <a:off x="4648201" y="3124200"/>
            <a:ext cx="2704886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2001" y="1428066"/>
            <a:ext cx="239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Superclass</a:t>
            </a:r>
            <a:r>
              <a:rPr lang="en-CA" dirty="0">
                <a:solidFill>
                  <a:schemeClr val="tx1"/>
                </a:solidFill>
              </a:rPr>
              <a:t> (Parent, Base)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cxnSpLocks/>
            <a:stCxn id="22" idx="3"/>
          </p:cNvCxnSpPr>
          <p:nvPr/>
        </p:nvCxnSpPr>
        <p:spPr>
          <a:xfrm>
            <a:off x="3157306" y="1612732"/>
            <a:ext cx="1490895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4560" y="2667000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>
                <a:solidFill>
                  <a:schemeClr val="tx1"/>
                </a:solidFill>
              </a:rPr>
              <a:t>Subclass (</a:t>
            </a:r>
            <a:r>
              <a:rPr lang="en-CA" dirty="0">
                <a:solidFill>
                  <a:schemeClr val="tx1"/>
                </a:solidFill>
              </a:rPr>
              <a:t>Child, Derived)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>
            <a:off x="1795696" y="3036332"/>
            <a:ext cx="109306" cy="1459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28630" y="833736"/>
            <a:ext cx="27432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 Here way </a:t>
            </a:r>
            <a:r>
              <a:rPr lang="en-CA" sz="1800"/>
              <a:t>say Car, Airplane </a:t>
            </a:r>
            <a:r>
              <a:rPr lang="en-CA" sz="1800" dirty="0"/>
              <a:t>and </a:t>
            </a:r>
            <a:r>
              <a:rPr lang="en-CA" sz="1800"/>
              <a:t>Boat “inherit from” (or “extend” Vehicle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Inheritance - </a:t>
            </a:r>
            <a:r>
              <a:rPr lang="en-US" sz="4400" b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Subtyping</a:t>
            </a:r>
            <a:endParaRPr lang="en-US" sz="4400" b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762000" y="1524000"/>
            <a:ext cx="7467600" cy="439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define one </a:t>
            </a:r>
            <a:r>
              <a:rPr lang="en-GB" sz="3200" b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superclass</a:t>
            </a:r>
            <a:r>
              <a:rPr lang="en-GB" sz="32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 Vehicle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define subclasses for Car, Airplane, Boat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GB" sz="3200" b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superclass</a:t>
            </a:r>
            <a:r>
              <a:rPr lang="en-GB" sz="32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defines common attributes (via fields)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subclasses inherit “common” things from the </a:t>
            </a:r>
            <a:r>
              <a:rPr lang="en-GB" sz="3200" b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superclass</a:t>
            </a:r>
            <a:endParaRPr lang="en-GB" sz="3200" b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subclasses add “unique” details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sz="32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is called </a:t>
            </a:r>
            <a:r>
              <a:rPr lang="en-CA" sz="3200" i="1" dirty="0">
                <a:solidFill>
                  <a:srgbClr val="0070C0"/>
                </a:solidFill>
              </a:rPr>
              <a:t>SUBTYPING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b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2501 L9: Inheritance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C4392F-6CE9-4D6C-90A2-15804143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1E44A-752A-4241-BCA9-B14D354DE4A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2534</TotalTime>
  <Words>1509</Words>
  <Application>Microsoft Office PowerPoint</Application>
  <PresentationFormat>On-screen Show (4:3)</PresentationFormat>
  <Paragraphs>245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Garamond</vt:lpstr>
      <vt:lpstr>Times New Roman</vt:lpstr>
      <vt:lpstr>Trebuchet MS</vt:lpstr>
      <vt:lpstr>Organic</vt:lpstr>
      <vt:lpstr>PowerPoint Presentation</vt:lpstr>
      <vt:lpstr>PowerPoint Presentation</vt:lpstr>
      <vt:lpstr>PowerPoint Presentation</vt:lpstr>
      <vt:lpstr>Duplication Revisited</vt:lpstr>
      <vt:lpstr>Collecting Cars, Airplane and Boats</vt:lpstr>
      <vt:lpstr>Inheritance</vt:lpstr>
      <vt:lpstr>Inheritance Hierarchy</vt:lpstr>
      <vt:lpstr>Inheritance Setup</vt:lpstr>
      <vt:lpstr>PowerPoint Presentation</vt:lpstr>
      <vt:lpstr>Clarification</vt:lpstr>
      <vt:lpstr>toString() Revisited</vt:lpstr>
      <vt:lpstr>super()</vt:lpstr>
      <vt:lpstr>Demo</vt:lpstr>
      <vt:lpstr>PowerPoint Presentation</vt:lpstr>
      <vt:lpstr>Using Inheritance - Substitution</vt:lpstr>
      <vt:lpstr>Substitution Benefit #1</vt:lpstr>
      <vt:lpstr>Substitution Benefit #2</vt:lpstr>
      <vt:lpstr>“instanceof” Operator</vt:lpstr>
      <vt:lpstr>Demo again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5</dc:title>
  <dc:creator>David J. Barnes, Michael Kölling</dc:creator>
  <dc:description>Copyright © David J. Barnes, Michael Kölling</dc:description>
  <cp:lastModifiedBy>jason harrison</cp:lastModifiedBy>
  <cp:revision>337</cp:revision>
  <cp:lastPrinted>2003-09-01T07:41:09Z</cp:lastPrinted>
  <dcterms:created xsi:type="dcterms:W3CDTF">2009-04-22T19:24:48Z</dcterms:created>
  <dcterms:modified xsi:type="dcterms:W3CDTF">2022-03-12T22:53:53Z</dcterms:modified>
</cp:coreProperties>
</file>