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60" r:id="rId7"/>
    <p:sldId id="264" r:id="rId8"/>
    <p:sldId id="265" r:id="rId9"/>
    <p:sldId id="270" r:id="rId10"/>
    <p:sldId id="26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44D03-84CA-47A5-BA56-7A83BAF17CB0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79261-BAEC-4B84-A427-9344B6DE7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52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218-5F68-480D-B053-9710B049A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AB5AD-92DA-4F1B-A61B-609E327B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2F90-9A19-4E6B-BEE3-9FF49399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C7B-1AE9-40A4-AD84-181EB4DD0E8D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4A2A-F842-487D-93F4-85C10080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86F2-8EA5-4776-AA2A-06AA193A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5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F14-CF30-4F8D-82C4-4DE21EB9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96DDA-612A-4583-9B0E-ECB8CF49D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8EC3-E44C-4796-81DE-3F97439B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31E5-9E26-4110-B1DA-705AEE70F999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6A31-BACB-4D57-A1D0-6DD0FA39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A374-192E-47DC-993F-D2BF2218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1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A1177-51CF-46F3-A157-50C1119DB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513FE-B652-47DF-9F77-44183A04C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D82B-6D75-448B-83C6-0BB5D60D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63D-6939-48F7-B1B7-9580DF65DA49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3B79-8286-4185-8A84-057B7A0D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97FA-5CBF-43D0-93B3-7CD82288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7433-A58F-42EE-AB33-F616E2B5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9776-0436-4962-9C2B-37322100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F8D4-D756-48C9-ABF5-B6EA49D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FE58-12F7-4FC6-A75A-58A49F520F70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5233-ADEC-4546-9545-72CED7C5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9E95-9667-4480-B226-3175BBB4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0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5AAD-E498-4F25-B194-E14F1ABA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81B7C-186D-4002-8159-C1BCD848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2277-4429-420C-AF01-0289E784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9DE1-30FD-4315-BE89-FF5A8B13A643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E6E1-4D78-4105-B154-3D5E6F65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6E99-4273-4786-B74A-0E3BA0D6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8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A99-CD99-493F-8AF4-3CA53C48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B300-1B82-4D89-9F66-2322CF67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CDCA6-5C73-4421-8861-3C14DFD9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AC51C-D153-4594-ACE0-A8987368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DAFC-8CF5-4355-ACC4-8DFEE4D50CC0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1DEB-B02B-4882-9C35-B827986D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D0E2A-12C7-4563-810B-8E4EC200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C998-1BDB-4C33-9E2C-2F458629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13920-F999-4998-A691-67D30976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6A62E-E987-4CE9-A990-9E43E7B5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00E3B-34E7-4B45-A616-72B4008A3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6E4B6-4D5C-4BF7-B54E-12702CC2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A9C9-E071-40F0-B153-A6AAB218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3647-D3FB-4600-8ECE-80DEDC980369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FBFEE-A506-4080-A8EF-55A73B85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984DF-6B59-45E8-A606-22B23481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578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1224-AD11-4887-AE5B-240EBF04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849ED-36BD-48A9-8FF8-63D4C359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DC6C-D543-4F75-9442-5D3621EC8B0D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176EB-6B63-4D17-8BF4-265804D9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A8A6B-2F53-4060-8231-B57DAC65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C4BF4-B1EA-4E85-AB21-5DDAA421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70C4-B507-4C42-B002-3975A3EDDF57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9D3B6-B556-465F-9376-4667DFA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20473-B4C2-4271-A855-2A3BA3A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5C76-6241-424E-93BF-0037809A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FBCE-8516-4DE6-9D06-8EA64FD2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9097E-290A-4CDE-AF93-8CC2DEE76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C8727-6439-4118-9D85-9E1F7370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1B62-6E6A-43A0-B331-D3275A6078A4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CC1CB-EA9E-4699-AA94-3FB7D80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4589F-8C40-4F60-96D9-D3076AA1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2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2706-E408-4A67-A897-0FEB9E86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E95E0-0A63-4AF9-B0A9-626F45172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2FC62-6D9D-4551-80BE-91DE840BB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3430-29A2-4DBE-A46E-952FACA7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F51C-FA73-4DA2-BC31-5E0037262A27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8BDF8-13BE-47A4-8E99-FB90F6B0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78696-CEAB-45FF-AB52-7BD70DA1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4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F6B64-6F5E-41D8-9F4A-A25C18E8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DE5A-3130-42C9-81C7-3F6C7047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0241-1E64-4B05-8F7A-3D0106002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13647-D3FB-4600-8ECE-80DEDC980369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D4CF-9FDF-41B1-BCC7-DA434D3AA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5B81-1E6C-4FE9-BB02-728DF619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9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598F-05D6-47AF-AB51-FE0C46194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COMP2501 Lesson 1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38BD-F975-4644-8493-D8A6D0FB2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Programming Fundamentals Part 2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39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E884-2860-4B62-82DF-828D28D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and default values</a:t>
            </a:r>
            <a:endParaRPr lang="en-CA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267F3F5-A64C-4811-96B3-0CBFDBDC6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132513"/>
              </p:ext>
            </p:extLst>
          </p:nvPr>
        </p:nvGraphicFramePr>
        <p:xfrm>
          <a:off x="574535" y="2225731"/>
          <a:ext cx="10584167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976">
                  <a:extLst>
                    <a:ext uri="{9D8B030D-6E8A-4147-A177-3AD203B41FA5}">
                      <a16:colId xmlns:a16="http://schemas.microsoft.com/office/drawing/2014/main" val="1750481846"/>
                    </a:ext>
                  </a:extLst>
                </a:gridCol>
                <a:gridCol w="2745397">
                  <a:extLst>
                    <a:ext uri="{9D8B030D-6E8A-4147-A177-3AD203B41FA5}">
                      <a16:colId xmlns:a16="http://schemas.microsoft.com/office/drawing/2014/main" val="3432019368"/>
                    </a:ext>
                  </a:extLst>
                </a:gridCol>
                <a:gridCol w="2745397">
                  <a:extLst>
                    <a:ext uri="{9D8B030D-6E8A-4147-A177-3AD203B41FA5}">
                      <a16:colId xmlns:a16="http://schemas.microsoft.com/office/drawing/2014/main" val="1095723779"/>
                    </a:ext>
                  </a:extLst>
                </a:gridCol>
                <a:gridCol w="2745397">
                  <a:extLst>
                    <a:ext uri="{9D8B030D-6E8A-4147-A177-3AD203B41FA5}">
                      <a16:colId xmlns:a16="http://schemas.microsoft.com/office/drawing/2014/main" val="1252211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Default</a:t>
                      </a:r>
                      <a:r>
                        <a:rPr lang="en-US" baseline="0"/>
                        <a:t> instance variable </a:t>
                      </a:r>
                      <a:r>
                        <a:rPr lang="en-US" baseline="0" dirty="0"/>
                        <a:t>value set by </a:t>
                      </a:r>
                      <a:r>
                        <a:rPr lang="en-US" baseline="0"/>
                        <a:t>the 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8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	</a:t>
                      </a:r>
                      <a:r>
                        <a:rPr lang="en-US" b="1" dirty="0"/>
                        <a:t>(primitive)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5, 530, </a:t>
                      </a:r>
                      <a:r>
                        <a:rPr lang="en-US"/>
                        <a:t>-10000, 0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0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 	</a:t>
                      </a:r>
                      <a:r>
                        <a:rPr lang="en-US" b="1" dirty="0"/>
                        <a:t>(primitive)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  <a:r>
                        <a:rPr lang="en-US" baseline="0" dirty="0"/>
                        <a:t>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5.123, 53.00000, -0.00001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1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	</a:t>
                      </a:r>
                      <a:r>
                        <a:rPr lang="en-US" b="1" dirty="0"/>
                        <a:t>(primitive)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or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7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 	</a:t>
                      </a:r>
                      <a:r>
                        <a:rPr lang="en-US" b="1" dirty="0"/>
                        <a:t>(primitive)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single character in single quotation 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null</a:t>
                      </a:r>
                      <a:r>
                        <a:rPr lang="en-US" baseline="0" dirty="0"/>
                        <a:t> 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‘5’, ‘e’, ‘*’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3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7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 	</a:t>
                      </a:r>
                      <a:r>
                        <a:rPr lang="en-US" b="1"/>
                        <a:t>(reference)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Any</a:t>
                      </a:r>
                      <a:r>
                        <a:rPr lang="en-US" baseline="0"/>
                        <a:t>thing in </a:t>
                      </a:r>
                      <a:r>
                        <a:rPr lang="en-US" baseline="0" dirty="0"/>
                        <a:t>double quotation 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“hello world”, “5”, “true”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873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D01FD-98FA-41DD-8F69-CE8C53C4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9693F-73F8-4E57-B9F2-C0C371C2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3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1569-04B2-4DA2-AA92-3FDF356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Comparisons: Python vs. Java</a:t>
            </a:r>
            <a:endParaRPr lang="en-CA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D90BB8C-9925-4B68-A6B9-EBF0D3A14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265183"/>
              </p:ext>
            </p:extLst>
          </p:nvPr>
        </p:nvGraphicFramePr>
        <p:xfrm>
          <a:off x="838200" y="1303111"/>
          <a:ext cx="10497260" cy="5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914">
                  <a:extLst>
                    <a:ext uri="{9D8B030D-6E8A-4147-A177-3AD203B41FA5}">
                      <a16:colId xmlns:a16="http://schemas.microsoft.com/office/drawing/2014/main" val="1919445799"/>
                    </a:ext>
                  </a:extLst>
                </a:gridCol>
                <a:gridCol w="6363346">
                  <a:extLst>
                    <a:ext uri="{9D8B030D-6E8A-4147-A177-3AD203B41FA5}">
                      <a16:colId xmlns:a16="http://schemas.microsoft.com/office/drawing/2014/main" val="3906706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Java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13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Can have code outside classes and methods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Code is always inside a class; runnable code is always inside a method</a:t>
                      </a:r>
                      <a:endParaRPr lang="en-C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60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def main()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public static void main(final String[] args)</a:t>
                      </a:r>
                      <a:endParaRPr lang="en-C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0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print(“hi”) or print(“hi”, end=“”)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System.out.println</a:t>
                      </a:r>
                      <a:r>
                        <a:rPr lang="en-US" sz="1400" dirty="0"/>
                        <a:t>(“hi”) or </a:t>
                      </a:r>
                      <a:r>
                        <a:rPr lang="en-US" sz="1400" dirty="0" err="1"/>
                        <a:t>System.out.print</a:t>
                      </a:r>
                      <a:r>
                        <a:rPr lang="en-US" sz="1400" dirty="0"/>
                        <a:t>(“hi”)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2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Classes are UpperCase (e.g. Dog, BankAccount)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Classes are UpperCase (e.g. Dog, BankAccount)</a:t>
                      </a:r>
                      <a:endParaRPr lang="en-C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1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Variable and function names use lower_snake_case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 and method names use camelCase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7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File names are lowercase (e.g. dog.py)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File names typically match class names (e.g. 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dirty="0"/>
                        <a:t>og.java)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13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All variables are object types (e.g. they have methods)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Variables may be primitives or object types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Comments are # and “””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 are // and /* this */ and /** this */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4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Class methods are defined by “def” and self</a:t>
                      </a:r>
                    </a:p>
                    <a:p>
                      <a:br>
                        <a:rPr lang="en-US" sz="1400" dirty="0"/>
                      </a:br>
                      <a:r>
                        <a:rPr lang="en-US" sz="1400" dirty="0"/>
                        <a:t>def </a:t>
                      </a:r>
                      <a:r>
                        <a:rPr lang="en-US" sz="1400" dirty="0" err="1"/>
                        <a:t>get_full_name</a:t>
                      </a:r>
                      <a:r>
                        <a:rPr lang="en-US" sz="1400" dirty="0"/>
                        <a:t>(self, </a:t>
                      </a:r>
                      <a:r>
                        <a:rPr lang="en-US" sz="1400" dirty="0" err="1"/>
                        <a:t>first_name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last_name</a:t>
                      </a:r>
                      <a:r>
                        <a:rPr lang="en-US" sz="1400" dirty="0"/>
                        <a:t>)</a:t>
                      </a:r>
                      <a:r>
                        <a:rPr lang="en-CA" sz="1400" dirty="0"/>
                        <a:t>:</a:t>
                      </a:r>
                    </a:p>
                    <a:p>
                      <a:r>
                        <a:rPr lang="en-US" sz="1400" dirty="0"/>
                        <a:t>	return </a:t>
                      </a:r>
                      <a:r>
                        <a:rPr lang="en-US" sz="1400" dirty="0" err="1"/>
                        <a:t>first_name</a:t>
                      </a:r>
                      <a:r>
                        <a:rPr lang="en-US" sz="1400" dirty="0"/>
                        <a:t> + “ “ + </a:t>
                      </a:r>
                      <a:r>
                        <a:rPr lang="en-US" sz="1400" dirty="0" err="1"/>
                        <a:t>last_name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Class methods are defined by “public” or “</a:t>
                      </a:r>
                      <a:r>
                        <a:rPr lang="en-US" sz="1400"/>
                        <a:t>private” (</a:t>
                      </a:r>
                      <a:r>
                        <a:rPr lang="en-US" sz="1400" dirty="0"/>
                        <a:t>or neither), then by return type</a:t>
                      </a:r>
                      <a:br>
                        <a:rPr lang="en-US" sz="1400" dirty="0"/>
                      </a:br>
                      <a:endParaRPr lang="en-US" sz="1400" dirty="0"/>
                    </a:p>
                    <a:p>
                      <a:r>
                        <a:rPr lang="en-US" sz="1400" dirty="0"/>
                        <a:t>public String </a:t>
                      </a:r>
                      <a:r>
                        <a:rPr lang="en-US" sz="1400" dirty="0" err="1"/>
                        <a:t>getFullName</a:t>
                      </a:r>
                      <a:r>
                        <a:rPr lang="en-US" sz="1400" dirty="0"/>
                        <a:t>(final String </a:t>
                      </a:r>
                      <a:r>
                        <a:rPr lang="en-US" sz="1400" dirty="0" err="1"/>
                        <a:t>firstName</a:t>
                      </a:r>
                      <a:r>
                        <a:rPr lang="en-US" sz="1400" dirty="0"/>
                        <a:t>, final String </a:t>
                      </a:r>
                      <a:r>
                        <a:rPr lang="en-US" sz="1400" dirty="0" err="1"/>
                        <a:t>lastName</a:t>
                      </a:r>
                      <a:r>
                        <a:rPr lang="en-US" sz="1400" dirty="0"/>
                        <a:t>)</a:t>
                      </a:r>
                    </a:p>
                    <a:p>
                      <a:r>
                        <a:rPr lang="en-US" sz="1400" dirty="0"/>
                        <a:t>{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	return </a:t>
                      </a:r>
                      <a:r>
                        <a:rPr lang="en-US" sz="1400" dirty="0" err="1"/>
                        <a:t>firstName</a:t>
                      </a:r>
                      <a:r>
                        <a:rPr lang="en-US" sz="1400" dirty="0"/>
                        <a:t> + “ “ + </a:t>
                      </a:r>
                      <a:r>
                        <a:rPr lang="en-US" sz="1400" dirty="0" err="1"/>
                        <a:t>lastName</a:t>
                      </a:r>
                      <a:r>
                        <a:rPr lang="en-US" sz="1400" dirty="0"/>
                        <a:t>;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}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95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Blocks begin with a colon, then with indentation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Blocks enclosed by { curly braces }; indentation is very nice but not NECESSARY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9459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56CD9-5271-434D-9327-A061057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16888-E965-4CF6-9945-B7FA4F47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2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1569-04B2-4DA2-AA92-3FDF356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Comparisons: Python vs. Java</a:t>
            </a:r>
            <a:endParaRPr lang="en-CA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D90BB8C-9925-4B68-A6B9-EBF0D3A14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983551"/>
              </p:ext>
            </p:extLst>
          </p:nvPr>
        </p:nvGraphicFramePr>
        <p:xfrm>
          <a:off x="838200" y="1303111"/>
          <a:ext cx="10515600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609">
                  <a:extLst>
                    <a:ext uri="{9D8B030D-6E8A-4147-A177-3AD203B41FA5}">
                      <a16:colId xmlns:a16="http://schemas.microsoft.com/office/drawing/2014/main" val="1919445799"/>
                    </a:ext>
                  </a:extLst>
                </a:gridCol>
                <a:gridCol w="7501991">
                  <a:extLst>
                    <a:ext uri="{9D8B030D-6E8A-4147-A177-3AD203B41FA5}">
                      <a16:colId xmlns:a16="http://schemas.microsoft.com/office/drawing/2014/main" val="3906706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Java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13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Constructor is defined as __init__(self)</a:t>
                      </a:r>
                      <a:endParaRPr lang="en-C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Constructor has the same name (and visibility) as the class itself</a:t>
                      </a:r>
                      <a:endParaRPr lang="en-C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60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Instance variables inside methods and constructors are prefixed by “self.”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Instance variables inside methods and constructors are prefixed by “this.”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0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Scripts check whether their main function should be called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 classes can define a </a:t>
                      </a:r>
                      <a:r>
                        <a:rPr lang="en-US" sz="1400" b="1" dirty="0"/>
                        <a:t>public static void main(final String[] </a:t>
                      </a:r>
                      <a:r>
                        <a:rPr lang="en-US" sz="1400" b="1" dirty="0" err="1"/>
                        <a:t>args</a:t>
                      </a:r>
                      <a:r>
                        <a:rPr lang="en-US" sz="1400" b="1" dirty="0"/>
                        <a:t>)</a:t>
                      </a:r>
                      <a:r>
                        <a:rPr lang="en-US" sz="1400" dirty="0"/>
                        <a:t> method, or not, and no checking is required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2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Object data can often be accessed directly </a:t>
                      </a:r>
                    </a:p>
                    <a:p>
                      <a:r>
                        <a:rPr lang="en-US" sz="1400" dirty="0"/>
                        <a:t>e.g. print(dog1.name)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Object data should be </a:t>
                      </a:r>
                      <a:r>
                        <a:rPr lang="en-US" sz="1400" b="1" dirty="0"/>
                        <a:t>private</a:t>
                      </a:r>
                      <a:r>
                        <a:rPr lang="en-US" sz="1400" dirty="0"/>
                        <a:t> (invisible outside the class) and then accessed indirectly through non-private methods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e.g. class Dog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{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	private String name;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	Dog(String name)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                   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		this.name = name;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	}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	public String </a:t>
                      </a:r>
                      <a:r>
                        <a:rPr lang="en-US" sz="1400" dirty="0" err="1"/>
                        <a:t>getName</a:t>
                      </a:r>
                      <a:r>
                        <a:rPr lang="en-US" sz="1400" dirty="0"/>
                        <a:t>()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                   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		return name;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	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e.g. </a:t>
                      </a:r>
                      <a:r>
                        <a:rPr lang="en-US" sz="1400" dirty="0" err="1"/>
                        <a:t>System.out.println</a:t>
                      </a:r>
                      <a:r>
                        <a:rPr lang="en-US" sz="1400" dirty="0"/>
                        <a:t>(dog1.getName())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117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CA" sz="1400" dirty="0"/>
                        <a:t>https://www.rose-hulman.edu/class/csse/csse220/201130/Resources/Python_vs_Java.html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13086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56CD9-5271-434D-9327-A0610571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16888-E965-4CF6-9945-B7FA4F47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800FD4-7BF0-4586-9250-DAAEDCF9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vs Java Classes: More</a:t>
            </a:r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599720-1D17-434A-9734-85660D61A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113" y="1341596"/>
            <a:ext cx="5157787" cy="432435"/>
          </a:xfrm>
        </p:spPr>
        <p:txBody>
          <a:bodyPr/>
          <a:lstStyle/>
          <a:p>
            <a:r>
              <a:rPr lang="en-US"/>
              <a:t>dog.py</a:t>
            </a:r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8558BE-B55A-4F03-8EDB-3DE94E546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4031"/>
            <a:ext cx="4237309" cy="48531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/>
              <a:t>class Dog:</a:t>
            </a:r>
          </a:p>
          <a:p>
            <a:pPr marL="0" indent="0">
              <a:buNone/>
            </a:pPr>
            <a:r>
              <a:rPr lang="en-US" sz="1200"/>
              <a:t>    ""“</a:t>
            </a:r>
            <a:br>
              <a:rPr lang="en-US" sz="1200"/>
            </a:br>
            <a:r>
              <a:rPr lang="en-US" sz="1200"/>
              <a:t>    The attributes and behaviors for all dogs go here</a:t>
            </a:r>
          </a:p>
          <a:p>
            <a:pPr marL="0" indent="0">
              <a:buNone/>
            </a:pPr>
            <a:r>
              <a:rPr lang="en-US" sz="1200"/>
              <a:t>    """</a:t>
            </a:r>
          </a:p>
          <a:p>
            <a:pPr marL="0" indent="0">
              <a:buNone/>
            </a:pPr>
            <a:r>
              <a:rPr lang="en-US" sz="1200"/>
              <a:t>    # constructor: code that is called automatically each time</a:t>
            </a:r>
          </a:p>
          <a:p>
            <a:pPr marL="0" indent="0">
              <a:buNone/>
            </a:pPr>
            <a:r>
              <a:rPr lang="en-US" sz="1200"/>
              <a:t>    # a Dog object is made</a:t>
            </a:r>
          </a:p>
          <a:p>
            <a:pPr marL="0" indent="0">
              <a:buNone/>
            </a:pPr>
            <a:r>
              <a:rPr lang="en-US" sz="1200"/>
              <a:t>    def __init__(self, name, weight_kg, year_born, breed):</a:t>
            </a:r>
          </a:p>
          <a:p>
            <a:pPr marL="0" indent="0">
              <a:buNone/>
            </a:pPr>
            <a:r>
              <a:rPr lang="en-US" sz="1200"/>
              <a:t>        </a:t>
            </a:r>
            <a:r>
              <a:rPr lang="en-US" sz="1200">
                <a:highlight>
                  <a:srgbClr val="FFFF00"/>
                </a:highlight>
              </a:rPr>
              <a:t>self.name </a:t>
            </a:r>
            <a:r>
              <a:rPr lang="en-US" sz="1200"/>
              <a:t>= name</a:t>
            </a:r>
          </a:p>
          <a:p>
            <a:pPr marL="0" indent="0">
              <a:buNone/>
            </a:pPr>
            <a:r>
              <a:rPr lang="en-US" sz="1200"/>
              <a:t>        </a:t>
            </a:r>
            <a:r>
              <a:rPr lang="en-US" sz="1200">
                <a:highlight>
                  <a:srgbClr val="FFFF00"/>
                </a:highlight>
              </a:rPr>
              <a:t>self.weight_lb</a:t>
            </a:r>
            <a:r>
              <a:rPr lang="en-US" sz="1200"/>
              <a:t> = weight_kg * 2.2</a:t>
            </a:r>
          </a:p>
          <a:p>
            <a:pPr marL="0" indent="0">
              <a:buNone/>
            </a:pPr>
            <a:r>
              <a:rPr lang="en-US" sz="1200"/>
              <a:t>        </a:t>
            </a:r>
            <a:r>
              <a:rPr lang="en-US" sz="1200">
                <a:highlight>
                  <a:srgbClr val="FFFF00"/>
                </a:highlight>
              </a:rPr>
              <a:t>self.birth_year </a:t>
            </a:r>
            <a:r>
              <a:rPr lang="en-US" sz="1200"/>
              <a:t>= year_born</a:t>
            </a:r>
          </a:p>
          <a:p>
            <a:pPr marL="0" indent="0">
              <a:buNone/>
            </a:pPr>
            <a:r>
              <a:rPr lang="en-US" sz="1200"/>
              <a:t>        </a:t>
            </a:r>
            <a:r>
              <a:rPr lang="en-US" sz="1200">
                <a:highlight>
                  <a:srgbClr val="FFFF00"/>
                </a:highlight>
              </a:rPr>
              <a:t>self.breed </a:t>
            </a:r>
            <a:r>
              <a:rPr lang="en-US" sz="1200"/>
              <a:t>= breed</a:t>
            </a:r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1200"/>
              <a:t>    def bark(self):</a:t>
            </a:r>
          </a:p>
          <a:p>
            <a:pPr marL="0" indent="0">
              <a:buNone/>
            </a:pPr>
            <a:r>
              <a:rPr lang="en-US" sz="1200"/>
              <a:t>        print("woof!")</a:t>
            </a:r>
          </a:p>
          <a:p>
            <a:pPr marL="0" indent="0">
              <a:buNone/>
            </a:pPr>
            <a:endParaRPr lang="en-CA" sz="12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24FD27-F0C1-4366-9895-4634E4314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14430" y="1222908"/>
            <a:ext cx="5183188" cy="423726"/>
          </a:xfrm>
        </p:spPr>
        <p:txBody>
          <a:bodyPr/>
          <a:lstStyle/>
          <a:p>
            <a:r>
              <a:rPr lang="en-US"/>
              <a:t>Dog.java</a:t>
            </a:r>
            <a:endParaRPr lang="en-CA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2D020EE-5E68-4379-B02D-06CC1273B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99012" y="1593056"/>
            <a:ext cx="3439297" cy="45085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/>
              <a:t>package com.humanesociety.phoenix;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* @author Tiger Woods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* @version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* The attributes and behaviors for all dogs go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public class Dog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// instance variables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highlight>
                  <a:srgbClr val="FFFF00"/>
                </a:highlight>
              </a:rPr>
              <a:t>    private String         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highlight>
                  <a:srgbClr val="FFFF00"/>
                </a:highlight>
              </a:rPr>
              <a:t>    private double        weightLb;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highlight>
                  <a:srgbClr val="FFFF00"/>
                </a:highlight>
              </a:rPr>
              <a:t>    private final int       birthYear;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>
                <a:highlight>
                  <a:srgbClr val="FFFF00"/>
                </a:highlight>
              </a:rPr>
              <a:t>    private final String breed;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/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* constructor: code that is called automatically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* each time a Dog object is made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public Dog(final String name, final double weightKg, </a:t>
            </a:r>
            <a:br>
              <a:rPr lang="en-US" sz="1000"/>
            </a:br>
            <a:r>
              <a:rPr lang="en-US" sz="1000"/>
              <a:t>                        final int yearBorn, final String breed)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   this.name         =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   this.weightLb  = weightKg * 2.2;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   this. birthYear = yearBorn;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   this.breed        = breed;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/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* @return the name of the dog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public String getName()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   return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/>
          </a:p>
          <a:p>
            <a:pPr marL="0" indent="0">
              <a:spcBef>
                <a:spcPts val="0"/>
              </a:spcBef>
              <a:buNone/>
            </a:pPr>
            <a:endParaRPr lang="en-US" sz="1000"/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</a:t>
            </a:r>
            <a:endParaRPr lang="en-CA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4DEA6-2614-4670-8995-B46B64B0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4360E-5992-40F2-A806-B4834C61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F0147BC-3A69-4F01-BFCC-B0D63B6DA6BC}"/>
              </a:ext>
            </a:extLst>
          </p:cNvPr>
          <p:cNvSpPr txBox="1">
            <a:spLocks/>
          </p:cNvSpPr>
          <p:nvPr/>
        </p:nvSpPr>
        <p:spPr>
          <a:xfrm>
            <a:off x="8077200" y="365125"/>
            <a:ext cx="3688080" cy="6492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/>
              <a:t> 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* @param name: the new name of the dog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public void setName(final String 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    this.name =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/**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* @return the weight of the dog, in pounds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*/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public double getWeightLb()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   return weightLb;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0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/**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* @param weightLb: the new weight of the dog, in pounds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*/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public void setWeightLb(final double weightLb)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   this.weightLb = weightLb;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0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/**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* @return the year in which the dog was born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*/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public int getBirthYear()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   return yearBorn;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0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/**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* @return the breed of the dog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*/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public String getBreed()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   return breed;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00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public void bark()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    System.out.println("woof!");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/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000"/>
          </a:p>
        </p:txBody>
      </p:sp>
    </p:spTree>
    <p:extLst>
      <p:ext uri="{BB962C8B-B14F-4D97-AF65-F5344CB8AC3E}">
        <p14:creationId xmlns:p14="http://schemas.microsoft.com/office/powerpoint/2010/main" val="1856500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1594-D210-4891-992B-AAF0FD3C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1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B31E-68A7-4ED0-B866-B0EA4AAA3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Lab 1a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E0D14-BA92-48B0-A391-80B5431210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Do with a partner</a:t>
            </a:r>
          </a:p>
          <a:p>
            <a:r>
              <a:rPr lang="en-US"/>
              <a:t>Each partner submits their own identical copy</a:t>
            </a:r>
          </a:p>
          <a:p>
            <a:r>
              <a:rPr lang="en-US"/>
              <a:t>Due before the next lesson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54C5E-1C2E-4C3E-8A46-0D2459544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Lab 1b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9AE26-C1F6-4695-B0A2-1854AB67C6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/>
              <a:t>Do with a partner</a:t>
            </a:r>
          </a:p>
          <a:p>
            <a:r>
              <a:rPr lang="en-US"/>
              <a:t>Due before the start of next lesson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31A38A-A292-406B-8E7A-31C50FCD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25BCE0-CBD0-489F-8202-DDE16F8A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1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0EE6-33F1-49EE-ACC1-63973D5E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 topics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161B-451B-4875-9410-E93DA2F3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Comparing Java to Python: classes and objects</a:t>
            </a:r>
            <a:endParaRPr lang="en-CA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IDE</a:t>
            </a:r>
            <a:endParaRPr lang="en-CA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to, and comparison with, Java classes and objects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09F07-F700-47DA-99DA-A98BC32C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632B4-C691-42A4-8BDB-785A7661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7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FCBC-3F3B-4FAF-B78F-D7857537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Java IDEs and Style Guide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7CFE-7BD1-49AA-8B3F-5CD7CFD6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589" y="1825625"/>
            <a:ext cx="11757591" cy="4351338"/>
          </a:xfrm>
        </p:spPr>
        <p:txBody>
          <a:bodyPr>
            <a:normAutofit/>
          </a:bodyPr>
          <a:lstStyle/>
          <a:p>
            <a:r>
              <a:rPr lang="fi-FI" b="0" i="0" dirty="0">
                <a:solidFill>
                  <a:srgbClr val="212121"/>
                </a:solidFill>
                <a:effectLst/>
                <a:latin typeface="wf_segoe-ui_normal"/>
              </a:rPr>
              <a:t>Java JDK download: </a:t>
            </a:r>
          </a:p>
          <a:p>
            <a:pPr lvl="1"/>
            <a:r>
              <a:rPr lang="fi-FI" b="0" i="0">
                <a:effectLst/>
                <a:highlight>
                  <a:srgbClr val="FFFF00"/>
                </a:highlight>
                <a:latin typeface="wf_segoe-ui_normal"/>
              </a:rPr>
              <a:t>https://www.oracle.com/java/technologies/javase/jdk17-archive-downloads.html</a:t>
            </a:r>
            <a:endParaRPr lang="en-CA" dirty="0"/>
          </a:p>
          <a:p>
            <a:r>
              <a:rPr lang="en-CA" dirty="0"/>
              <a:t>Integrated Development Environments:</a:t>
            </a:r>
          </a:p>
          <a:p>
            <a:pPr lvl="1"/>
            <a:r>
              <a:rPr lang="en-CA" dirty="0">
                <a:highlight>
                  <a:srgbClr val="FFFF00"/>
                </a:highlight>
              </a:rPr>
              <a:t>https://www.jetbrains.com/idea</a:t>
            </a:r>
          </a:p>
          <a:p>
            <a:pPr lvl="1"/>
            <a:r>
              <a:rPr lang="en-CA" dirty="0"/>
              <a:t>https://www.eclipse.org/downloads/packages/release/neon/2/eclipse-ide-java-developers</a:t>
            </a:r>
          </a:p>
          <a:p>
            <a:pPr lvl="1"/>
            <a:r>
              <a:rPr lang="en-CA" dirty="0"/>
              <a:t>https://netbeans.apache.org/download/index.html</a:t>
            </a:r>
          </a:p>
          <a:p>
            <a:endParaRPr lang="en-CA" dirty="0"/>
          </a:p>
          <a:p>
            <a:r>
              <a:rPr lang="en-CA" dirty="0"/>
              <a:t>Google Java Style Guide:</a:t>
            </a:r>
          </a:p>
          <a:p>
            <a:pPr lvl="1"/>
            <a:r>
              <a:rPr lang="en-CA" dirty="0"/>
              <a:t>https://google.github.io/styleguide/javaguide.html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13BE-5086-429B-8868-3B0925F3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3D2F9-5042-4416-AF4D-185E50C4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7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670C-3D4E-4D08-A7F0-B353B910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and Objects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0BD3-7D31-4A7E-BC32-C586C6FF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94" y="1356102"/>
            <a:ext cx="11434046" cy="500024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any object-oriented language (Python, Java, </a:t>
            </a:r>
            <a:r>
              <a:rPr lang="en-US" dirty="0" err="1"/>
              <a:t>etc</a:t>
            </a:r>
            <a:r>
              <a:rPr lang="en-US" dirty="0"/>
              <a:t>…), the following terms apply.</a:t>
            </a:r>
          </a:p>
          <a:p>
            <a:endParaRPr lang="en-US" dirty="0"/>
          </a:p>
          <a:p>
            <a:r>
              <a:rPr lang="en-US" b="1" dirty="0"/>
              <a:t>Class</a:t>
            </a:r>
            <a:r>
              <a:rPr lang="en-US" dirty="0"/>
              <a:t>:		a file that describes a general category (e.g. Book, Dog, </a:t>
            </a:r>
            <a:r>
              <a:rPr lang="en-US" dirty="0" err="1"/>
              <a:t>BankAccount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…) </a:t>
            </a:r>
            <a:r>
              <a:rPr lang="en-US"/>
              <a:t>in terms </a:t>
            </a:r>
            <a:r>
              <a:rPr lang="en-US" dirty="0"/>
              <a:t>of its </a:t>
            </a:r>
            <a:r>
              <a:rPr lang="en-US" dirty="0">
                <a:highlight>
                  <a:srgbClr val="00FFFF"/>
                </a:highlight>
              </a:rPr>
              <a:t>data</a:t>
            </a:r>
            <a:r>
              <a:rPr lang="en-US" dirty="0"/>
              <a:t> </a:t>
            </a:r>
            <a:r>
              <a:rPr lang="en-US"/>
              <a:t>and 		its </a:t>
            </a:r>
            <a:r>
              <a:rPr lang="en-US">
                <a:highlight>
                  <a:srgbClr val="00FF00"/>
                </a:highlight>
              </a:rPr>
              <a:t>behaviors</a:t>
            </a:r>
            <a:r>
              <a:rPr lang="en-US" dirty="0"/>
              <a:t>. In Java</a:t>
            </a:r>
            <a:r>
              <a:rPr lang="en-US"/>
              <a:t>, all </a:t>
            </a:r>
            <a:r>
              <a:rPr lang="en-US" dirty="0"/>
              <a:t>code belongs inside a class.</a:t>
            </a:r>
          </a:p>
          <a:p>
            <a:endParaRPr lang="en-US" dirty="0"/>
          </a:p>
          <a:p>
            <a:r>
              <a:rPr lang="en-US" b="1" dirty="0"/>
              <a:t>Object</a:t>
            </a:r>
            <a:r>
              <a:rPr lang="en-US" dirty="0"/>
              <a:t>: </a:t>
            </a:r>
            <a:r>
              <a:rPr lang="en-US"/>
              <a:t>	a </a:t>
            </a:r>
            <a:r>
              <a:rPr lang="en-US" dirty="0"/>
              <a:t>variable that is one specific instance of a class (e.g. a Harry Potter book, my dog Rocky, Bill Gates</a:t>
            </a:r>
            <a:r>
              <a:rPr lang="en-US"/>
              <a:t>’ 		bank </a:t>
            </a:r>
            <a:r>
              <a:rPr lang="en-US" dirty="0"/>
              <a:t>account).</a:t>
            </a:r>
          </a:p>
          <a:p>
            <a:endParaRPr lang="en-US" dirty="0"/>
          </a:p>
          <a:p>
            <a:r>
              <a:rPr lang="en-US" b="1" dirty="0">
                <a:highlight>
                  <a:srgbClr val="00FFFF"/>
                </a:highlight>
              </a:rPr>
              <a:t>Instance Variable</a:t>
            </a:r>
            <a:r>
              <a:rPr lang="en-US" dirty="0">
                <a:highlight>
                  <a:srgbClr val="00FFFF"/>
                </a:highlight>
              </a:rPr>
              <a:t>:</a:t>
            </a:r>
            <a:r>
              <a:rPr lang="en-US" dirty="0"/>
              <a:t>	the pieces of data that belong to each object (each “instance</a:t>
            </a:r>
            <a:r>
              <a:rPr lang="en-US"/>
              <a:t>”);  aka “field”; aka “property”</a:t>
            </a:r>
          </a:p>
          <a:p>
            <a:pPr marL="0" indent="0">
              <a:buNone/>
            </a:pPr>
            <a:r>
              <a:rPr lang="en-US"/>
              <a:t>			these are nouns and adjectives</a:t>
            </a:r>
            <a:br>
              <a:rPr lang="en-US"/>
            </a:br>
            <a:r>
              <a:rPr lang="en-US" dirty="0"/>
              <a:t>	</a:t>
            </a:r>
            <a:r>
              <a:rPr lang="en-US"/>
              <a:t>		e.</a:t>
            </a:r>
            <a:r>
              <a:rPr lang="en-US" dirty="0"/>
              <a:t>g. title, breed, </a:t>
            </a:r>
            <a:r>
              <a:rPr lang="en-US" dirty="0" err="1"/>
              <a:t>accountNumber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highlight>
                  <a:srgbClr val="00FF00"/>
                </a:highlight>
              </a:rPr>
              <a:t>Method</a:t>
            </a:r>
            <a:r>
              <a:rPr lang="en-US" dirty="0">
                <a:highlight>
                  <a:srgbClr val="00FF00"/>
                </a:highlight>
              </a:rPr>
              <a:t>: </a:t>
            </a:r>
            <a:r>
              <a:rPr lang="en-US" dirty="0"/>
              <a:t>	aka “functions</a:t>
            </a:r>
            <a:r>
              <a:rPr lang="en-US"/>
              <a:t>”; these are verbs</a:t>
            </a:r>
          </a:p>
          <a:p>
            <a:pPr marL="0" indent="0">
              <a:buNone/>
            </a:pPr>
            <a:r>
              <a:rPr lang="en-US"/>
              <a:t>		the </a:t>
            </a:r>
            <a:r>
              <a:rPr lang="en-US" dirty="0"/>
              <a:t>behaviors defined in classes and used by/on objects; e.g. </a:t>
            </a:r>
            <a:r>
              <a:rPr lang="en-US" dirty="0" err="1"/>
              <a:t>setPriceUsd</a:t>
            </a:r>
            <a:r>
              <a:rPr lang="en-US" dirty="0"/>
              <a:t>(), fetch</a:t>
            </a:r>
            <a:r>
              <a:rPr lang="en-US"/>
              <a:t>(), withdraw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b="1" dirty="0"/>
              <a:t>Constructor</a:t>
            </a:r>
            <a:r>
              <a:rPr lang="en-US" dirty="0"/>
              <a:t>: 	the block of code that is automatically executed when an object is being constructed…its purpose is 		to initialize the object’s data to sensible initial values (e.g. set the title, </a:t>
            </a:r>
            <a:r>
              <a:rPr lang="en-US" i="1" dirty="0">
                <a:highlight>
                  <a:srgbClr val="FFFF00"/>
                </a:highlight>
              </a:rPr>
              <a:t>if it’s not null</a:t>
            </a:r>
            <a:r>
              <a:rPr lang="en-US" dirty="0"/>
              <a:t>).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73174-AF29-44AC-9332-1E27A40C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E469F-219D-46A3-9569-9433749B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1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BA49-1212-45B4-AD00-6FD4D1E3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Styles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3881-5D23-4FCA-85FE-CC97615AC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public class must be in a file of the same name</a:t>
            </a:r>
          </a:p>
          <a:p>
            <a:r>
              <a:rPr lang="en-US" dirty="0"/>
              <a:t>public class </a:t>
            </a:r>
            <a:r>
              <a:rPr lang="en-US" dirty="0" err="1"/>
              <a:t>BankAccount</a:t>
            </a:r>
            <a:r>
              <a:rPr lang="en-US" dirty="0"/>
              <a:t>{} goes into a file named BankAccount.java</a:t>
            </a:r>
          </a:p>
          <a:p>
            <a:r>
              <a:rPr lang="en-US" dirty="0"/>
              <a:t>Java uses {curly braces} to mark code blocks, instead of tabs/indents</a:t>
            </a:r>
          </a:p>
          <a:p>
            <a:r>
              <a:rPr lang="en-US" dirty="0"/>
              <a:t>Java uses camelCase for method/variable names </a:t>
            </a:r>
            <a:r>
              <a:rPr lang="en-US"/>
              <a:t>instead of lower_snake</a:t>
            </a:r>
            <a:r>
              <a:rPr lang="en-US" dirty="0" err="1"/>
              <a:t>_case</a:t>
            </a:r>
            <a:endParaRPr lang="en-US" dirty="0"/>
          </a:p>
          <a:p>
            <a:r>
              <a:rPr lang="en-US" dirty="0"/>
              <a:t>Class names begin with an Uppercase First Letter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AE7FE-3927-4625-85B8-6BB2164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D3198-097D-4E5D-BD98-2826E62C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3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C033-35BE-42C8-8B33-BA09590D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Datatypes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AA23-76D0-4DF7-8AD7-885B0863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381"/>
            <a:ext cx="10628214" cy="528109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instance variable has a datatype.</a:t>
            </a:r>
          </a:p>
          <a:p>
            <a:r>
              <a:rPr lang="en-US" dirty="0"/>
              <a:t>Java has two </a:t>
            </a:r>
            <a:r>
              <a:rPr lang="en-US" u="sng" dirty="0"/>
              <a:t>categories</a:t>
            </a:r>
            <a:r>
              <a:rPr lang="en-US" dirty="0"/>
              <a:t> of datatypes.</a:t>
            </a:r>
          </a:p>
          <a:p>
            <a:r>
              <a:rPr lang="en-US" dirty="0"/>
              <a:t>1. </a:t>
            </a:r>
            <a:r>
              <a:rPr lang="en-US" b="1" u="sng" dirty="0"/>
              <a:t>Primitive</a:t>
            </a:r>
            <a:r>
              <a:rPr lang="en-US" dirty="0"/>
              <a:t> types: </a:t>
            </a:r>
            <a:r>
              <a:rPr lang="en-US" dirty="0">
                <a:highlight>
                  <a:srgbClr val="FFFF00"/>
                </a:highlight>
              </a:rPr>
              <a:t>very simple; no methods or data; just have a value</a:t>
            </a:r>
          </a:p>
          <a:p>
            <a:pPr lvl="1"/>
            <a:r>
              <a:rPr lang="en-US" dirty="0"/>
              <a:t>int		e.g. 5, 0, - 3000			default value: 0</a:t>
            </a:r>
          </a:p>
          <a:p>
            <a:pPr lvl="1"/>
            <a:r>
              <a:rPr lang="en-US" dirty="0"/>
              <a:t>double		e.g. 5.67, 0.00, -333.3333333	default value: 0.0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		e.g. true, false			default value: false</a:t>
            </a:r>
          </a:p>
          <a:p>
            <a:pPr lvl="1"/>
            <a:r>
              <a:rPr lang="en-US" dirty="0"/>
              <a:t>char		e.g. '%', 'E', '7'			default value: null character</a:t>
            </a:r>
          </a:p>
          <a:p>
            <a:pPr lvl="1"/>
            <a:r>
              <a:rPr lang="en-US" dirty="0"/>
              <a:t>(there are others too, which we do not need in this course)</a:t>
            </a:r>
          </a:p>
          <a:p>
            <a:pPr lvl="1"/>
            <a:endParaRPr lang="en-US" dirty="0"/>
          </a:p>
          <a:p>
            <a:r>
              <a:rPr lang="en-US" dirty="0"/>
              <a:t>2. </a:t>
            </a:r>
            <a:r>
              <a:rPr lang="en-US" b="1" u="sng" dirty="0"/>
              <a:t>Reference</a:t>
            </a:r>
            <a:r>
              <a:rPr lang="en-US" dirty="0"/>
              <a:t> (or Object) types: </a:t>
            </a:r>
            <a:r>
              <a:rPr lang="en-US" dirty="0">
                <a:highlight>
                  <a:srgbClr val="FFFF00"/>
                </a:highlight>
              </a:rPr>
              <a:t>these can have methods and data in addition to their values</a:t>
            </a:r>
          </a:p>
          <a:p>
            <a:pPr lvl="1"/>
            <a:r>
              <a:rPr lang="en-US" dirty="0"/>
              <a:t>String		e.g. "5", "hello world", "@#$! "	default value: null</a:t>
            </a:r>
          </a:p>
          <a:p>
            <a:pPr lvl="1"/>
            <a:r>
              <a:rPr lang="en-US" dirty="0"/>
              <a:t>Dog, Book, and </a:t>
            </a:r>
            <a:r>
              <a:rPr lang="en-US" dirty="0" err="1"/>
              <a:t>BankAccount</a:t>
            </a:r>
            <a:r>
              <a:rPr lang="en-US" dirty="0"/>
              <a:t> are also reference types. Classes are reference types.</a:t>
            </a:r>
          </a:p>
          <a:p>
            <a:pPr lvl="1"/>
            <a:r>
              <a:rPr lang="en-US" dirty="0"/>
              <a:t>Note the Capital first letters of these data types</a:t>
            </a:r>
          </a:p>
          <a:p>
            <a:endParaRPr lang="en-CA" dirty="0"/>
          </a:p>
          <a:p>
            <a:r>
              <a:rPr lang="en-CA" dirty="0"/>
              <a:t>Note that in Python, all data types are reference types.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96FD2-DEEC-48CB-B4BE-1438E23A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CDC2B-0E7B-45CD-9E1A-3DBA9E60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3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E3D77C-017C-4931-9546-C4AC75DA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621"/>
            <a:ext cx="10515600" cy="1325563"/>
          </a:xfrm>
        </p:spPr>
        <p:txBody>
          <a:bodyPr/>
          <a:lstStyle/>
          <a:p>
            <a:r>
              <a:rPr lang="en-US"/>
              <a:t>Python Class and main</a:t>
            </a:r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7F1874-337F-4643-AEEF-3360D055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90458"/>
            <a:ext cx="5157787" cy="423726"/>
          </a:xfrm>
        </p:spPr>
        <p:txBody>
          <a:bodyPr>
            <a:normAutofit/>
          </a:bodyPr>
          <a:lstStyle/>
          <a:p>
            <a:r>
              <a:rPr lang="en-US"/>
              <a:t>book.py</a:t>
            </a:r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0002B5-B8EF-4FDD-AD53-658896D2B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1162"/>
            <a:ext cx="5965614" cy="467518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class Book: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"""</a:t>
            </a:r>
            <a:br>
              <a:rPr lang="en-US" sz="1600" dirty="0"/>
            </a:br>
            <a:r>
              <a:rPr lang="en-US" sz="1600" dirty="0"/>
              <a:t>    The attributes and behaviors for all books go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"""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# constructor: code that is called automatically each 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# a Book object is made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def __</a:t>
            </a:r>
            <a:r>
              <a:rPr lang="en-US" sz="1600" dirty="0" err="1"/>
              <a:t>init</a:t>
            </a:r>
            <a:r>
              <a:rPr lang="en-US" sz="1600" dirty="0"/>
              <a:t>__(self, title, </a:t>
            </a:r>
            <a:r>
              <a:rPr lang="en-US" sz="1600" dirty="0" err="1"/>
              <a:t>year_published</a:t>
            </a:r>
            <a:r>
              <a:rPr lang="en-US" sz="1600" dirty="0"/>
              <a:t>, </a:t>
            </a:r>
            <a:r>
              <a:rPr lang="en-US" sz="1600" dirty="0" err="1"/>
              <a:t>price_cad</a:t>
            </a:r>
            <a:r>
              <a:rPr lang="en-US" sz="1600" dirty="0"/>
              <a:t>, fiction, version):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</a:t>
            </a:r>
            <a:r>
              <a:rPr lang="en-US" sz="1600" dirty="0" err="1">
                <a:highlight>
                  <a:srgbClr val="FFFF00"/>
                </a:highlight>
              </a:rPr>
              <a:t>title</a:t>
            </a:r>
            <a:r>
              <a:rPr lang="en-US" sz="1600" dirty="0"/>
              <a:t> 		= 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self.year_published</a:t>
            </a:r>
            <a:r>
              <a:rPr lang="en-US" sz="1600" dirty="0"/>
              <a:t> 	= </a:t>
            </a:r>
            <a:r>
              <a:rPr lang="en-US" sz="1600" dirty="0" err="1"/>
              <a:t>year_published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self.price_cad</a:t>
            </a:r>
            <a:r>
              <a:rPr lang="en-US" sz="1600" dirty="0"/>
              <a:t> 		= </a:t>
            </a:r>
            <a:r>
              <a:rPr lang="en-US" sz="1600" dirty="0" err="1"/>
              <a:t>price_cad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self.fiction</a:t>
            </a:r>
            <a:r>
              <a:rPr lang="en-US" sz="1600" dirty="0"/>
              <a:t> 		= fiction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self.version</a:t>
            </a:r>
            <a:r>
              <a:rPr lang="en-US" sz="1600" dirty="0"/>
              <a:t> 		= version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082874D-0229-410B-B8B6-CBBAEBF71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3306" y="1281749"/>
            <a:ext cx="4196561" cy="432435"/>
          </a:xfrm>
        </p:spPr>
        <p:txBody>
          <a:bodyPr>
            <a:normAutofit/>
          </a:bodyPr>
          <a:lstStyle/>
          <a:p>
            <a:r>
              <a:rPr lang="en-US"/>
              <a:t>main.py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137DA-FCEB-4371-9B0B-3526D9A9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68F7C-4BF7-4F06-B30F-5FAE74CA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029EE726-68C3-499D-AB5B-18E36E8B5922}"/>
              </a:ext>
            </a:extLst>
          </p:cNvPr>
          <p:cNvSpPr txBox="1">
            <a:spLocks/>
          </p:cNvSpPr>
          <p:nvPr/>
        </p:nvSpPr>
        <p:spPr>
          <a:xfrm>
            <a:off x="7403307" y="1714184"/>
            <a:ext cx="4538138" cy="450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from book import Book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def main():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    book1 = Book("harry potter", 1997, 35.99, True, '1')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    book2 = Book("lord of the rings", 1954, 19.99, True, '2')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    print(book1.</a:t>
            </a:r>
            <a:r>
              <a:rPr lang="en-US" sz="1400" dirty="0">
                <a:highlight>
                  <a:srgbClr val="FFFF00"/>
                </a:highlight>
              </a:rPr>
              <a:t>title</a:t>
            </a:r>
            <a:r>
              <a:rPr lang="en-US" sz="1400" dirty="0"/>
              <a:t>.upper())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    print(book2.title)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if __name__ == "__main__":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    main()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…prints: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HARRY POTTER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lord of the rings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6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E3D77C-017C-4931-9546-C4AC75DA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621"/>
            <a:ext cx="10515600" cy="1325563"/>
          </a:xfrm>
        </p:spPr>
        <p:txBody>
          <a:bodyPr/>
          <a:lstStyle/>
          <a:p>
            <a:r>
              <a:rPr lang="en-US"/>
              <a:t>Java Class and main</a:t>
            </a:r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7F1874-337F-4643-AEEF-3360D055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90458"/>
            <a:ext cx="5157787" cy="423726"/>
          </a:xfrm>
        </p:spPr>
        <p:txBody>
          <a:bodyPr>
            <a:normAutofit fontScale="92500"/>
          </a:bodyPr>
          <a:lstStyle/>
          <a:p>
            <a:r>
              <a:rPr lang="en-US"/>
              <a:t>ca.bcit.comp2501.a00123456/Book.java</a:t>
            </a:r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0002B5-B8EF-4FDD-AD53-658896D2B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1162"/>
            <a:ext cx="5157787" cy="4675187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dirty="0"/>
              <a:t>package ca.bcit.comp2501.a00123456;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/**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@author Tiger Woods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@version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This class models a Book for bookstores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class Book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// instance variables: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</a:t>
            </a:r>
            <a:r>
              <a:rPr lang="en-CA" dirty="0">
                <a:highlight>
                  <a:srgbClr val="FFFF00"/>
                </a:highlight>
              </a:rPr>
              <a:t>private final String  	title;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final int     	</a:t>
            </a:r>
            <a:r>
              <a:rPr lang="en-CA" dirty="0" err="1"/>
              <a:t>yearPublished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final </a:t>
            </a:r>
            <a:r>
              <a:rPr lang="en-CA" dirty="0" err="1"/>
              <a:t>boolean</a:t>
            </a:r>
            <a:r>
              <a:rPr lang="en-CA" dirty="0"/>
              <a:t>	fiction;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final char    	edition;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double  	</a:t>
            </a:r>
            <a:r>
              <a:rPr lang="en-CA" dirty="0" err="1"/>
              <a:t>priceCad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//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Book(final String title, final int </a:t>
            </a:r>
            <a:r>
              <a:rPr lang="en-CA" dirty="0" err="1"/>
              <a:t>yearPublished</a:t>
            </a:r>
            <a:r>
              <a:rPr lang="en-CA" dirty="0"/>
              <a:t>, final double </a:t>
            </a:r>
            <a:r>
              <a:rPr lang="en-CA" dirty="0" err="1"/>
              <a:t>priceCad</a:t>
            </a:r>
            <a:r>
              <a:rPr lang="en-CA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      final </a:t>
            </a:r>
            <a:r>
              <a:rPr lang="en-CA" dirty="0" err="1"/>
              <a:t>boolean</a:t>
            </a:r>
            <a:r>
              <a:rPr lang="en-CA" dirty="0"/>
              <a:t> fiction, final char edition)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this.title</a:t>
            </a:r>
            <a:r>
              <a:rPr lang="en-CA" dirty="0"/>
              <a:t>           	= title;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this.yearPublished</a:t>
            </a:r>
            <a:r>
              <a:rPr lang="en-CA" dirty="0"/>
              <a:t>   	= </a:t>
            </a:r>
            <a:r>
              <a:rPr lang="en-CA" dirty="0" err="1"/>
              <a:t>yearPublished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this.priceCad</a:t>
            </a:r>
            <a:r>
              <a:rPr lang="en-CA" dirty="0"/>
              <a:t>        	= </a:t>
            </a:r>
            <a:r>
              <a:rPr lang="en-CA" dirty="0" err="1"/>
              <a:t>priceCad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this.fiction</a:t>
            </a:r>
            <a:r>
              <a:rPr lang="en-CA" dirty="0"/>
              <a:t>         	= fiction;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this.edition</a:t>
            </a:r>
            <a:r>
              <a:rPr lang="en-CA" dirty="0"/>
              <a:t>         	= edition;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</a:t>
            </a:r>
            <a:r>
              <a:rPr lang="en-CA" dirty="0">
                <a:highlight>
                  <a:srgbClr val="FFFF00"/>
                </a:highlight>
              </a:rPr>
              <a:t>public </a:t>
            </a:r>
            <a:r>
              <a:rPr lang="en-CA" b="1" dirty="0">
                <a:highlight>
                  <a:srgbClr val="FFFF00"/>
                </a:highlight>
              </a:rPr>
              <a:t>String</a:t>
            </a:r>
            <a:r>
              <a:rPr lang="en-CA" dirty="0">
                <a:highlight>
                  <a:srgbClr val="FFFF00"/>
                </a:highlight>
              </a:rPr>
              <a:t> </a:t>
            </a:r>
            <a:r>
              <a:rPr lang="en-CA" dirty="0" err="1">
                <a:highlight>
                  <a:srgbClr val="FFFF00"/>
                </a:highlight>
              </a:rPr>
              <a:t>getTitle</a:t>
            </a:r>
            <a:r>
              <a:rPr lang="en-CA" dirty="0">
                <a:highlight>
                  <a:srgbClr val="FFFF00"/>
                </a:highlight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highlight>
                  <a:srgbClr val="FFFF00"/>
                </a:highlight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highlight>
                  <a:srgbClr val="FFFF00"/>
                </a:highlight>
              </a:rPr>
              <a:t>       return title;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highlight>
                  <a:srgbClr val="FFFF00"/>
                </a:highlight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082874D-0229-410B-B8B6-CBBAEBF71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5823" y="1290457"/>
            <a:ext cx="5183188" cy="432435"/>
          </a:xfrm>
        </p:spPr>
        <p:txBody>
          <a:bodyPr>
            <a:normAutofit fontScale="92500"/>
          </a:bodyPr>
          <a:lstStyle/>
          <a:p>
            <a:r>
              <a:rPr lang="en-US"/>
              <a:t>ca.bcit.comp2501.a00123456/Main.java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137DA-FCEB-4371-9B0B-3526D9A9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68F7C-4BF7-4F06-B30F-5FAE74CA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029EE726-68C3-499D-AB5B-18E36E8B5922}"/>
              </a:ext>
            </a:extLst>
          </p:cNvPr>
          <p:cNvSpPr txBox="1">
            <a:spLocks/>
          </p:cNvSpPr>
          <p:nvPr/>
        </p:nvSpPr>
        <p:spPr>
          <a:xfrm>
            <a:off x="5994400" y="1728879"/>
            <a:ext cx="5580068" cy="474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package ca.bcit.comp2501.a00123456;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public class Main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     </a:t>
            </a:r>
            <a:r>
              <a:rPr lang="en-CA" sz="1400" b="1" dirty="0"/>
              <a:t>public static void main(final String[] </a:t>
            </a:r>
            <a:r>
              <a:rPr lang="en-CA" sz="1400" dirty="0" err="1"/>
              <a:t>args</a:t>
            </a:r>
            <a:r>
              <a:rPr lang="en-CA" sz="1400" dirty="0"/>
              <a:t>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    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           Book book1 = new Book("harry potter", 1997, 35.99, true, '1');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           Book book2 = new Book("lord of the rings", 1954, 19.99, true, '2’);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           </a:t>
            </a:r>
            <a:r>
              <a:rPr lang="en-CA" sz="1400" strike="sngStrike" dirty="0" err="1"/>
              <a:t>System.out.println</a:t>
            </a:r>
            <a:r>
              <a:rPr lang="en-CA" sz="1400" strike="sngStrike" dirty="0"/>
              <a:t>(book1.title.toUpperCase()); </a:t>
            </a:r>
            <a:r>
              <a:rPr lang="en-CA" sz="1400" dirty="0"/>
              <a:t>// Error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           </a:t>
            </a:r>
            <a:r>
              <a:rPr lang="en-CA" sz="1400" dirty="0" err="1"/>
              <a:t>System.out.println</a:t>
            </a:r>
            <a:r>
              <a:rPr lang="en-CA" sz="1400" dirty="0"/>
              <a:t>(book1.</a:t>
            </a:r>
            <a:r>
              <a:rPr lang="en-CA" sz="1400" dirty="0">
                <a:highlight>
                  <a:srgbClr val="FFFF00"/>
                </a:highlight>
              </a:rPr>
              <a:t>getTitle()</a:t>
            </a:r>
            <a:r>
              <a:rPr lang="en-CA" sz="1400" dirty="0"/>
              <a:t>.</a:t>
            </a:r>
            <a:r>
              <a:rPr lang="en-CA" sz="1400" b="1" dirty="0" err="1"/>
              <a:t>toUpperCase</a:t>
            </a:r>
            <a:r>
              <a:rPr lang="en-CA" sz="1400" dirty="0"/>
              <a:t>());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           </a:t>
            </a:r>
            <a:r>
              <a:rPr lang="en-CA" sz="1400" dirty="0" err="1"/>
              <a:t>System.out.println</a:t>
            </a:r>
            <a:r>
              <a:rPr lang="en-CA" sz="1400" dirty="0"/>
              <a:t>(book2.getTitle());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 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…prints: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HARRY POTTER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lord of the rings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* a package is a group of related classes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400" dirty="0"/>
              <a:t>* package names should be in form of reverse domain name: unique, lowercase, meaningful</a:t>
            </a:r>
          </a:p>
        </p:txBody>
      </p:sp>
    </p:spTree>
    <p:extLst>
      <p:ext uri="{BB962C8B-B14F-4D97-AF65-F5344CB8AC3E}">
        <p14:creationId xmlns:p14="http://schemas.microsoft.com/office/powerpoint/2010/main" val="37327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AE46-58EE-4592-80A0-DE98DE3D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Java Classes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F8B04-B924-49A4-936A-0C6174E0B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32426"/>
            <a:ext cx="5157787" cy="441606"/>
          </a:xfrm>
        </p:spPr>
        <p:txBody>
          <a:bodyPr/>
          <a:lstStyle/>
          <a:p>
            <a:r>
              <a:rPr lang="en-US"/>
              <a:t>Holiday.java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A77D8-3039-4B65-916C-0D02B4844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4032"/>
            <a:ext cx="5157787" cy="4415631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dirty="0"/>
              <a:t>package ca.bcit.comp2501.class1</a:t>
            </a:r>
            <a:r>
              <a:rPr lang="en-CA"/>
              <a:t>.jasonwilder;</a:t>
            </a:r>
            <a:endParaRPr lang="en-CA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class Holiday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</a:t>
            </a:r>
            <a:r>
              <a:rPr lang="en-CA"/>
              <a:t>final        String  </a:t>
            </a:r>
            <a:r>
              <a:rPr lang="en-CA" dirty="0">
                <a:highlight>
                  <a:srgbClr val="FFFF00"/>
                </a:highlight>
              </a:rPr>
              <a:t>name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private int           month; 		// </a:t>
            </a:r>
            <a:r>
              <a:rPr lang="en-CA" dirty="0"/>
              <a:t>1 = </a:t>
            </a:r>
            <a:r>
              <a:rPr lang="en-CA" dirty="0" err="1"/>
              <a:t>january</a:t>
            </a:r>
            <a:r>
              <a:rPr lang="en-CA" dirty="0"/>
              <a:t>; 12 = </a:t>
            </a:r>
            <a:r>
              <a:rPr lang="en-CA" dirty="0" err="1"/>
              <a:t>december</a:t>
            </a: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    private int           day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private </a:t>
            </a:r>
            <a:r>
              <a:rPr lang="en-CA" dirty="0" err="1"/>
              <a:t>boolean</a:t>
            </a:r>
            <a:r>
              <a:rPr lang="en-CA" dirty="0"/>
              <a:t> statutory</a:t>
            </a:r>
            <a:r>
              <a:rPr lang="en-CA"/>
              <a:t>; 	// </a:t>
            </a:r>
            <a:r>
              <a:rPr lang="en-CA" dirty="0"/>
              <a:t>default is false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Holiday(final String </a:t>
            </a:r>
            <a:r>
              <a:rPr lang="en-CA" dirty="0">
                <a:highlight>
                  <a:srgbClr val="00FF00"/>
                </a:highlight>
              </a:rPr>
              <a:t>name</a:t>
            </a:r>
            <a:r>
              <a:rPr lang="en-CA" dirty="0"/>
              <a:t>, final int month, final int day)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>
                <a:highlight>
                  <a:srgbClr val="FFFF00"/>
                </a:highlight>
              </a:rPr>
              <a:t>this.name</a:t>
            </a:r>
            <a:r>
              <a:rPr lang="en-CA" dirty="0"/>
              <a:t> = </a:t>
            </a:r>
            <a:r>
              <a:rPr lang="en-CA" dirty="0">
                <a:highlight>
                  <a:srgbClr val="00FF00"/>
                </a:highlight>
              </a:rPr>
              <a:t>name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this.month</a:t>
            </a:r>
            <a:r>
              <a:rPr lang="en-CA" dirty="0"/>
              <a:t> =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this.day</a:t>
            </a:r>
            <a:r>
              <a:rPr lang="en-CA" dirty="0"/>
              <a:t> =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public </a:t>
            </a:r>
            <a:r>
              <a:rPr lang="en-CA" dirty="0" err="1"/>
              <a:t>boolean</a:t>
            </a:r>
            <a:r>
              <a:rPr lang="en-CA" dirty="0"/>
              <a:t> </a:t>
            </a:r>
            <a:r>
              <a:rPr lang="en-CA" dirty="0" err="1"/>
              <a:t>isStatutory</a:t>
            </a:r>
            <a:r>
              <a:rPr lang="en-CA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return statutory;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public void </a:t>
            </a:r>
            <a:r>
              <a:rPr lang="en-CA" dirty="0" err="1"/>
              <a:t>setStatutory</a:t>
            </a:r>
            <a:r>
              <a:rPr lang="en-CA" dirty="0"/>
              <a:t>(final </a:t>
            </a:r>
            <a:r>
              <a:rPr lang="en-CA" dirty="0" err="1"/>
              <a:t>boolean</a:t>
            </a:r>
            <a:r>
              <a:rPr lang="en-CA" dirty="0"/>
              <a:t> statutory)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this.statutory</a:t>
            </a:r>
            <a:r>
              <a:rPr lang="en-CA" dirty="0"/>
              <a:t> = statutory;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public String </a:t>
            </a:r>
            <a:r>
              <a:rPr lang="en-CA" dirty="0" err="1"/>
              <a:t>getName</a:t>
            </a:r>
            <a:r>
              <a:rPr lang="en-CA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/>
              <a:t>return name</a:t>
            </a:r>
            <a:r>
              <a:rPr lang="en-CA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BA879-24D3-41B6-ABAC-272FAEE1D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6242"/>
            <a:ext cx="5183188" cy="457790"/>
          </a:xfrm>
        </p:spPr>
        <p:txBody>
          <a:bodyPr/>
          <a:lstStyle/>
          <a:p>
            <a:r>
              <a:rPr lang="en-US"/>
              <a:t>Main.java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DB5B1-5502-4311-BECC-CC38305CD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74032"/>
            <a:ext cx="5690724" cy="471884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/>
              <a:t>package ca.bcit.comp2501.class1</a:t>
            </a:r>
            <a:r>
              <a:rPr lang="en-CA"/>
              <a:t>.jasonwilder;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public class Main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    public static void main(final String[] </a:t>
            </a:r>
            <a:r>
              <a:rPr lang="en-CA" dirty="0" err="1"/>
              <a:t>args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{</a:t>
            </a:r>
          </a:p>
          <a:p>
            <a:pPr marL="0" indent="0">
              <a:buNone/>
            </a:pPr>
            <a:r>
              <a:rPr lang="en-CA" dirty="0"/>
              <a:t>        Holiday </a:t>
            </a:r>
            <a:r>
              <a:rPr lang="en-CA" dirty="0" err="1"/>
              <a:t>christmas</a:t>
            </a:r>
            <a:r>
              <a:rPr lang="en-CA" dirty="0"/>
              <a:t> = new Holiday("Christmas", 12, 25); // Holiday object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</a:t>
            </a:r>
            <a:r>
              <a:rPr lang="en-CA" dirty="0" err="1"/>
              <a:t>christmas.getName</a:t>
            </a:r>
            <a:r>
              <a:rPr lang="en-CA" dirty="0"/>
              <a:t>());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</a:t>
            </a:r>
            <a:r>
              <a:rPr lang="en-CA" dirty="0" err="1"/>
              <a:t>christmas.isStatutory</a:t>
            </a:r>
            <a:r>
              <a:rPr lang="en-CA" dirty="0"/>
              <a:t>()); // false (default)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christmas.setStatutory</a:t>
            </a:r>
            <a:r>
              <a:rPr lang="en-CA" dirty="0"/>
              <a:t>(true);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</a:t>
            </a:r>
            <a:r>
              <a:rPr lang="en-CA" dirty="0" err="1"/>
              <a:t>christmas.isStatutory</a:t>
            </a:r>
            <a:r>
              <a:rPr lang="en-CA" dirty="0"/>
              <a:t>()); // true (changed)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* Make parameters final; i.e. their values cannot be changed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2ECA23-6D02-4FC1-A156-90488783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Classes and Objects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F41DA6-B655-4D57-99EF-80CCD96A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4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</TotalTime>
  <Words>2546</Words>
  <Application>Microsoft Office PowerPoint</Application>
  <PresentationFormat>Widescreen</PresentationFormat>
  <Paragraphs>398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wf_segoe-ui_normal</vt:lpstr>
      <vt:lpstr>Office Theme</vt:lpstr>
      <vt:lpstr>COMP2501 Lesson 1</vt:lpstr>
      <vt:lpstr>Lesson 1 topics</vt:lpstr>
      <vt:lpstr>Good Java IDEs and Style Guide</vt:lpstr>
      <vt:lpstr>Classes and Objects</vt:lpstr>
      <vt:lpstr>Java Styles</vt:lpstr>
      <vt:lpstr>Datatypes</vt:lpstr>
      <vt:lpstr>Python Class and main</vt:lpstr>
      <vt:lpstr>Java Class and main</vt:lpstr>
      <vt:lpstr>More Java Classes</vt:lpstr>
      <vt:lpstr>Data types and default values</vt:lpstr>
      <vt:lpstr>Comparisons: Python vs. Java</vt:lpstr>
      <vt:lpstr>Comparisons: Python vs. Java</vt:lpstr>
      <vt:lpstr>Python vs Java Classes: More</vt:lpstr>
      <vt:lpstr>Lab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COMP2501 Lesson 1</dc:title>
  <dc:creator>jason harrison</dc:creator>
  <cp:lastModifiedBy>jason harrison</cp:lastModifiedBy>
  <cp:revision>200</cp:revision>
  <dcterms:created xsi:type="dcterms:W3CDTF">2020-12-29T01:07:21Z</dcterms:created>
  <dcterms:modified xsi:type="dcterms:W3CDTF">2022-06-15T23:55:49Z</dcterms:modified>
</cp:coreProperties>
</file>