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1" r:id="rId3"/>
    <p:sldId id="274" r:id="rId4"/>
    <p:sldId id="275" r:id="rId5"/>
    <p:sldId id="261" r:id="rId6"/>
    <p:sldId id="279" r:id="rId7"/>
    <p:sldId id="280" r:id="rId8"/>
    <p:sldId id="262" r:id="rId9"/>
    <p:sldId id="278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80" d="100"/>
          <a:sy n="80" d="100"/>
        </p:scale>
        <p:origin x="7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DE870-FDC2-B4A0-E400-65245FE79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E5C1BD-3351-A2B9-1B30-67CE94B08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AD5CA-4FDC-79A9-9FC5-A31804D4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0DB2-F14F-4A76-83EC-E5605F508788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57C6E9-5299-DBE5-4B50-6C060BA7F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BAE448-FFF1-9012-0F13-F77ED53F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42D0-B842-4DD6-B6AE-DF6DC1193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05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2223B-3CB5-CD2E-F227-7236A6FDA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B451E3-5BC2-51AD-F342-AA0E24E01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EB87EE-FA28-0A90-932E-BC4A4EA94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0DB2-F14F-4A76-83EC-E5605F508788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B9BA4-A6AF-73D4-1714-ED142E9E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B8383-BC1C-246B-E2E8-F9364EF7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42D0-B842-4DD6-B6AE-DF6DC1193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34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9B4A96-943E-B1AA-F511-324EBD84A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F9F03B-D9FC-694D-383B-A9A64E23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8CAE2-DA13-45E5-F45C-F5CAE654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0DB2-F14F-4A76-83EC-E5605F508788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50CE74-77F7-629B-0F80-252FCC255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A31155-3410-4049-A348-9C32BBD3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42D0-B842-4DD6-B6AE-DF6DC1193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16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7BCEC-4474-8CAA-D5A0-B7A447BC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662A9D-146C-57DC-F450-26B3BC1F0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9B292B-8064-4089-3270-4AE464C8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0DB2-F14F-4A76-83EC-E5605F508788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5B5DB8-911F-9BC7-2B57-678FD5C2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052EC8-102F-CD6C-830E-8528FC4B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42D0-B842-4DD6-B6AE-DF6DC1193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84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153FB-8633-FC1A-8788-94F61E727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808263-12A4-E464-E0D0-E5B9A79E8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3DB005-2375-F297-4120-B2D2AF279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0DB2-F14F-4A76-83EC-E5605F508788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5BC547-4998-9804-C401-E3184FECB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99D82F-60B5-0EC6-9148-78761156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42D0-B842-4DD6-B6AE-DF6DC1193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39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8CEAE-54CE-5EEB-E3D5-67218536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C4455D-EDAB-8EB3-7EE0-24A8289468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B653E8-5D7C-B048-D6AC-28DA8111A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6686E4-3CFB-6A78-AACC-EB4ACB28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0DB2-F14F-4A76-83EC-E5605F508788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9CFC74-6B83-6066-FC93-2A99571C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2D20D8-7304-F74E-AA26-25564A1DB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42D0-B842-4DD6-B6AE-DF6DC1193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672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14B1B-B356-6209-ED43-0528B7954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AE6E8E-7DAA-9FE7-6E5C-6E2C700E8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B23F34-BAA2-93DD-1CFD-754700A99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69A2F3-51AE-569C-E4F2-FA4A9C54B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3923CF-F4B3-B062-46BA-4361B224D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526701-CADF-A58E-D519-82C4F2157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0DB2-F14F-4A76-83EC-E5605F508788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C1E5A3-78D1-56C4-CA4B-558E0157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BE2D36-A2ED-332F-E4EA-1CBAE5F9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42D0-B842-4DD6-B6AE-DF6DC1193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94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161A0-CD59-A0A8-1118-21F8CBA5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5E8553-989C-78A8-966D-CE533466D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0DB2-F14F-4A76-83EC-E5605F508788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3A36A1-062B-8960-C8D1-24F270B9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A7BACF-E104-4BD6-1EEC-1127B259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42D0-B842-4DD6-B6AE-DF6DC1193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80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DA896A-650A-A7B7-2C2A-D8A1E31C5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0DB2-F14F-4A76-83EC-E5605F508788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2F00CE-B86B-B0B7-68DE-47CDB98A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3DA254-4597-45F0-721D-73ABA5B0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42D0-B842-4DD6-B6AE-DF6DC1193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52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54ED5-E0ED-DB05-57DB-60FF9A367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8344F-DF0D-DCED-B9E8-5CF76FCAE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15C459-534D-CA8C-79DC-EBF7837C8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B37B23-94B1-24F5-C993-9BE14077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0DB2-F14F-4A76-83EC-E5605F508788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17A19B-3370-2874-6F16-529A379C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BC132-B4E9-8EAD-A3B8-4BA2B0267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42D0-B842-4DD6-B6AE-DF6DC1193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303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6B79D-6C51-9EAF-B951-79FE0337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C69A69-5D52-C1F0-0104-BEEC8C4F6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441136-E606-B276-67D1-95C8FC695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4A9748-9338-FFA3-BFFB-6C3C2D52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0DB2-F14F-4A76-83EC-E5605F508788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9E8151-5EA1-C3B2-CBEF-B95C53B0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B94825-DA3F-DE7A-4E6A-AB4AD199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342D0-B842-4DD6-B6AE-DF6DC1193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86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DDB03A-C19C-C132-1E47-FAB4A2908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913A19-660F-6952-EEA9-71DA5176F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61374B-0C38-8A73-3630-83A6ED99F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0DB2-F14F-4A76-83EC-E5605F508788}" type="datetimeFigureOut">
              <a:rPr lang="zh-CN" altLang="en-US" smtClean="0"/>
              <a:t>2023/5/11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D6ACF7-0CA9-6628-A515-85BA56183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0978F0-E587-E7F9-3A15-6B443FCAA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342D0-B842-4DD6-B6AE-DF6DC1193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08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4AE6102-032B-B69B-8102-D8B50B800F4D}"/>
              </a:ext>
            </a:extLst>
          </p:cNvPr>
          <p:cNvSpPr txBox="1"/>
          <p:nvPr/>
        </p:nvSpPr>
        <p:spPr>
          <a:xfrm>
            <a:off x="80460" y="2890391"/>
            <a:ext cx="121115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latin typeface="Comic Sans MS" panose="030F0702030302020204" pitchFamily="66" charset="0"/>
              </a:rPr>
              <a:t>操作系统详细设计</a:t>
            </a:r>
            <a:r>
              <a:rPr lang="en-US" altLang="zh-CN" sz="6600" b="1" dirty="0">
                <a:latin typeface="Comic Sans MS" panose="030F0702030302020204" pitchFamily="66" charset="0"/>
              </a:rPr>
              <a:t>Pre</a:t>
            </a:r>
            <a:endParaRPr lang="zh-CN" altLang="en-US" sz="6600" b="1" dirty="0">
              <a:latin typeface="Comic Sans MS" panose="030F0702030302020204" pitchFamily="66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588364-D32D-7775-F487-89CAF17AD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875" y="0"/>
            <a:ext cx="3292125" cy="1104996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F7DFA56-B290-763D-1C20-A582AD240444}"/>
              </a:ext>
            </a:extLst>
          </p:cNvPr>
          <p:cNvCxnSpPr>
            <a:cxnSpLocks/>
          </p:cNvCxnSpPr>
          <p:nvPr/>
        </p:nvCxnSpPr>
        <p:spPr>
          <a:xfrm>
            <a:off x="0" y="942975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FB9219E-5790-892C-CACA-F88CFB0F09B7}"/>
              </a:ext>
            </a:extLst>
          </p:cNvPr>
          <p:cNvSpPr txBox="1"/>
          <p:nvPr/>
        </p:nvSpPr>
        <p:spPr>
          <a:xfrm>
            <a:off x="385010" y="179100"/>
            <a:ext cx="4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omic Sans MS" panose="030F0702030302020204" pitchFamily="66" charset="0"/>
              </a:rPr>
              <a:t>Introduction</a:t>
            </a:r>
            <a:endParaRPr lang="zh-CN" altLang="en-US" sz="3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081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7588364-D32D-7775-F487-89CAF17AD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875" y="0"/>
            <a:ext cx="3292125" cy="1104996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F7DFA56-B290-763D-1C20-A582AD240444}"/>
              </a:ext>
            </a:extLst>
          </p:cNvPr>
          <p:cNvCxnSpPr>
            <a:cxnSpLocks/>
          </p:cNvCxnSpPr>
          <p:nvPr/>
        </p:nvCxnSpPr>
        <p:spPr>
          <a:xfrm>
            <a:off x="0" y="942975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FB9219E-5790-892C-CACA-F88CFB0F09B7}"/>
              </a:ext>
            </a:extLst>
          </p:cNvPr>
          <p:cNvSpPr txBox="1"/>
          <p:nvPr/>
        </p:nvSpPr>
        <p:spPr>
          <a:xfrm>
            <a:off x="385010" y="179100"/>
            <a:ext cx="4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Comic Sans MS" panose="030F0702030302020204" pitchFamily="66" charset="0"/>
              </a:rPr>
              <a:t>文件管理模块设计说明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75755F-4F8C-AB6A-B223-6D9DD11527C9}"/>
              </a:ext>
            </a:extLst>
          </p:cNvPr>
          <p:cNvSpPr txBox="1"/>
          <p:nvPr/>
        </p:nvSpPr>
        <p:spPr>
          <a:xfrm>
            <a:off x="1957387" y="2291994"/>
            <a:ext cx="82772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文件系统主要进行目录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的创建、修改、删除等操作、空间分配和回收。与进程调度、内存管理、磁盘管理相结合，并为其提供对应的接口来实现其对文件的操作。使得各个进程能够在高效、有序地增删目录与文件、读写文件，并且能够清晰的模拟对磁盘（存储空间）的分配和回收。</a:t>
            </a: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在对文件操作前，操作系统利用路径名找到相应目录项，目录项中提供了查找文件磁盘块所需要的信息。目录管理通过树形结构（多级目录结构）来解决和实现。</a:t>
            </a: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分配磁盘块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与内存管理中的动态分区分配很类似，为一个文件分配连续的存储空间。采用首次适应算法来决定要为文件分配哪个区间。</a:t>
            </a:r>
          </a:p>
          <a:p>
            <a:pPr algn="just"/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FileCore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单元：完成文件系统的内核搭建</a:t>
            </a:r>
          </a:p>
          <a:p>
            <a:pPr algn="just"/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FileSystem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单元：基于内核，完成各种文件操作函数的设计</a:t>
            </a:r>
          </a:p>
        </p:txBody>
      </p:sp>
    </p:spTree>
    <p:extLst>
      <p:ext uri="{BB962C8B-B14F-4D97-AF65-F5344CB8AC3E}">
        <p14:creationId xmlns:p14="http://schemas.microsoft.com/office/powerpoint/2010/main" val="4067134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7588364-D32D-7775-F487-89CAF17AD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875" y="0"/>
            <a:ext cx="3292125" cy="1104996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F7DFA56-B290-763D-1C20-A582AD240444}"/>
              </a:ext>
            </a:extLst>
          </p:cNvPr>
          <p:cNvCxnSpPr>
            <a:cxnSpLocks/>
          </p:cNvCxnSpPr>
          <p:nvPr/>
        </p:nvCxnSpPr>
        <p:spPr>
          <a:xfrm>
            <a:off x="0" y="942975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FB9219E-5790-892C-CACA-F88CFB0F09B7}"/>
              </a:ext>
            </a:extLst>
          </p:cNvPr>
          <p:cNvSpPr txBox="1"/>
          <p:nvPr/>
        </p:nvSpPr>
        <p:spPr>
          <a:xfrm>
            <a:off x="385010" y="179100"/>
            <a:ext cx="4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Comic Sans MS" panose="030F0702030302020204" pitchFamily="66" charset="0"/>
              </a:rPr>
              <a:t>设备管理模块设计说明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2AD399-93DD-42CE-7372-F9F9E2A7D755}"/>
              </a:ext>
            </a:extLst>
          </p:cNvPr>
          <p:cNvSpPr txBox="1"/>
          <p:nvPr/>
        </p:nvSpPr>
        <p:spPr>
          <a:xfrm>
            <a:off x="1976437" y="2676621"/>
            <a:ext cx="82391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设备管理表是设备管理单元的重要数据结构，用于记录系统中各个设备的状态信息，包括设备类型、设备地址、设备状态、设备队列，每个设备都对应一个设备控制块。</a:t>
            </a:r>
          </a:p>
          <a:p>
            <a:pPr indent="2667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设备状态表用于记录系统中所有设备的状态信息，包括设备控制块的指针、设备类型、设备状态，设备状态表使用字典来实现。</a:t>
            </a:r>
          </a:p>
          <a:p>
            <a:pPr indent="2667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设备请求队列用于记录等待设备资源的进程信息，包括进程的标识符、请求的设备类型、请求的设备数量等。</a:t>
            </a:r>
          </a:p>
        </p:txBody>
      </p:sp>
    </p:spTree>
    <p:extLst>
      <p:ext uri="{BB962C8B-B14F-4D97-AF65-F5344CB8AC3E}">
        <p14:creationId xmlns:p14="http://schemas.microsoft.com/office/powerpoint/2010/main" val="1058205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7588364-D32D-7775-F487-89CAF17AD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875" y="0"/>
            <a:ext cx="3292125" cy="1104996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F7DFA56-B290-763D-1C20-A582AD240444}"/>
              </a:ext>
            </a:extLst>
          </p:cNvPr>
          <p:cNvCxnSpPr>
            <a:cxnSpLocks/>
          </p:cNvCxnSpPr>
          <p:nvPr/>
        </p:nvCxnSpPr>
        <p:spPr>
          <a:xfrm>
            <a:off x="0" y="942975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FB9219E-5790-892C-CACA-F88CFB0F09B7}"/>
              </a:ext>
            </a:extLst>
          </p:cNvPr>
          <p:cNvSpPr txBox="1"/>
          <p:nvPr/>
        </p:nvSpPr>
        <p:spPr>
          <a:xfrm>
            <a:off x="385010" y="179100"/>
            <a:ext cx="4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Comic Sans MS" panose="030F0702030302020204" pitchFamily="66" charset="0"/>
              </a:rPr>
              <a:t>模拟</a:t>
            </a:r>
            <a:r>
              <a:rPr lang="en-US" altLang="zh-CN" sz="3200" b="1" dirty="0">
                <a:latin typeface="Comic Sans MS" panose="030F0702030302020204" pitchFamily="66" charset="0"/>
              </a:rPr>
              <a:t>CPU</a:t>
            </a:r>
            <a:r>
              <a:rPr lang="zh-CN" altLang="en-US" sz="3200" b="1" dirty="0">
                <a:latin typeface="Comic Sans MS" panose="030F0702030302020204" pitchFamily="66" charset="0"/>
              </a:rPr>
              <a:t>单元设计说明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DF4140-EBE0-2A8B-7938-E82DB3FB232D}"/>
              </a:ext>
            </a:extLst>
          </p:cNvPr>
          <p:cNvSpPr txBox="1"/>
          <p:nvPr/>
        </p:nvSpPr>
        <p:spPr>
          <a:xfrm>
            <a:off x="95250" y="942975"/>
            <a:ext cx="11811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模拟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是为了执行指令而实现的，我们设置了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的地址线为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位，并定义了一个小型的指令集架构、寄存器和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实现模拟了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的取指令、分析指令和执行指令功能。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数据结构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寄存器和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self.registers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[0] * 4  # CPU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通常有多个寄存器，用于存储数据和控制信息</a:t>
            </a: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self.pc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0  #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定义程序计数器，用于记录下一条将要执行的指令在内存中的地址</a:t>
            </a: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指令集架构：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算数指令：</a:t>
            </a: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加法指令（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ADD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）：将两个寄存器中的数据相加，并将结果存储到目标寄存器中。</a:t>
            </a: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减法指令（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SUB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）：将两个寄存器中的数据相减，并将结果存储到目标寄存器中。</a:t>
            </a: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乘法指令（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MUL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）：将两个寄存器中的数据相乘，并将结果存储到目标寄存器中。</a:t>
            </a: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ADD Rd, Rs -&gt; 0000 Rd Rs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SUB Rd, Rs -&gt; 0001 Rd Rs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MUL Rd, Rs -&gt; 0010 Rd Rs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数据传输指令：</a:t>
            </a: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加载指令（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LOAD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）：将指针寄存器中存储的地址处的数据加载到目标寄存器中。</a:t>
            </a: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存储指令（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STORE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）：将目标寄存器中的数据存储到指针寄存器中存储的地址处。</a:t>
            </a: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LOAD Rd, [Rs] -&gt; 0011 Rd [Rs]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STORE Rs, [Rd] -&gt; 0100 Rs [Rd]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处理流程：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run(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memory_offset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函数执行程序，从指定内存地址开始执行程序，调用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fetch_instruction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analysis_program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execute_instruction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三个函数，即三个步骤：取指令、分析指令和执行指令。</a:t>
            </a:r>
          </a:p>
        </p:txBody>
      </p:sp>
    </p:spTree>
    <p:extLst>
      <p:ext uri="{BB962C8B-B14F-4D97-AF65-F5344CB8AC3E}">
        <p14:creationId xmlns:p14="http://schemas.microsoft.com/office/powerpoint/2010/main" val="316860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7588364-D32D-7775-F487-89CAF17AD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875" y="0"/>
            <a:ext cx="3292125" cy="1104996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F7DFA56-B290-763D-1C20-A582AD240444}"/>
              </a:ext>
            </a:extLst>
          </p:cNvPr>
          <p:cNvCxnSpPr>
            <a:cxnSpLocks/>
          </p:cNvCxnSpPr>
          <p:nvPr/>
        </p:nvCxnSpPr>
        <p:spPr>
          <a:xfrm>
            <a:off x="0" y="942975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FB9219E-5790-892C-CACA-F88CFB0F09B7}"/>
              </a:ext>
            </a:extLst>
          </p:cNvPr>
          <p:cNvSpPr txBox="1"/>
          <p:nvPr/>
        </p:nvSpPr>
        <p:spPr>
          <a:xfrm>
            <a:off x="385010" y="179100"/>
            <a:ext cx="7939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Comic Sans MS" panose="030F0702030302020204" pitchFamily="66" charset="0"/>
              </a:rPr>
              <a:t>基本处理流程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A8B6602-A035-364E-A08D-E237BA02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1200150"/>
            <a:ext cx="8639175" cy="5376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0472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7588364-D32D-7775-F487-89CAF17AD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875" y="0"/>
            <a:ext cx="3292125" cy="1104996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F7DFA56-B290-763D-1C20-A582AD240444}"/>
              </a:ext>
            </a:extLst>
          </p:cNvPr>
          <p:cNvCxnSpPr>
            <a:cxnSpLocks/>
          </p:cNvCxnSpPr>
          <p:nvPr/>
        </p:nvCxnSpPr>
        <p:spPr>
          <a:xfrm>
            <a:off x="0" y="942975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FB9219E-5790-892C-CACA-F88CFB0F09B7}"/>
              </a:ext>
            </a:extLst>
          </p:cNvPr>
          <p:cNvSpPr txBox="1"/>
          <p:nvPr/>
        </p:nvSpPr>
        <p:spPr>
          <a:xfrm>
            <a:off x="385010" y="179100"/>
            <a:ext cx="7939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Comic Sans MS" panose="030F0702030302020204" pitchFamily="66" charset="0"/>
              </a:rPr>
              <a:t>外部接口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CEE07B-7664-937E-44C8-597A1826C5C3}"/>
              </a:ext>
            </a:extLst>
          </p:cNvPr>
          <p:cNvSpPr txBox="1"/>
          <p:nvPr/>
        </p:nvSpPr>
        <p:spPr>
          <a:xfrm>
            <a:off x="0" y="979140"/>
            <a:ext cx="12192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操作界面（命令接口）：</a:t>
            </a: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命令接口相关操作主要由命令行界面（主界面完成），用户可以通过命令行界面输入命令完成操作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：列出当前目录中的所有文件和文件夹。</a:t>
            </a:r>
          </a:p>
          <a:p>
            <a:pPr marL="13335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：切换当前目录。</a:t>
            </a:r>
          </a:p>
          <a:p>
            <a:pPr marL="133350" algn="just"/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mkdir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：创建新目录。</a:t>
            </a:r>
          </a:p>
          <a:p>
            <a:pPr marL="13335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touch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：创建新文件。</a:t>
            </a:r>
          </a:p>
          <a:p>
            <a:pPr marL="13335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：删除指定文件或目录。</a:t>
            </a:r>
          </a:p>
          <a:p>
            <a:pPr marL="13335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mv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：移动文件或重命名文件。</a:t>
            </a:r>
          </a:p>
          <a:p>
            <a:pPr marL="13335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cp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：复制文件。</a:t>
            </a:r>
          </a:p>
          <a:p>
            <a:pPr marL="13335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cat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：查看文件内容。</a:t>
            </a:r>
          </a:p>
          <a:p>
            <a:pPr marL="13335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echo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：将文本输出到控制台或文件中。</a:t>
            </a:r>
          </a:p>
          <a:p>
            <a:pPr marL="13335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clear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：清除控制台中的内容。</a:t>
            </a:r>
          </a:p>
          <a:p>
            <a:pPr marL="133350" algn="just"/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pwd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：显示当前工作目录路径。</a:t>
            </a:r>
          </a:p>
          <a:p>
            <a:pPr marL="13335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jobs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：打开进程界面，显示进程的实时监控情况。</a:t>
            </a:r>
          </a:p>
          <a:p>
            <a:pPr marL="13335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mem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：打开内存界面，显示内存的实时监控情况。</a:t>
            </a:r>
          </a:p>
          <a:p>
            <a:pPr marL="13335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dev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：打开设备管理界面，显示设备管理的实时监控情况。</a:t>
            </a: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操作系统提供的用户接口</a:t>
            </a: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进程管理接口：在进程界面以按钮的形式封装了进程的创建、销毁、阻塞、挂起和运行接口。可让用户启动、停止、暂停或恢复进程。</a:t>
            </a: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内存管理接口：在内存界面以按钮的形式封装了内存的申请、释放等接口。</a:t>
            </a: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设备管理接口：在设备界面以按钮的形式封装了设备的创建、释放等接口。</a:t>
            </a:r>
          </a:p>
        </p:txBody>
      </p:sp>
    </p:spTree>
    <p:extLst>
      <p:ext uri="{BB962C8B-B14F-4D97-AF65-F5344CB8AC3E}">
        <p14:creationId xmlns:p14="http://schemas.microsoft.com/office/powerpoint/2010/main" val="170610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7588364-D32D-7775-F487-89CAF17AD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875" y="0"/>
            <a:ext cx="3292125" cy="1104996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F7DFA56-B290-763D-1C20-A582AD240444}"/>
              </a:ext>
            </a:extLst>
          </p:cNvPr>
          <p:cNvCxnSpPr>
            <a:cxnSpLocks/>
          </p:cNvCxnSpPr>
          <p:nvPr/>
        </p:nvCxnSpPr>
        <p:spPr>
          <a:xfrm>
            <a:off x="0" y="942975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FB9219E-5790-892C-CACA-F88CFB0F09B7}"/>
              </a:ext>
            </a:extLst>
          </p:cNvPr>
          <p:cNvSpPr txBox="1"/>
          <p:nvPr/>
        </p:nvSpPr>
        <p:spPr>
          <a:xfrm>
            <a:off x="385010" y="179100"/>
            <a:ext cx="7939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Comic Sans MS" panose="030F0702030302020204" pitchFamily="66" charset="0"/>
              </a:rPr>
              <a:t>内部接口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CEE07B-7664-937E-44C8-597A1826C5C3}"/>
              </a:ext>
            </a:extLst>
          </p:cNvPr>
          <p:cNvSpPr txBox="1"/>
          <p:nvPr/>
        </p:nvSpPr>
        <p:spPr>
          <a:xfrm>
            <a:off x="1133475" y="2674888"/>
            <a:ext cx="99250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进程管理模块 进程管理模块负责管理系统中所有的进程，包括创建、销毁、调度和通信等。它需要与内存管理模块、文件系统模块和设备驱动程序模块等进行交互。</a:t>
            </a:r>
          </a:p>
          <a:p>
            <a:pPr indent="2667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内存管理模块 内存管理模块负责管理系统中的内存资源，包括分配、释放和保护等。它需要与进程管理模块和文件系统模块进行交互，以完成进程的加载和存储文件等任务。</a:t>
            </a:r>
          </a:p>
          <a:p>
            <a:pPr indent="2667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文件系统模块 文件系统模块负责管理系统中的文件和目录，包括创建、删除、读取和写入等。它需要与进程管理模块和内存管理模块进行交互，以完成文件的加载和存储等任务。</a:t>
            </a:r>
          </a:p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设备驱动程序模块</a:t>
            </a:r>
            <a:r>
              <a:rPr lang="zh-CN" altLang="zh-CN" sz="1800" kern="100" dirty="0">
                <a:effectLst/>
                <a:ea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设备驱动程序模块负责管理系统中的设备资源，包括输入输出设备和网络设备等。它需要与进程管理模块和文件系统模块进行交互，以完成设备的访问和管理等任务。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289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7588364-D32D-7775-F487-89CAF17AD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875" y="0"/>
            <a:ext cx="3292125" cy="1104996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F7DFA56-B290-763D-1C20-A582AD240444}"/>
              </a:ext>
            </a:extLst>
          </p:cNvPr>
          <p:cNvCxnSpPr>
            <a:cxnSpLocks/>
          </p:cNvCxnSpPr>
          <p:nvPr/>
        </p:nvCxnSpPr>
        <p:spPr>
          <a:xfrm>
            <a:off x="0" y="942975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FB9219E-5790-892C-CACA-F88CFB0F09B7}"/>
              </a:ext>
            </a:extLst>
          </p:cNvPr>
          <p:cNvSpPr txBox="1"/>
          <p:nvPr/>
        </p:nvSpPr>
        <p:spPr>
          <a:xfrm>
            <a:off x="385010" y="179100"/>
            <a:ext cx="4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Comic Sans MS" panose="030F0702030302020204" pitchFamily="66" charset="0"/>
              </a:rPr>
              <a:t>进程管理模块设计说明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4BDEB0-825E-0B4F-EBFA-FFFF4E84A70C}"/>
              </a:ext>
            </a:extLst>
          </p:cNvPr>
          <p:cNvSpPr txBox="1"/>
          <p:nvPr/>
        </p:nvSpPr>
        <p:spPr>
          <a:xfrm>
            <a:off x="1159325" y="5169341"/>
            <a:ext cx="9873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采用了多级反馈机制来处理进程调度，共设计了三个级别，每个级别具有不同的优先级。新来的进程会被放到最高级别的队列中。当一个进程在最高级别队列中执行时，如果它的运行时间超过了规定的时间片大小，那么它就会被移到低一级别的队列中，新来的进程会继续在该级别中执行。如果一个进程在较低级别的队列中等待的时间达到了一定的时间，那么它就会被移到更高级别的队列中，以便提高它的响应速度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74A4CA-4336-B73A-3490-73A34C5AB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925" y="942975"/>
            <a:ext cx="5695950" cy="3949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29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7588364-D32D-7775-F487-89CAF17AD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875" y="0"/>
            <a:ext cx="3292125" cy="1104996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F7DFA56-B290-763D-1C20-A582AD240444}"/>
              </a:ext>
            </a:extLst>
          </p:cNvPr>
          <p:cNvCxnSpPr>
            <a:cxnSpLocks/>
          </p:cNvCxnSpPr>
          <p:nvPr/>
        </p:nvCxnSpPr>
        <p:spPr>
          <a:xfrm>
            <a:off x="0" y="942975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FB9219E-5790-892C-CACA-F88CFB0F09B7}"/>
              </a:ext>
            </a:extLst>
          </p:cNvPr>
          <p:cNvSpPr txBox="1"/>
          <p:nvPr/>
        </p:nvSpPr>
        <p:spPr>
          <a:xfrm>
            <a:off x="385010" y="179100"/>
            <a:ext cx="4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Comic Sans MS" panose="030F0702030302020204" pitchFamily="66" charset="0"/>
              </a:rPr>
              <a:t>进程管理模块设计说明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4BDEB0-825E-0B4F-EBFA-FFFF4E84A70C}"/>
              </a:ext>
            </a:extLst>
          </p:cNvPr>
          <p:cNvSpPr txBox="1"/>
          <p:nvPr/>
        </p:nvSpPr>
        <p:spPr>
          <a:xfrm>
            <a:off x="1549016" y="4853702"/>
            <a:ext cx="9361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使用信号量来完成进程间的通信，在信号量上定义了三种操作，即初始化、递减和增加，递减操作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wait()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用于阻塞一个进程，递增操作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signal()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用于解除一个进程的阻塞。信号量的初值为可用资源数量。当进程需要使用资源时，需要对该信号量执行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wait()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操作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减少信号量的计数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。当进程释放资源时，需要对该信号量执行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signal()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操作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增加信号量的计数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。当信号量的计数为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时，所有资源都在使用中。之后，需要使用资源的进程将会阻塞，直到计数大于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E58569A4-289E-9DAE-2D99-9A6C962D3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967" y="1093202"/>
            <a:ext cx="52578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916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7588364-D32D-7775-F487-89CAF17AD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875" y="0"/>
            <a:ext cx="3292125" cy="1104996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F7DFA56-B290-763D-1C20-A582AD240444}"/>
              </a:ext>
            </a:extLst>
          </p:cNvPr>
          <p:cNvCxnSpPr>
            <a:cxnSpLocks/>
          </p:cNvCxnSpPr>
          <p:nvPr/>
        </p:nvCxnSpPr>
        <p:spPr>
          <a:xfrm>
            <a:off x="0" y="942975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FB9219E-5790-892C-CACA-F88CFB0F09B7}"/>
              </a:ext>
            </a:extLst>
          </p:cNvPr>
          <p:cNvSpPr txBox="1"/>
          <p:nvPr/>
        </p:nvSpPr>
        <p:spPr>
          <a:xfrm>
            <a:off x="385010" y="179100"/>
            <a:ext cx="4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Comic Sans MS" panose="030F0702030302020204" pitchFamily="66" charset="0"/>
              </a:rPr>
              <a:t>进程管理模块设计说明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4BDEB0-825E-0B4F-EBFA-FFFF4E84A70C}"/>
              </a:ext>
            </a:extLst>
          </p:cNvPr>
          <p:cNvSpPr txBox="1"/>
          <p:nvPr/>
        </p:nvSpPr>
        <p:spPr>
          <a:xfrm>
            <a:off x="2309812" y="2512963"/>
            <a:ext cx="71199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/>
            <a:r>
              <a:rPr lang="zh-CN" altLang="en-US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银行家算法：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会在分配资源之前检查当前状态是否安全，即是否存在一种安全的分配方案，以使所有进程最终都能完成它们的任务并释放所占用的资源。如果当前状态是安全的，那么系统分配资源，并将进程从等待状态转变为执行状态；如果当前状态不是安全的，那么系统会拒绝分配资源，并将进程保持在等待状态，以等待后续可能会释放出更多资源的机会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59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7588364-D32D-7775-F487-89CAF17AD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875" y="0"/>
            <a:ext cx="3292125" cy="1104996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F7DFA56-B290-763D-1C20-A582AD240444}"/>
              </a:ext>
            </a:extLst>
          </p:cNvPr>
          <p:cNvCxnSpPr>
            <a:cxnSpLocks/>
          </p:cNvCxnSpPr>
          <p:nvPr/>
        </p:nvCxnSpPr>
        <p:spPr>
          <a:xfrm>
            <a:off x="0" y="942975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FB9219E-5790-892C-CACA-F88CFB0F09B7}"/>
              </a:ext>
            </a:extLst>
          </p:cNvPr>
          <p:cNvSpPr txBox="1"/>
          <p:nvPr/>
        </p:nvSpPr>
        <p:spPr>
          <a:xfrm>
            <a:off x="385010" y="179100"/>
            <a:ext cx="4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Comic Sans MS" panose="030F0702030302020204" pitchFamily="66" charset="0"/>
              </a:rPr>
              <a:t>中断模块设计说明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F08FD9-0255-993B-7680-654826D0BF47}"/>
              </a:ext>
            </a:extLst>
          </p:cNvPr>
          <p:cNvSpPr txBox="1"/>
          <p:nvPr/>
        </p:nvSpPr>
        <p:spPr>
          <a:xfrm>
            <a:off x="5972175" y="1284095"/>
            <a:ext cx="539892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algn="just"/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pause_program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(PCB)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暂停的程序信息，用于保存程序现场的状态，在中断服务程序结束后，进行断点恢复。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667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中断服务程序对传入的中断请求进行判断，根据中断请求的不同，执行不同类型的中断服务。</a:t>
            </a:r>
          </a:p>
          <a:p>
            <a:pPr marL="2667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在收到中断信号后，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首先进行程序现场状态的保护工作，此时，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不应该响应任何更高级别的中断请求，在断点信息被存入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PCB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后，开中断，此时可以响应更高级别的中断，实现中断嵌套。在没有其他更高等级的中断请求信息时，调用中断模块，根据中断请求执行对应的中断服务程序。中断程序有系统中断和用户中断两种，用户中断会根据用户给出的地址，执行该地址所表示的中断服务程序；系统中断从系统中获取中断服务程序的地址并执行。在执行完成后，根据保存的程序状态信息，逐层恢复现场，进行中断返回，使其返回到原程序的断点处。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C2E0B1D-1876-426C-7A39-A4CD59AC2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79" y="1706850"/>
            <a:ext cx="44862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183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7588364-D32D-7775-F487-89CAF17AD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9875" y="0"/>
            <a:ext cx="3292125" cy="1104996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F7DFA56-B290-763D-1C20-A582AD240444}"/>
              </a:ext>
            </a:extLst>
          </p:cNvPr>
          <p:cNvCxnSpPr>
            <a:cxnSpLocks/>
          </p:cNvCxnSpPr>
          <p:nvPr/>
        </p:nvCxnSpPr>
        <p:spPr>
          <a:xfrm>
            <a:off x="0" y="942975"/>
            <a:ext cx="121920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FB9219E-5790-892C-CACA-F88CFB0F09B7}"/>
              </a:ext>
            </a:extLst>
          </p:cNvPr>
          <p:cNvSpPr txBox="1"/>
          <p:nvPr/>
        </p:nvSpPr>
        <p:spPr>
          <a:xfrm>
            <a:off x="385010" y="179100"/>
            <a:ext cx="4748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Comic Sans MS" panose="030F0702030302020204" pitchFamily="66" charset="0"/>
              </a:rPr>
              <a:t>内存管理模块设计说明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30B5DE-AFF9-2DF2-8227-E06DC7521E7D}"/>
              </a:ext>
            </a:extLst>
          </p:cNvPr>
          <p:cNvSpPr txBox="1"/>
          <p:nvPr/>
        </p:nvSpPr>
        <p:spPr>
          <a:xfrm>
            <a:off x="638175" y="3938937"/>
            <a:ext cx="106941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266700" algn="just">
              <a:tabLst>
                <a:tab pos="2580005" algn="l"/>
              </a:tabLs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页替换策略采用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LRU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算法，采用一个固定长度的链表，每次访问到的页插入链表，若访问的页已经在链表中了，将其放到链表尾端，每次换出时，选择换出链表头部的页。需要时刻记录所访问的页。</a:t>
            </a:r>
          </a:p>
          <a:p>
            <a:pPr marL="266700" indent="266700" algn="just">
              <a:tabLst>
                <a:tab pos="2580005" algn="l"/>
              </a:tabLs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运行程序创建进程时，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计算出程序需要的内存大小，然后在其对应的虚拟内存中，分配给对应的页数，并将其映射到物理内存中去，然后在物理内存中存储对应的指令。当程序运行时，根据虚拟地址进行访存，将虚拟地址翻译为物理地址，再访问对应的物理地址中的内容。</a:t>
            </a:r>
          </a:p>
          <a:p>
            <a:pPr marL="266700" indent="266700" algn="just">
              <a:tabLst>
                <a:tab pos="2580005" algn="l"/>
              </a:tabLs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当空闲的物理页不够或者小于等于某个阈值时，发生缺页异常，使用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LRU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算法将进行换页。</a:t>
            </a:r>
          </a:p>
          <a:p>
            <a:pPr marL="266700" indent="266700" algn="just">
              <a:tabLst>
                <a:tab pos="2580005" algn="l"/>
              </a:tabLst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一个程序运行时，只把部分页调入了内存，需要访问的页没有调入内存时，也会发生缺页异常，这时检测剩余的物理页数，若未满或者大于某个阈值，则调用分配内存函数为其分配一个物理页，若空闲的物理页不够或者小于等于某个阈值时，使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LRU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算法进行换页。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97CDA98-D1BA-1258-09C5-9C18D247C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067" y="1226013"/>
            <a:ext cx="6733737" cy="2371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47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1853</Words>
  <Application>Microsoft Office PowerPoint</Application>
  <PresentationFormat>宽屏</PresentationFormat>
  <Paragraphs>74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Comic Sans MS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 正阳</dc:creator>
  <cp:lastModifiedBy>梁 正阳</cp:lastModifiedBy>
  <cp:revision>87</cp:revision>
  <dcterms:created xsi:type="dcterms:W3CDTF">2023-04-19T06:39:26Z</dcterms:created>
  <dcterms:modified xsi:type="dcterms:W3CDTF">2023-05-11T12:43:36Z</dcterms:modified>
</cp:coreProperties>
</file>