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2"/>
    <p:sldId id="262" r:id="rId3"/>
    <p:sldId id="276" r:id="rId4"/>
    <p:sldId id="275" r:id="rId5"/>
    <p:sldId id="273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2" r:id="rId29"/>
  </p:sldIdLst>
  <p:sldSz cx="12192000" cy="828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CCFF"/>
    <a:srgbClr val="00FFFF"/>
    <a:srgbClr val="000064"/>
    <a:srgbClr val="D24726"/>
    <a:srgbClr val="D24727"/>
    <a:srgbClr val="DD462F"/>
    <a:srgbClr val="AEB785"/>
    <a:srgbClr val="734F29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134" y="-66"/>
      </p:cViewPr>
      <p:guideLst>
        <p:guide orient="horz" pos="26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83" y="2488354"/>
            <a:ext cx="10516635" cy="2882667"/>
          </a:xfrm>
        </p:spPr>
        <p:txBody>
          <a:bodyPr anchor="b">
            <a:normAutofit/>
          </a:bodyPr>
          <a:lstStyle>
            <a:lvl1pPr algn="l">
              <a:defRPr sz="652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84" y="6170287"/>
            <a:ext cx="6706259" cy="137371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725"/>
              </a:spcBef>
              <a:buNone/>
              <a:defRPr sz="3380">
                <a:solidFill>
                  <a:srgbClr val="D24726"/>
                </a:solidFill>
                <a:latin typeface="+mj-lt"/>
              </a:defRPr>
            </a:lvl1pPr>
            <a:lvl2pPr marL="551815" indent="0" algn="ctr">
              <a:buNone/>
              <a:defRPr sz="2415"/>
            </a:lvl2pPr>
            <a:lvl3pPr marL="1104265" indent="0" algn="ctr">
              <a:buNone/>
              <a:defRPr sz="2175"/>
            </a:lvl3pPr>
            <a:lvl4pPr marL="1656080" indent="0" algn="ctr">
              <a:buNone/>
              <a:defRPr sz="1930"/>
            </a:lvl4pPr>
            <a:lvl5pPr marL="2207895" indent="0" algn="ctr">
              <a:buNone/>
              <a:defRPr sz="1930"/>
            </a:lvl5pPr>
            <a:lvl6pPr marL="2759710" indent="0" algn="ctr">
              <a:buNone/>
              <a:defRPr sz="1930"/>
            </a:lvl6pPr>
            <a:lvl7pPr marL="3312160" indent="0" algn="ctr">
              <a:buNone/>
              <a:defRPr sz="1930"/>
            </a:lvl7pPr>
            <a:lvl8pPr marL="3863975" indent="0" algn="ctr">
              <a:buNone/>
              <a:defRPr sz="1930"/>
            </a:lvl8pPr>
            <a:lvl9pPr marL="4415790" indent="0" algn="ctr">
              <a:buNone/>
              <a:defRPr sz="193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图片 9" descr="PPT背景-201611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5715"/>
            <a:ext cx="12204065" cy="6097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94" y="0"/>
            <a:ext cx="10750424" cy="1459526"/>
          </a:xfrm>
        </p:spPr>
        <p:txBody>
          <a:bodyPr anchor="b">
            <a:normAutofit/>
          </a:bodyPr>
          <a:lstStyle>
            <a:lvl1pPr>
              <a:defRPr sz="4345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83" y="2204167"/>
            <a:ext cx="4168163" cy="525358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93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69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45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33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33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片 8" descr="背景小底纹 -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3430" cy="133286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206750" y="7723505"/>
            <a:ext cx="438721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2017</a:t>
            </a:r>
            <a:r>
              <a:rPr lang="zh-CN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瀚高·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第二届数据库技术峰会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    </a:t>
            </a:r>
            <a:endParaRPr lang="zh-CN" altLang="en-US" sz="1200" kern="600" spc="300" dirty="0">
              <a:solidFill>
                <a:schemeClr val="tx1"/>
              </a:solidFill>
              <a:uFillTx/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540" y="7591425"/>
            <a:ext cx="1936750" cy="395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图片 8" descr="背景小底纹 -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3430" cy="133286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3" y="440833"/>
            <a:ext cx="10516635" cy="1600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3" y="2204167"/>
            <a:ext cx="10516635" cy="5253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3" y="7674333"/>
            <a:ext cx="3276923" cy="44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658" y="7674333"/>
            <a:ext cx="2895885" cy="44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995" y="7674333"/>
            <a:ext cx="3276923" cy="44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1104265" rtl="0" eaLnBrk="1" latinLnBrk="0" hangingPunct="1">
        <a:spcBef>
          <a:spcPct val="0"/>
        </a:spcBef>
        <a:buNone/>
        <a:defRPr sz="5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225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3380" kern="1200">
          <a:solidFill>
            <a:schemeClr val="tx1"/>
          </a:solidFill>
          <a:latin typeface="+mn-lt"/>
          <a:ea typeface="+mn-ea"/>
          <a:cs typeface="+mn-cs"/>
        </a:defRPr>
      </a:lvl1pPr>
      <a:lvl2pPr marL="828040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9855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305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484120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3035935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587750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4140200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692015" indent="-275590" algn="l" defTabSz="1104265" rtl="0" eaLnBrk="1" latinLnBrk="0" hangingPunct="1">
        <a:lnSpc>
          <a:spcPct val="90000"/>
        </a:lnSpc>
        <a:spcBef>
          <a:spcPct val="36000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51815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1104265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656080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4pPr>
      <a:lvl5pPr marL="2207895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5pPr>
      <a:lvl6pPr marL="2759710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6pPr>
      <a:lvl7pPr marL="3312160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7pPr>
      <a:lvl8pPr marL="3863975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8pPr>
      <a:lvl9pPr marL="4415790" algn="l" defTabSz="1104265" rtl="0" eaLnBrk="1" latinLnBrk="0" hangingPunct="1">
        <a:defRPr sz="21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ba@xifenfei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xifenfei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92" y="5826910"/>
            <a:ext cx="6538108" cy="2633794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/>
        </p:nvSpPr>
        <p:spPr>
          <a:xfrm>
            <a:off x="852170" y="1054170"/>
            <a:ext cx="11128548" cy="2270921"/>
          </a:xfrm>
          <a:prstGeom prst="rect">
            <a:avLst/>
          </a:prstGeom>
        </p:spPr>
        <p:txBody>
          <a:bodyPr vert="horz" lIns="91449" tIns="45724" rIns="91449" bIns="45724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60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Oracle</a:t>
            </a:r>
            <a:r>
              <a:rPr lang="zh-CN" altLang="en-US" sz="60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数据库非常规恢复之道</a:t>
            </a:r>
            <a:endParaRPr lang="en-US" altLang="zh-CN" sz="6000" b="1" dirty="0" smtClean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  <a:p>
            <a:pPr algn="r"/>
            <a:r>
              <a:rPr lang="en-US" altLang="zh-CN" sz="40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———</a:t>
            </a:r>
            <a:r>
              <a:rPr lang="zh-CN" altLang="en-US" sz="4000" b="1" dirty="0" smtClean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程飞</a:t>
            </a:r>
            <a:endParaRPr lang="zh-CN" altLang="en-US" sz="40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4106" y="7465691"/>
            <a:ext cx="39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F0"/>
                </a:solidFill>
                <a:latin typeface="百度综艺简体" pitchFamily="2" charset="-122"/>
                <a:ea typeface="百度综艺简体" pitchFamily="2" charset="-122"/>
              </a:rPr>
              <a:t>2017瀚高·第二届数据库技术峰会</a:t>
            </a:r>
          </a:p>
        </p:txBody>
      </p:sp>
      <p:sp>
        <p:nvSpPr>
          <p:cNvPr id="3" name="矩形 2"/>
          <p:cNvSpPr/>
          <p:nvPr/>
        </p:nvSpPr>
        <p:spPr>
          <a:xfrm>
            <a:off x="5987749" y="4183981"/>
            <a:ext cx="6096000" cy="18789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dirty="0">
                <a:sym typeface="宋体" pitchFamily="2" charset="-122"/>
              </a:rPr>
              <a:t>网名</a:t>
            </a:r>
            <a:r>
              <a:rPr lang="en-US" altLang="zh-CN" sz="2000" dirty="0">
                <a:sym typeface="宋体" pitchFamily="2" charset="-122"/>
              </a:rPr>
              <a:t>:</a:t>
            </a:r>
            <a:r>
              <a:rPr lang="zh-CN" altLang="en-US" sz="2000" dirty="0">
                <a:sym typeface="宋体" pitchFamily="2" charset="-122"/>
              </a:rPr>
              <a:t>惜分飞</a:t>
            </a:r>
          </a:p>
          <a:p>
            <a:pPr algn="r">
              <a:lnSpc>
                <a:spcPct val="150000"/>
              </a:lnSpc>
            </a:pPr>
            <a:r>
              <a:rPr lang="en-US" altLang="zh-CN" sz="2000" dirty="0" smtClean="0">
                <a:sym typeface="宋体" pitchFamily="2" charset="-122"/>
              </a:rPr>
              <a:t>QQ</a:t>
            </a:r>
            <a:r>
              <a:rPr lang="zh-CN" altLang="en-US" sz="2000" dirty="0">
                <a:sym typeface="宋体" pitchFamily="2" charset="-122"/>
              </a:rPr>
              <a:t>号：</a:t>
            </a:r>
            <a:r>
              <a:rPr lang="en-US" altLang="zh-CN" sz="2000" dirty="0">
                <a:sym typeface="宋体" pitchFamily="2" charset="-122"/>
              </a:rPr>
              <a:t>107644445</a:t>
            </a:r>
            <a:endParaRPr lang="zh-CN" altLang="en-US" sz="2000" dirty="0">
              <a:sym typeface="宋体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ym typeface="宋体" pitchFamily="2" charset="-122"/>
              </a:rPr>
              <a:t>邮箱：</a:t>
            </a:r>
            <a:r>
              <a:rPr lang="en-US" altLang="zh-CN" sz="2000" dirty="0">
                <a:sym typeface="宋体" pitchFamily="2" charset="-122"/>
                <a:hlinkClick r:id="rId3"/>
              </a:rPr>
              <a:t>dba@xifenfei.com</a:t>
            </a:r>
            <a:endParaRPr lang="en-US" altLang="zh-CN" sz="2000" dirty="0">
              <a:sym typeface="宋体" pitchFamily="2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ym typeface="宋体" pitchFamily="2" charset="-122"/>
              </a:rPr>
              <a:t>技术</a:t>
            </a:r>
            <a:r>
              <a:rPr lang="en-US" altLang="zh-CN" sz="2000" dirty="0">
                <a:sym typeface="宋体" pitchFamily="2" charset="-122"/>
              </a:rPr>
              <a:t>BLOG</a:t>
            </a:r>
            <a:r>
              <a:rPr lang="zh-CN" altLang="en-US" sz="2000" dirty="0">
                <a:sym typeface="宋体" pitchFamily="2" charset="-122"/>
              </a:rPr>
              <a:t>：</a:t>
            </a:r>
            <a:r>
              <a:rPr lang="en-US" altLang="zh-CN" sz="2000" dirty="0">
                <a:sym typeface="宋体" pitchFamily="2" charset="-122"/>
                <a:hlinkClick r:id="rId4"/>
              </a:rPr>
              <a:t>www.xifenfie.co</a:t>
            </a:r>
            <a:r>
              <a:rPr lang="en-US" altLang="zh-CN" dirty="0">
                <a:sym typeface="宋体" pitchFamily="2" charset="-122"/>
                <a:hlinkClick r:id="rId4"/>
              </a:rPr>
              <a:t>m</a:t>
            </a:r>
            <a:endParaRPr lang="en-US" altLang="zh-CN" dirty="0"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b</a:t>
            </a:r>
            <a:r>
              <a:rPr lang="en-US" altLang="zh-CN" dirty="0"/>
              <a:t>bed</a:t>
            </a:r>
            <a:r>
              <a:rPr lang="zh-CN" altLang="en-US" dirty="0"/>
              <a:t>修改</a:t>
            </a:r>
            <a:r>
              <a:rPr lang="en-US" altLang="zh-CN" dirty="0"/>
              <a:t>block</a:t>
            </a:r>
            <a:r>
              <a:rPr lang="zh-CN" altLang="en-US" dirty="0"/>
              <a:t>试验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778000"/>
            <a:ext cx="10515517" cy="56797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create table </a:t>
            </a:r>
            <a:r>
              <a:rPr lang="en-US" altLang="zh-CN" sz="2000" dirty="0" err="1">
                <a:solidFill>
                  <a:schemeClr val="tx1"/>
                </a:solidFill>
              </a:rPr>
              <a:t>hr.b</a:t>
            </a:r>
            <a:r>
              <a:rPr lang="en-US" altLang="zh-CN" sz="2000" dirty="0">
                <a:solidFill>
                  <a:schemeClr val="tx1"/>
                </a:solidFill>
              </a:rPr>
              <a:t>(id </a:t>
            </a:r>
            <a:r>
              <a:rPr lang="en-US" altLang="zh-CN" sz="2000" dirty="0" err="1">
                <a:solidFill>
                  <a:schemeClr val="tx1"/>
                </a:solidFill>
              </a:rPr>
              <a:t>number,name</a:t>
            </a:r>
            <a:r>
              <a:rPr lang="en-US" altLang="zh-CN" sz="2000" dirty="0">
                <a:solidFill>
                  <a:schemeClr val="tx1"/>
                </a:solidFill>
              </a:rPr>
              <a:t> varchar2(100)) tablespace </a:t>
            </a:r>
            <a:r>
              <a:rPr lang="en-US" altLang="zh-CN" sz="2000" dirty="0" err="1">
                <a:solidFill>
                  <a:schemeClr val="tx1"/>
                </a:solidFill>
              </a:rPr>
              <a:t>xff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insert into </a:t>
            </a:r>
            <a:r>
              <a:rPr lang="en-US" altLang="zh-CN" sz="2000" dirty="0" err="1">
                <a:solidFill>
                  <a:schemeClr val="tx1"/>
                </a:solidFill>
              </a:rPr>
              <a:t>hr.b</a:t>
            </a:r>
            <a:r>
              <a:rPr lang="en-US" altLang="zh-CN" sz="2000" dirty="0">
                <a:solidFill>
                  <a:schemeClr val="tx1"/>
                </a:solidFill>
              </a:rPr>
              <a:t> values(1,’aaa’);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Commit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 select   </a:t>
            </a:r>
            <a:r>
              <a:rPr lang="en-US" altLang="zh-CN" sz="2000" dirty="0" err="1">
                <a:solidFill>
                  <a:schemeClr val="tx1"/>
                </a:solidFill>
              </a:rPr>
              <a:t>rowid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2   </a:t>
            </a:r>
            <a:r>
              <a:rPr lang="en-US" altLang="zh-CN" sz="2000" dirty="0" err="1">
                <a:solidFill>
                  <a:schemeClr val="tx1"/>
                </a:solidFill>
              </a:rPr>
              <a:t>dbms_rowid.rowid_relative_fno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rowid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 err="1">
                <a:solidFill>
                  <a:schemeClr val="tx1"/>
                </a:solidFill>
              </a:rPr>
              <a:t>rel_fno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3   </a:t>
            </a:r>
            <a:r>
              <a:rPr lang="en-US" altLang="zh-CN" sz="2000" dirty="0" err="1">
                <a:solidFill>
                  <a:schemeClr val="tx1"/>
                </a:solidFill>
              </a:rPr>
              <a:t>dbms_rowid.rowid_block_number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rowid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 err="1">
                <a:solidFill>
                  <a:schemeClr val="tx1"/>
                </a:solidFill>
              </a:rPr>
              <a:t>blockno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4   </a:t>
            </a:r>
            <a:r>
              <a:rPr lang="en-US" altLang="zh-CN" sz="2000" dirty="0" err="1">
                <a:solidFill>
                  <a:schemeClr val="tx1"/>
                </a:solidFill>
              </a:rPr>
              <a:t>dbms_rowid.rowid_row_number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rowid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en-US" altLang="zh-CN" sz="2000" dirty="0" err="1">
                <a:solidFill>
                  <a:schemeClr val="tx1"/>
                </a:solidFill>
              </a:rPr>
              <a:t>rowno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5   from </a:t>
            </a:r>
            <a:r>
              <a:rPr lang="en-US" altLang="zh-CN" sz="2000" dirty="0" err="1">
                <a:solidFill>
                  <a:schemeClr val="tx1"/>
                </a:solidFill>
              </a:rPr>
              <a:t>hr.b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ROWID                 REL_FNO    BLOCKNO      ROWNO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—————— ———- ———- ———-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AAAHytAACAAAAIKAAA</a:t>
            </a:r>
            <a:r>
              <a:rPr lang="en-US" altLang="zh-CN" sz="2000" dirty="0">
                <a:solidFill>
                  <a:schemeClr val="tx1"/>
                </a:solidFill>
              </a:rPr>
              <a:t>          2        522          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shutdown immediate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73200"/>
            <a:ext cx="10706017" cy="59845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dirty="0" err="1">
                <a:solidFill>
                  <a:schemeClr val="tx1"/>
                </a:solidFill>
              </a:rPr>
              <a:t>oracle@localhost</a:t>
            </a:r>
            <a:r>
              <a:rPr lang="en-US" altLang="zh-CN" sz="2000" dirty="0">
                <a:solidFill>
                  <a:schemeClr val="tx1"/>
                </a:solidFill>
              </a:rPr>
              <a:t> ~]$ </a:t>
            </a:r>
            <a:r>
              <a:rPr lang="en-US" altLang="zh-CN" sz="2000" dirty="0" err="1">
                <a:solidFill>
                  <a:schemeClr val="tx1"/>
                </a:solidFill>
              </a:rPr>
              <a:t>bbed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parfile</a:t>
            </a:r>
            <a:r>
              <a:rPr lang="en-US" altLang="zh-CN" sz="2000" dirty="0">
                <a:solidFill>
                  <a:schemeClr val="tx1"/>
                </a:solidFill>
              </a:rPr>
              <a:t>=/</a:t>
            </a:r>
            <a:r>
              <a:rPr lang="en-US" altLang="zh-CN" sz="2000" dirty="0" err="1">
                <a:solidFill>
                  <a:schemeClr val="tx1"/>
                </a:solidFill>
              </a:rPr>
              <a:t>tmp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parfile.cnf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Password: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BBED: Release 2.0.0.0.0 – Limited Production on Sat Aug 20 17:10:24 2011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Copyright (c) 1982, 2002, Oracle Corporation.  All rights reserved.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************* !!! For Oracle Internal Use only !!! ***************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BBED&gt; set dba 2,522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DBA             0x0080020a (8389130 2,522)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BBED&gt; find /c </a:t>
            </a:r>
            <a:r>
              <a:rPr lang="en-US" altLang="zh-CN" sz="2000" dirty="0" err="1">
                <a:solidFill>
                  <a:srgbClr val="FF0000"/>
                </a:solidFill>
              </a:rPr>
              <a:t>aaa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File: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oradata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xifenfei</a:t>
            </a:r>
            <a:r>
              <a:rPr lang="en-US" altLang="zh-CN" sz="2000" dirty="0">
                <a:solidFill>
                  <a:schemeClr val="tx1"/>
                </a:solidFill>
              </a:rPr>
              <a:t>/xff01.dbf (2)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Block: 522              Offsets: 8185 to 8191           Dba:0x0080020a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————————————————————————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61616101 067735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BBED&gt; dump /v offset 8185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File: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oradata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xifenfei</a:t>
            </a:r>
            <a:r>
              <a:rPr lang="en-US" altLang="zh-CN" sz="2000" dirty="0">
                <a:solidFill>
                  <a:schemeClr val="tx1"/>
                </a:solidFill>
              </a:rPr>
              <a:t>/xff01.dbf (2)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Block: 522     Offsets: 8185 to 8191  Dba:0x0080020a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——————————————————-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61616101 067735                     l aaa..w5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0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24000"/>
            <a:ext cx="10591717" cy="59337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BBED&gt; modify /c </a:t>
            </a:r>
            <a:r>
              <a:rPr lang="en-US" altLang="zh-CN" sz="2000" dirty="0" err="1">
                <a:solidFill>
                  <a:srgbClr val="FF0000"/>
                </a:solidFill>
              </a:rPr>
              <a:t>bbb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Warning: contents of previous BIFILE will be lost. Proceed? (Y/N) y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File: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oradata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xifenfei</a:t>
            </a:r>
            <a:r>
              <a:rPr lang="en-US" altLang="zh-CN" sz="2000" dirty="0">
                <a:solidFill>
                  <a:schemeClr val="tx1"/>
                </a:solidFill>
              </a:rPr>
              <a:t>/xff01.dbf (2)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Block: 522              Offsets: 8185 to 8191           Dba:0x0080020a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————————————————————————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62626201 067735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BBED&gt; sum apply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Check value for File 2, Block 522: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current = 0xa286, required = 0xa286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startup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select * from </a:t>
            </a:r>
            <a:r>
              <a:rPr lang="en-US" altLang="zh-CN" sz="2000" dirty="0" err="1">
                <a:solidFill>
                  <a:schemeClr val="tx1"/>
                </a:solidFill>
              </a:rPr>
              <a:t>hr.b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ID NAME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———- ——————–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 </a:t>
            </a:r>
            <a:r>
              <a:rPr lang="en-US" altLang="zh-CN" sz="2000" dirty="0" err="1">
                <a:solidFill>
                  <a:srgbClr val="FF0000"/>
                </a:solidFill>
              </a:rPr>
              <a:t>bbb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ue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二进制文件修改执行计划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24000"/>
            <a:ext cx="10807617" cy="5933751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Ue</a:t>
            </a:r>
            <a:r>
              <a:rPr lang="zh-CN" altLang="en-US" b="1" dirty="0" smtClean="0">
                <a:solidFill>
                  <a:schemeClr val="tx1"/>
                </a:solidFill>
              </a:rPr>
              <a:t>打开</a:t>
            </a:r>
            <a:r>
              <a:rPr lang="en-US" altLang="zh-CN" b="1" dirty="0" smtClean="0">
                <a:solidFill>
                  <a:schemeClr val="tx1"/>
                </a:solidFill>
              </a:rPr>
              <a:t>oracle</a:t>
            </a:r>
            <a:r>
              <a:rPr lang="zh-CN" altLang="en-US" b="1" dirty="0" smtClean="0">
                <a:solidFill>
                  <a:schemeClr val="tx1"/>
                </a:solidFill>
              </a:rPr>
              <a:t>二进制文件发现</a:t>
            </a:r>
            <a:r>
              <a:rPr lang="en-US" altLang="zh-CN" b="1" dirty="0" err="1" smtClean="0">
                <a:solidFill>
                  <a:schemeClr val="tx1"/>
                </a:solidFill>
              </a:rPr>
              <a:t>sql</a:t>
            </a:r>
            <a:r>
              <a:rPr lang="zh-CN" altLang="en-US" b="1" dirty="0" smtClean="0">
                <a:solidFill>
                  <a:schemeClr val="tx1"/>
                </a:solidFill>
              </a:rPr>
              <a:t>语句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数据库启动执行计划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endParaRPr lang="en-US" altLang="zh-CN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32000"/>
            <a:ext cx="10274300" cy="22352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995044" y="4851401"/>
            <a:ext cx="1021905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8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24000"/>
            <a:ext cx="4168163" cy="5933751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err="1" smtClean="0">
                <a:solidFill>
                  <a:schemeClr val="tx1"/>
                </a:solidFill>
              </a:rPr>
              <a:t>ue</a:t>
            </a:r>
            <a:r>
              <a:rPr lang="zh-CN" altLang="en-US" dirty="0" smtClean="0">
                <a:solidFill>
                  <a:schemeClr val="tx1"/>
                </a:solidFill>
              </a:rPr>
              <a:t>修改后语句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</a:rPr>
              <a:t>修改之后的执行计划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3145" y="2028507"/>
            <a:ext cx="10295255" cy="160369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21690" y="4229100"/>
            <a:ext cx="10506710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招式三：通过</a:t>
            </a:r>
            <a:r>
              <a:rPr lang="en-US" altLang="zh-CN" dirty="0" err="1" smtClean="0"/>
              <a:t>dul</a:t>
            </a:r>
            <a:r>
              <a:rPr lang="zh-CN" altLang="en-US" dirty="0" smtClean="0"/>
              <a:t>之类的工具恢复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47800"/>
            <a:ext cx="10172617" cy="6009951"/>
          </a:xfrm>
        </p:spPr>
        <p:txBody>
          <a:bodyPr>
            <a:normAutofit fontScale="92500"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dul</a:t>
            </a:r>
            <a:r>
              <a:rPr lang="zh-CN" altLang="en-US" dirty="0" smtClean="0">
                <a:solidFill>
                  <a:schemeClr val="tx1"/>
                </a:solidFill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</a:rPr>
              <a:t>oracle internal</a:t>
            </a:r>
            <a:r>
              <a:rPr lang="zh-CN" altLang="en-US" dirty="0" smtClean="0">
                <a:solidFill>
                  <a:schemeClr val="tx1"/>
                </a:solidFill>
              </a:rPr>
              <a:t>工具，在</a:t>
            </a:r>
            <a:r>
              <a:rPr lang="zh-CN" altLang="en-US" dirty="0">
                <a:solidFill>
                  <a:schemeClr val="tx1"/>
                </a:solidFill>
              </a:rPr>
              <a:t>数据库不正常</a:t>
            </a:r>
            <a:r>
              <a:rPr lang="en-US" altLang="zh-CN" dirty="0">
                <a:solidFill>
                  <a:schemeClr val="tx1"/>
                </a:solidFill>
              </a:rPr>
              <a:t>open</a:t>
            </a:r>
            <a:r>
              <a:rPr lang="zh-CN" altLang="en-US" dirty="0">
                <a:solidFill>
                  <a:schemeClr val="tx1"/>
                </a:solidFill>
              </a:rPr>
              <a:t>情况下，直接读取数据文件恢复数据内容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d</a:t>
            </a:r>
            <a:r>
              <a:rPr lang="en-US" altLang="zh-CN" dirty="0" err="1">
                <a:solidFill>
                  <a:schemeClr val="tx1"/>
                </a:solidFill>
              </a:rPr>
              <a:t>ul</a:t>
            </a:r>
            <a:r>
              <a:rPr lang="zh-CN" altLang="en-US" dirty="0">
                <a:solidFill>
                  <a:schemeClr val="tx1"/>
                </a:solidFill>
              </a:rPr>
              <a:t>主要用于以下场景恢复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）使用前面方法无法</a:t>
            </a:r>
            <a:r>
              <a:rPr lang="en-US" altLang="zh-CN" dirty="0">
                <a:solidFill>
                  <a:schemeClr val="tx1"/>
                </a:solidFill>
              </a:rPr>
              <a:t>open</a:t>
            </a:r>
            <a:r>
              <a:rPr lang="zh-CN" altLang="en-US" dirty="0">
                <a:solidFill>
                  <a:schemeClr val="tx1"/>
                </a:solidFill>
              </a:rPr>
              <a:t>的数据库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）drop table 恢复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truncate table </a:t>
            </a:r>
            <a:r>
              <a:rPr lang="zh-CN" altLang="en-US" dirty="0">
                <a:solidFill>
                  <a:schemeClr val="tx1"/>
                </a:solidFill>
              </a:rPr>
              <a:t>恢复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）丢失</a:t>
            </a:r>
            <a:r>
              <a:rPr lang="en-US" altLang="zh-CN" dirty="0">
                <a:solidFill>
                  <a:schemeClr val="tx1"/>
                </a:solidFill>
              </a:rPr>
              <a:t>system</a:t>
            </a:r>
            <a:r>
              <a:rPr lang="zh-CN" altLang="en-US" dirty="0">
                <a:solidFill>
                  <a:schemeClr val="tx1"/>
                </a:solidFill>
              </a:rPr>
              <a:t>表空间/数据文件恢复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5）删除表空间（对应数据文件还存在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err="1" smtClean="0">
                <a:solidFill>
                  <a:schemeClr val="tx1"/>
                </a:solidFill>
              </a:rPr>
              <a:t>asm</a:t>
            </a:r>
            <a:r>
              <a:rPr lang="zh-CN" altLang="en-US" dirty="0" smtClean="0">
                <a:solidFill>
                  <a:schemeClr val="tx1"/>
                </a:solidFill>
              </a:rPr>
              <a:t>无法正常</a:t>
            </a:r>
            <a:r>
              <a:rPr lang="en-US" altLang="zh-CN" dirty="0" smtClean="0">
                <a:solidFill>
                  <a:schemeClr val="tx1"/>
                </a:solidFill>
              </a:rPr>
              <a:t>mount</a:t>
            </a:r>
            <a:r>
              <a:rPr lang="zh-CN" altLang="en-US" dirty="0" smtClean="0">
                <a:solidFill>
                  <a:schemeClr val="tx1"/>
                </a:solidFill>
              </a:rPr>
              <a:t>情况下，恢复数据文件和表中数据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…………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8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ul</a:t>
            </a:r>
            <a:r>
              <a:rPr lang="zh-CN" altLang="en-US" dirty="0" smtClean="0"/>
              <a:t>使用基本演示</a:t>
            </a:r>
            <a:r>
              <a:rPr lang="en-US" altLang="zh-CN" dirty="0" smtClean="0"/>
              <a:t>--</a:t>
            </a:r>
            <a:r>
              <a:rPr lang="zh-CN" altLang="en-US" sz="4400" b="1" dirty="0"/>
              <a:t>i</a:t>
            </a:r>
            <a:r>
              <a:rPr lang="en-US" altLang="zh-CN" sz="4400" b="1" dirty="0" err="1"/>
              <a:t>nit.dul</a:t>
            </a:r>
            <a:r>
              <a:rPr lang="zh-CN" altLang="en-US" sz="4400" b="1" dirty="0"/>
              <a:t>文件</a:t>
            </a:r>
            <a:r>
              <a:rPr lang="zh-CN" altLang="en-US" sz="4400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36700"/>
            <a:ext cx="10744117" cy="59210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</a:rPr>
              <a:t>osd_big_endian_flag</a:t>
            </a:r>
            <a:r>
              <a:rPr lang="en-US" altLang="zh-CN" sz="2000" dirty="0" smtClean="0">
                <a:solidFill>
                  <a:schemeClr val="tx1"/>
                </a:solidFill>
              </a:rPr>
              <a:t>=false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osd_dba_file_bits</a:t>
            </a:r>
            <a:r>
              <a:rPr lang="en-US" altLang="zh-CN" sz="2000" dirty="0">
                <a:solidFill>
                  <a:schemeClr val="tx1"/>
                </a:solidFill>
              </a:rPr>
              <a:t>=10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osd_c_struct_alignment</a:t>
            </a:r>
            <a:r>
              <a:rPr lang="en-US" altLang="zh-CN" sz="2000" dirty="0">
                <a:solidFill>
                  <a:schemeClr val="tx1"/>
                </a:solidFill>
              </a:rPr>
              <a:t>=32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osd_file_leader_size</a:t>
            </a:r>
            <a:r>
              <a:rPr lang="en-US" altLang="zh-CN" sz="2000" dirty="0">
                <a:solidFill>
                  <a:schemeClr val="tx1"/>
                </a:solidFill>
              </a:rPr>
              <a:t>=1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osd_word_size</a:t>
            </a:r>
            <a:r>
              <a:rPr lang="en-US" altLang="zh-CN" sz="2000" dirty="0">
                <a:solidFill>
                  <a:schemeClr val="tx1"/>
                </a:solidFill>
              </a:rPr>
              <a:t> = 32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dc_columns</a:t>
            </a:r>
            <a:r>
              <a:rPr lang="en-US" altLang="zh-CN" sz="2000" dirty="0">
                <a:solidFill>
                  <a:schemeClr val="tx1"/>
                </a:solidFill>
              </a:rPr>
              <a:t>=2000000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dc_tables</a:t>
            </a:r>
            <a:r>
              <a:rPr lang="en-US" altLang="zh-CN" sz="2000" dirty="0">
                <a:solidFill>
                  <a:schemeClr val="tx1"/>
                </a:solidFill>
              </a:rPr>
              <a:t>=10000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dc_objects</a:t>
            </a:r>
            <a:r>
              <a:rPr lang="en-US" altLang="zh-CN" sz="2000" dirty="0">
                <a:solidFill>
                  <a:schemeClr val="tx1"/>
                </a:solidFill>
              </a:rPr>
              <a:t>=1000000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dc_users</a:t>
            </a:r>
            <a:r>
              <a:rPr lang="en-US" altLang="zh-CN" sz="2000" dirty="0">
                <a:solidFill>
                  <a:schemeClr val="tx1"/>
                </a:solidFill>
              </a:rPr>
              <a:t>=400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dc_segments</a:t>
            </a:r>
            <a:r>
              <a:rPr lang="en-US" altLang="zh-CN" sz="2000" dirty="0">
                <a:solidFill>
                  <a:schemeClr val="tx1"/>
                </a:solidFill>
              </a:rPr>
              <a:t>=100000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Buffer=10485760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control_file</a:t>
            </a:r>
            <a:r>
              <a:rPr lang="en-US" altLang="zh-CN" sz="2000" dirty="0">
                <a:solidFill>
                  <a:schemeClr val="tx1"/>
                </a:solidFill>
              </a:rPr>
              <a:t> = control.txt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db_block_size</a:t>
            </a:r>
            <a:r>
              <a:rPr lang="en-US" altLang="zh-CN" sz="2000" dirty="0">
                <a:solidFill>
                  <a:srgbClr val="FF0000"/>
                </a:solidFill>
              </a:rPr>
              <a:t>=8192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export_mode</a:t>
            </a:r>
            <a:r>
              <a:rPr lang="en-US" altLang="zh-CN" sz="2000" dirty="0">
                <a:solidFill>
                  <a:schemeClr val="tx1"/>
                </a:solidFill>
              </a:rPr>
              <a:t>=true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compatible=10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80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dul</a:t>
            </a:r>
            <a:r>
              <a:rPr lang="zh-CN" altLang="en-US" dirty="0"/>
              <a:t>使用基本演示</a:t>
            </a:r>
            <a:r>
              <a:rPr lang="en-US" altLang="zh-CN" dirty="0" smtClean="0"/>
              <a:t>--control</a:t>
            </a:r>
            <a:r>
              <a:rPr lang="zh-CN" altLang="en-US" sz="4000" b="1" dirty="0" smtClean="0"/>
              <a:t>文件</a:t>
            </a:r>
            <a:r>
              <a:rPr lang="zh-CN" altLang="en-US" sz="4000" b="1" dirty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2204167"/>
            <a:ext cx="10528217" cy="525358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通过启动数据库到</a:t>
            </a:r>
            <a:r>
              <a:rPr lang="en-US" altLang="zh-CN" dirty="0">
                <a:solidFill>
                  <a:schemeClr val="tx1"/>
                </a:solidFill>
              </a:rPr>
              <a:t>mount</a:t>
            </a:r>
            <a:r>
              <a:rPr lang="zh-CN" altLang="en-US" dirty="0">
                <a:solidFill>
                  <a:schemeClr val="tx1"/>
                </a:solidFill>
              </a:rPr>
              <a:t>执行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en-US" altLang="zh-CN" dirty="0" err="1">
                <a:solidFill>
                  <a:schemeClr val="tx1"/>
                </a:solidFill>
              </a:rPr>
              <a:t>ts</a:t>
            </a:r>
            <a:r>
              <a:rPr lang="en-US" altLang="zh-CN" dirty="0">
                <a:solidFill>
                  <a:schemeClr val="tx1"/>
                </a:solidFill>
              </a:rPr>
              <a:t>#,</a:t>
            </a:r>
            <a:r>
              <a:rPr lang="en-US" altLang="zh-CN" dirty="0" err="1">
                <a:solidFill>
                  <a:schemeClr val="tx1"/>
                </a:solidFill>
              </a:rPr>
              <a:t>rfile</a:t>
            </a:r>
            <a:r>
              <a:rPr lang="en-US" altLang="zh-CN" dirty="0">
                <a:solidFill>
                  <a:schemeClr val="tx1"/>
                </a:solidFill>
              </a:rPr>
              <a:t>#,name from </a:t>
            </a:r>
            <a:r>
              <a:rPr lang="en-US" altLang="zh-CN" dirty="0" err="1">
                <a:solidFill>
                  <a:schemeClr val="tx1"/>
                </a:solidFill>
              </a:rPr>
              <a:t>v$datafile</a:t>
            </a:r>
            <a:r>
              <a:rPr lang="zh-CN" altLang="en-US" dirty="0">
                <a:solidFill>
                  <a:schemeClr val="tx1"/>
                </a:solidFill>
              </a:rPr>
              <a:t>获得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[oracle@</a:t>
            </a:r>
            <a:r>
              <a:rPr lang="zh-CN" altLang="en-US" dirty="0">
                <a:solidFill>
                  <a:schemeClr val="tx1"/>
                </a:solidFill>
              </a:rPr>
              <a:t>xifenfei </a:t>
            </a:r>
            <a:r>
              <a:rPr lang="en-US" altLang="zh-CN" dirty="0" err="1">
                <a:solidFill>
                  <a:schemeClr val="tx1"/>
                </a:solidFill>
              </a:rPr>
              <a:t>dul</a:t>
            </a:r>
            <a:r>
              <a:rPr lang="en-US" altLang="zh-CN" dirty="0">
                <a:solidFill>
                  <a:schemeClr val="tx1"/>
                </a:solidFill>
              </a:rPr>
              <a:t>]$ more control.txt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0          1 /u01/oracle/</a:t>
            </a:r>
            <a:r>
              <a:rPr lang="en-US" altLang="zh-CN" dirty="0" err="1">
                <a:solidFill>
                  <a:schemeClr val="tx1"/>
                </a:solidFill>
              </a:rPr>
              <a:t>oradata</a:t>
            </a:r>
            <a:r>
              <a:rPr lang="en-US" altLang="zh-CN" dirty="0">
                <a:solidFill>
                  <a:schemeClr val="tx1"/>
                </a:solidFill>
              </a:rPr>
              <a:t>/system01.dbf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1          2 /u01/oracle/</a:t>
            </a:r>
            <a:r>
              <a:rPr lang="en-US" altLang="zh-CN" dirty="0" err="1">
                <a:solidFill>
                  <a:schemeClr val="tx1"/>
                </a:solidFill>
              </a:rPr>
              <a:t>oradata</a:t>
            </a:r>
            <a:r>
              <a:rPr lang="en-US" altLang="zh-CN" dirty="0">
                <a:solidFill>
                  <a:schemeClr val="tx1"/>
                </a:solidFill>
              </a:rPr>
              <a:t>/undotbs01.dbf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2          3 /u01/oracle/</a:t>
            </a:r>
            <a:r>
              <a:rPr lang="en-US" altLang="zh-CN" dirty="0" err="1">
                <a:solidFill>
                  <a:schemeClr val="tx1"/>
                </a:solidFill>
              </a:rPr>
              <a:t>oradata</a:t>
            </a:r>
            <a:r>
              <a:rPr lang="en-US" altLang="zh-CN" dirty="0">
                <a:solidFill>
                  <a:schemeClr val="tx1"/>
                </a:solidFill>
              </a:rPr>
              <a:t>/sysaux01.dbf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4          4 /u01/oracle/</a:t>
            </a:r>
            <a:r>
              <a:rPr lang="en-US" altLang="zh-CN" dirty="0" err="1">
                <a:solidFill>
                  <a:schemeClr val="tx1"/>
                </a:solidFill>
              </a:rPr>
              <a:t>oradata</a:t>
            </a:r>
            <a:r>
              <a:rPr lang="en-US" altLang="zh-CN" dirty="0">
                <a:solidFill>
                  <a:schemeClr val="tx1"/>
                </a:solidFill>
              </a:rPr>
              <a:t>/users01.dbf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6          5 /u01/oracle/</a:t>
            </a:r>
            <a:r>
              <a:rPr lang="en-US" altLang="zh-CN" dirty="0" err="1">
                <a:solidFill>
                  <a:schemeClr val="tx1"/>
                </a:solidFill>
              </a:rPr>
              <a:t>oradata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dirty="0" err="1">
                <a:solidFill>
                  <a:schemeClr val="tx1"/>
                </a:solidFill>
              </a:rPr>
              <a:t>datfttuser.dbf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0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dul</a:t>
            </a:r>
            <a:r>
              <a:rPr lang="zh-CN" altLang="en-US" dirty="0"/>
              <a:t>使用基本</a:t>
            </a:r>
            <a:r>
              <a:rPr lang="zh-CN" altLang="en-US" dirty="0" smtClean="0"/>
              <a:t>演示</a:t>
            </a:r>
            <a:r>
              <a:rPr lang="en-US" altLang="zh-CN" dirty="0" smtClean="0"/>
              <a:t>—unload 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36700"/>
            <a:ext cx="11099717" cy="592105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[oracle@</a:t>
            </a:r>
            <a:r>
              <a:rPr lang="zh-CN" altLang="en-US" sz="2000" dirty="0">
                <a:solidFill>
                  <a:schemeClr val="tx1"/>
                </a:solidFill>
              </a:rPr>
              <a:t>xifenfei </a:t>
            </a:r>
            <a:r>
              <a:rPr lang="en-US" altLang="zh-CN" sz="2000" dirty="0" err="1">
                <a:solidFill>
                  <a:schemeClr val="tx1"/>
                </a:solidFill>
              </a:rPr>
              <a:t>dul</a:t>
            </a:r>
            <a:r>
              <a:rPr lang="en-US" altLang="zh-CN" sz="2000" dirty="0">
                <a:solidFill>
                  <a:schemeClr val="tx1"/>
                </a:solidFill>
              </a:rPr>
              <a:t>]$ ./</a:t>
            </a:r>
            <a:r>
              <a:rPr lang="en-US" altLang="zh-CN" sz="2000" dirty="0" err="1">
                <a:solidFill>
                  <a:schemeClr val="tx1"/>
                </a:solidFill>
              </a:rPr>
              <a:t>dul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Data </a:t>
            </a:r>
            <a:r>
              <a:rPr lang="en-US" altLang="zh-CN" sz="2000" dirty="0" err="1">
                <a:solidFill>
                  <a:schemeClr val="tx1"/>
                </a:solidFill>
              </a:rPr>
              <a:t>UnLoader</a:t>
            </a:r>
            <a:r>
              <a:rPr lang="en-US" altLang="zh-CN" sz="2000" dirty="0">
                <a:solidFill>
                  <a:schemeClr val="tx1"/>
                </a:solidFill>
              </a:rPr>
              <a:t>: 10.2.0.5.13 - Internal Only - on Sun Jun 10 06:39:47 2012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with 64-bit </a:t>
            </a:r>
            <a:r>
              <a:rPr lang="en-US" altLang="zh-CN" sz="2000" dirty="0" err="1">
                <a:solidFill>
                  <a:schemeClr val="tx1"/>
                </a:solidFill>
              </a:rPr>
              <a:t>io</a:t>
            </a:r>
            <a:r>
              <a:rPr lang="en-US" altLang="zh-CN" sz="2000" dirty="0">
                <a:solidFill>
                  <a:schemeClr val="tx1"/>
                </a:solidFill>
              </a:rPr>
              <a:t> functions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Copyright (c) 1994 2012 Bernard van </a:t>
            </a:r>
            <a:r>
              <a:rPr lang="en-US" altLang="zh-CN" sz="2000" dirty="0" err="1">
                <a:solidFill>
                  <a:schemeClr val="tx1"/>
                </a:solidFill>
              </a:rPr>
              <a:t>Duijnen</a:t>
            </a:r>
            <a:r>
              <a:rPr lang="en-US" altLang="zh-CN" sz="2000" dirty="0">
                <a:solidFill>
                  <a:schemeClr val="tx1"/>
                </a:solidFill>
              </a:rPr>
              <a:t> All rights reserved.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Strictly Oracle Internal Use Only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Found </a:t>
            </a:r>
            <a:r>
              <a:rPr lang="en-US" altLang="zh-CN" sz="2000" dirty="0" err="1">
                <a:solidFill>
                  <a:schemeClr val="tx1"/>
                </a:solidFill>
              </a:rPr>
              <a:t>db_id</a:t>
            </a:r>
            <a:r>
              <a:rPr lang="en-US" altLang="zh-CN" sz="2000" dirty="0">
                <a:solidFill>
                  <a:schemeClr val="tx1"/>
                </a:solidFill>
              </a:rPr>
              <a:t> = 3426707456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Found </a:t>
            </a:r>
            <a:r>
              <a:rPr lang="en-US" altLang="zh-CN" sz="2000" dirty="0" err="1">
                <a:solidFill>
                  <a:schemeClr val="tx1"/>
                </a:solidFill>
              </a:rPr>
              <a:t>db_name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xifenfei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加载数据字典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DUL&gt; </a:t>
            </a:r>
            <a:r>
              <a:rPr lang="en-US" altLang="zh-CN" sz="2000" dirty="0">
                <a:solidFill>
                  <a:srgbClr val="FF0000"/>
                </a:solidFill>
              </a:rPr>
              <a:t>BOOTSTRAP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Unload table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DUL&gt; </a:t>
            </a:r>
            <a:r>
              <a:rPr lang="en-US" altLang="zh-CN" sz="2000" dirty="0">
                <a:solidFill>
                  <a:srgbClr val="FF0000"/>
                </a:solidFill>
              </a:rPr>
              <a:t>UNLOAD TABLE </a:t>
            </a:r>
            <a:r>
              <a:rPr lang="en-US" altLang="zh-CN" sz="2000" dirty="0" err="1">
                <a:solidFill>
                  <a:srgbClr val="FF0000"/>
                </a:solidFill>
              </a:rPr>
              <a:t>hr.test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ORA-600[kcrf_resilver_log_1</a:t>
            </a:r>
            <a:r>
              <a:rPr lang="en-US" altLang="zh-CN" sz="4400" dirty="0" smtClean="0"/>
              <a:t>]</a:t>
            </a:r>
            <a:r>
              <a:rPr lang="zh-CN" altLang="en-US" sz="4400" dirty="0" smtClean="0"/>
              <a:t>分享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866900"/>
            <a:ext cx="11239417" cy="5590851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Unpblished</a:t>
            </a:r>
            <a:r>
              <a:rPr lang="en-US" altLang="zh-CN" dirty="0">
                <a:solidFill>
                  <a:schemeClr val="tx1"/>
                </a:solidFill>
              </a:rPr>
              <a:t> Bug 9056657: BOX REBOOT DURING UPGRADE CAUSED ORA-600 [KCRF_RESILVER_LOG_1]</a:t>
            </a:r>
          </a:p>
          <a:p>
            <a:pPr>
              <a:lnSpc>
                <a:spcPct val="7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There has been a lost write to the online </a:t>
            </a:r>
            <a:r>
              <a:rPr lang="en-US" altLang="zh-CN" dirty="0" err="1">
                <a:solidFill>
                  <a:srgbClr val="FF0000"/>
                </a:solidFill>
              </a:rPr>
              <a:t>redolog</a:t>
            </a:r>
            <a:r>
              <a:rPr lang="en-US" altLang="zh-CN" dirty="0">
                <a:solidFill>
                  <a:srgbClr val="FF0000"/>
                </a:solidFill>
              </a:rPr>
              <a:t> as a result of the crash.</a:t>
            </a:r>
          </a:p>
          <a:p>
            <a:pPr>
              <a:lnSpc>
                <a:spcPct val="7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The fix for this bug will raise a more meaning log corruption error rather than an ORa-00600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error.</a:t>
            </a:r>
          </a:p>
          <a:p>
            <a:pPr>
              <a:lnSpc>
                <a:spcPct val="7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Instance recovery is not possible - restore the database and do point in time recovery to th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sym typeface="Arial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most recent </a:t>
            </a:r>
            <a:r>
              <a:rPr lang="en-US" altLang="zh-CN" dirty="0" err="1">
                <a:solidFill>
                  <a:srgbClr val="FF0000"/>
                </a:solidFill>
                <a:sym typeface="Arial" pitchFamily="34" charset="0"/>
              </a:rPr>
              <a:t>archivelog</a:t>
            </a:r>
            <a:r>
              <a:rPr lang="en-US" altLang="zh-CN" dirty="0">
                <a:solidFill>
                  <a:srgbClr val="FF0000"/>
                </a:solidFill>
                <a:sym typeface="Arial" pitchFamily="34" charset="0"/>
              </a:rPr>
              <a:t>.</a:t>
            </a:r>
          </a:p>
          <a:p>
            <a:pPr>
              <a:lnSpc>
                <a:spcPct val="70000"/>
              </a:lnSpc>
            </a:pPr>
            <a:endParaRPr lang="zh-CN" altLang="en-US" dirty="0">
              <a:solidFill>
                <a:schemeClr val="tx1"/>
              </a:solidFill>
              <a:sym typeface="Arial" pitchFamily="34" charset="0"/>
            </a:endParaRPr>
          </a:p>
          <a:p>
            <a:pPr>
              <a:lnSpc>
                <a:spcPct val="7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参考：</a:t>
            </a:r>
            <a:r>
              <a:rPr lang="en-US" altLang="zh-CN" dirty="0">
                <a:solidFill>
                  <a:schemeClr val="tx1"/>
                </a:solidFill>
              </a:rPr>
              <a:t>ORA-00600 [kcrf_resilver_log_1] on restart after system crash (</a:t>
            </a:r>
            <a:r>
              <a:rPr lang="zh-CN" altLang="en-US" dirty="0">
                <a:solidFill>
                  <a:schemeClr val="tx1"/>
                </a:solidFill>
              </a:rPr>
              <a:t>文档 </a:t>
            </a:r>
            <a:r>
              <a:rPr lang="en-US" altLang="zh-CN" dirty="0">
                <a:solidFill>
                  <a:schemeClr val="tx1"/>
                </a:solidFill>
              </a:rPr>
              <a:t>ID 1227666.1)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3944" y="2257040"/>
            <a:ext cx="2645670" cy="5664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点击输入文字</a:t>
            </a:r>
          </a:p>
        </p:txBody>
      </p:sp>
      <p:sp>
        <p:nvSpPr>
          <p:cNvPr id="16" name="矩形 15"/>
          <p:cNvSpPr/>
          <p:nvPr/>
        </p:nvSpPr>
        <p:spPr>
          <a:xfrm>
            <a:off x="455340" y="2373256"/>
            <a:ext cx="148605" cy="33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609600" y="331600"/>
            <a:ext cx="10972800" cy="138006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1104265" rtl="0" eaLnBrk="1" latinLnBrk="0" hangingPunct="1">
              <a:spcBef>
                <a:spcPct val="0"/>
              </a:spcBef>
              <a:buNone/>
              <a:defRPr sz="53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zh-CN" dirty="0" smtClean="0"/>
              <a:t>预备知识</a:t>
            </a:r>
            <a:endParaRPr lang="zh-CN" altLang="zh-CN" dirty="0"/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346200"/>
            <a:ext cx="10972800" cy="6375400"/>
          </a:xfrm>
          <a:noFill/>
          <a:ln/>
        </p:spPr>
        <p:txBody>
          <a:bodyPr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zh-CN" altLang="en-US" sz="2300" b="1" dirty="0">
                <a:solidFill>
                  <a:srgbClr val="FD592E"/>
                </a:solidFill>
              </a:rPr>
              <a:t>控制文件相关</a:t>
            </a:r>
            <a:r>
              <a:rPr lang="en-US" altLang="zh-CN" sz="2300" b="1" dirty="0" err="1">
                <a:solidFill>
                  <a:srgbClr val="FD592E"/>
                </a:solidFill>
              </a:rPr>
              <a:t>scn</a:t>
            </a:r>
            <a:endParaRPr lang="en-US" altLang="zh-CN" sz="2300" b="1" dirty="0">
              <a:solidFill>
                <a:srgbClr val="FD592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</a:t>
            </a:r>
            <a:r>
              <a:rPr lang="en-US" altLang="zh-CN" sz="2300" b="1" dirty="0" err="1">
                <a:solidFill>
                  <a:schemeClr val="tx1"/>
                </a:solidFill>
              </a:rPr>
              <a:t>v$database</a:t>
            </a:r>
            <a:r>
              <a:rPr lang="en-US" altLang="zh-CN" sz="2300" b="1" dirty="0">
                <a:solidFill>
                  <a:schemeClr val="tx1"/>
                </a:solidFill>
              </a:rPr>
              <a:t>. </a:t>
            </a:r>
            <a:r>
              <a:rPr lang="en-US" altLang="zh-CN" sz="2300" b="1" dirty="0" err="1">
                <a:solidFill>
                  <a:schemeClr val="tx1"/>
                </a:solidFill>
              </a:rPr>
              <a:t>checkpoint_change</a:t>
            </a:r>
            <a:r>
              <a:rPr lang="en-US" altLang="zh-CN" sz="2300" b="1" dirty="0">
                <a:solidFill>
                  <a:schemeClr val="tx1"/>
                </a:solidFill>
              </a:rPr>
              <a:t>#</a:t>
            </a:r>
            <a:endParaRPr lang="zh-CN" altLang="en-US" sz="23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</a:t>
            </a:r>
            <a:r>
              <a:rPr lang="en-US" altLang="zh-CN" sz="2300" b="1" dirty="0" err="1">
                <a:solidFill>
                  <a:schemeClr val="tx1"/>
                </a:solidFill>
              </a:rPr>
              <a:t>v$datafile</a:t>
            </a:r>
            <a:r>
              <a:rPr lang="en-US" altLang="zh-CN" sz="2300" b="1" dirty="0">
                <a:solidFill>
                  <a:schemeClr val="tx1"/>
                </a:solidFill>
              </a:rPr>
              <a:t>. </a:t>
            </a:r>
            <a:r>
              <a:rPr lang="en-US" altLang="zh-CN" sz="2300" b="1" dirty="0" err="1">
                <a:solidFill>
                  <a:schemeClr val="tx1"/>
                </a:solidFill>
              </a:rPr>
              <a:t>checkpoint_change</a:t>
            </a:r>
            <a:r>
              <a:rPr lang="en-US" altLang="zh-CN" sz="2300" b="1" dirty="0">
                <a:solidFill>
                  <a:schemeClr val="tx1"/>
                </a:solidFill>
              </a:rPr>
              <a:t>#</a:t>
            </a:r>
          </a:p>
          <a:p>
            <a:pPr>
              <a:lnSpc>
                <a:spcPct val="90000"/>
              </a:lnSpc>
            </a:pPr>
            <a:endParaRPr lang="en-US" altLang="zh-CN" sz="2300" b="1" dirty="0"/>
          </a:p>
          <a:p>
            <a:pPr>
              <a:lnSpc>
                <a:spcPct val="90000"/>
              </a:lnSpc>
            </a:pPr>
            <a:r>
              <a:rPr lang="zh-CN" altLang="en-US" sz="2300" b="1" dirty="0">
                <a:solidFill>
                  <a:srgbClr val="FD592E"/>
                </a:solidFill>
              </a:rPr>
              <a:t>数据文件相关</a:t>
            </a:r>
            <a:r>
              <a:rPr lang="en-US" altLang="zh-CN" sz="2300" b="1" dirty="0" err="1">
                <a:solidFill>
                  <a:srgbClr val="FD592E"/>
                </a:solidFill>
              </a:rPr>
              <a:t>scn</a:t>
            </a:r>
            <a:endParaRPr lang="en-US" altLang="zh-CN" sz="2300" b="1" dirty="0">
              <a:solidFill>
                <a:srgbClr val="FD592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 </a:t>
            </a:r>
            <a:r>
              <a:rPr lang="en-US" altLang="zh-CN" sz="2300" b="1" dirty="0" err="1">
                <a:solidFill>
                  <a:schemeClr val="tx1"/>
                </a:solidFill>
              </a:rPr>
              <a:t>v$datafile_header.checkpoint_change</a:t>
            </a:r>
            <a:r>
              <a:rPr lang="en-US" altLang="zh-CN" sz="2300" b="1" dirty="0">
                <a:solidFill>
                  <a:schemeClr val="tx1"/>
                </a:solidFill>
              </a:rPr>
              <a:t>#</a:t>
            </a:r>
          </a:p>
          <a:p>
            <a:pPr>
              <a:lnSpc>
                <a:spcPct val="90000"/>
              </a:lnSpc>
            </a:pPr>
            <a:endParaRPr lang="en-US" altLang="zh-CN" sz="2300" b="1" dirty="0"/>
          </a:p>
          <a:p>
            <a:pPr>
              <a:lnSpc>
                <a:spcPct val="90000"/>
              </a:lnSpc>
            </a:pPr>
            <a:r>
              <a:rPr lang="zh-CN" altLang="en-US" sz="2300" b="1" dirty="0">
                <a:solidFill>
                  <a:srgbClr val="FD592E"/>
                </a:solidFill>
              </a:rPr>
              <a:t>文件头模糊</a:t>
            </a:r>
            <a:endParaRPr lang="en-US" altLang="zh-CN" sz="2300" b="1" dirty="0">
              <a:solidFill>
                <a:srgbClr val="FD592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</a:t>
            </a:r>
            <a:r>
              <a:rPr lang="en-US" altLang="zh-CN" sz="2300" b="1" dirty="0" err="1">
                <a:solidFill>
                  <a:schemeClr val="tx1"/>
                </a:solidFill>
              </a:rPr>
              <a:t>v$datafile_header.FUZZY</a:t>
            </a:r>
            <a:endParaRPr lang="zh-CN" altLang="en-US" sz="23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</a:t>
            </a:r>
            <a:r>
              <a:rPr lang="en-US" altLang="zh-CN" sz="2300" b="1" dirty="0" err="1">
                <a:solidFill>
                  <a:schemeClr val="tx1"/>
                </a:solidFill>
              </a:rPr>
              <a:t>v$datafile.last_change</a:t>
            </a:r>
            <a:r>
              <a:rPr lang="en-US" altLang="zh-CN" sz="2300" b="1" dirty="0">
                <a:solidFill>
                  <a:schemeClr val="tx1"/>
                </a:solidFill>
              </a:rPr>
              <a:t>#</a:t>
            </a:r>
          </a:p>
          <a:p>
            <a:pPr>
              <a:lnSpc>
                <a:spcPct val="90000"/>
              </a:lnSpc>
            </a:pPr>
            <a:endParaRPr lang="en-US" altLang="zh-CN" sz="2300" b="1" dirty="0" smtClean="0"/>
          </a:p>
          <a:p>
            <a:pPr>
              <a:lnSpc>
                <a:spcPct val="90000"/>
              </a:lnSpc>
            </a:pPr>
            <a:r>
              <a:rPr lang="en-US" altLang="zh-CN" sz="2200" b="1" dirty="0" smtClean="0">
                <a:solidFill>
                  <a:srgbClr val="FD592E"/>
                </a:solidFill>
              </a:rPr>
              <a:t>dump</a:t>
            </a:r>
            <a:r>
              <a:rPr lang="zh-CN" altLang="en-US" sz="2200" b="1" dirty="0">
                <a:solidFill>
                  <a:srgbClr val="FD592E"/>
                </a:solidFill>
              </a:rPr>
              <a:t>分析</a:t>
            </a:r>
            <a:endParaRPr lang="en-US" altLang="zh-CN" sz="2200" b="1" dirty="0">
              <a:solidFill>
                <a:srgbClr val="FD592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alter system dump </a:t>
            </a:r>
            <a:r>
              <a:rPr lang="en-US" altLang="zh-CN" sz="2200" b="1" dirty="0" err="1">
                <a:solidFill>
                  <a:schemeClr val="tx1"/>
                </a:solidFill>
              </a:rPr>
              <a:t>datafile</a:t>
            </a:r>
            <a:r>
              <a:rPr lang="en-US" altLang="zh-CN" sz="2200" b="1" dirty="0">
                <a:solidFill>
                  <a:schemeClr val="tx1"/>
                </a:solidFill>
              </a:rPr>
              <a:t> '/u01/</a:t>
            </a:r>
            <a:r>
              <a:rPr lang="en-US" altLang="zh-CN" sz="2200" b="1" dirty="0" err="1">
                <a:solidFill>
                  <a:schemeClr val="tx1"/>
                </a:solidFill>
              </a:rPr>
              <a:t>oradata</a:t>
            </a:r>
            <a:r>
              <a:rPr lang="en-US" altLang="zh-CN" sz="2200" b="1" dirty="0">
                <a:solidFill>
                  <a:schemeClr val="tx1"/>
                </a:solidFill>
              </a:rPr>
              <a:t>/</a:t>
            </a:r>
            <a:r>
              <a:rPr lang="en-US" altLang="zh-CN" sz="2200" b="1" dirty="0" err="1">
                <a:solidFill>
                  <a:schemeClr val="tx1"/>
                </a:solidFill>
              </a:rPr>
              <a:t>orcl</a:t>
            </a:r>
            <a:r>
              <a:rPr lang="en-US" altLang="zh-CN" sz="2200" b="1" dirty="0">
                <a:solidFill>
                  <a:schemeClr val="tx1"/>
                </a:solidFill>
              </a:rPr>
              <a:t>/system01.dbf' block 60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;--dump block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ALTER SESSION SET EVENTS 'immediate trace name </a:t>
            </a:r>
            <a:r>
              <a:rPr lang="en-US" altLang="zh-CN" sz="2200" b="1" dirty="0" err="1">
                <a:solidFill>
                  <a:schemeClr val="tx1"/>
                </a:solidFill>
              </a:rPr>
              <a:t>file_hdrs</a:t>
            </a:r>
            <a:r>
              <a:rPr lang="en-US" altLang="zh-CN" sz="2200" b="1" dirty="0">
                <a:solidFill>
                  <a:schemeClr val="tx1"/>
                </a:solidFill>
              </a:rPr>
              <a:t> level 10';--File Header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ALTER SESSION SET EVENTS 'immediate trace name </a:t>
            </a:r>
            <a:r>
              <a:rPr lang="en-US" altLang="zh-CN" sz="2200" b="1" dirty="0" err="1">
                <a:solidFill>
                  <a:schemeClr val="tx1"/>
                </a:solidFill>
              </a:rPr>
              <a:t>controlf</a:t>
            </a:r>
            <a:r>
              <a:rPr lang="en-US" altLang="zh-CN" sz="2200" b="1" dirty="0">
                <a:solidFill>
                  <a:schemeClr val="tx1"/>
                </a:solidFill>
              </a:rPr>
              <a:t> level 10';--Control file</a:t>
            </a:r>
          </a:p>
          <a:p>
            <a:pPr>
              <a:lnSpc>
                <a:spcPct val="90000"/>
              </a:lnSpc>
            </a:pPr>
            <a:r>
              <a:rPr lang="en-US" altLang="zh-CN" sz="2200" b="1" dirty="0">
                <a:solidFill>
                  <a:schemeClr val="tx1"/>
                </a:solidFill>
              </a:rPr>
              <a:t>ALTER SESSION SET EVENTS 'immediate trace name </a:t>
            </a:r>
            <a:r>
              <a:rPr lang="en-US" altLang="zh-CN" sz="2200" b="1" dirty="0" err="1">
                <a:solidFill>
                  <a:schemeClr val="tx1"/>
                </a:solidFill>
              </a:rPr>
              <a:t>redohdr</a:t>
            </a:r>
            <a:r>
              <a:rPr lang="en-US" altLang="zh-CN" sz="2200" b="1" dirty="0">
                <a:solidFill>
                  <a:schemeClr val="tx1"/>
                </a:solidFill>
              </a:rPr>
              <a:t> level 10’;--Redo log Header</a:t>
            </a:r>
          </a:p>
          <a:p>
            <a:pPr>
              <a:lnSpc>
                <a:spcPct val="90000"/>
              </a:lnSpc>
            </a:pPr>
            <a:endParaRPr lang="zh-CN" altLang="en-US" sz="2300" b="1" dirty="0"/>
          </a:p>
          <a:p>
            <a:pPr>
              <a:lnSpc>
                <a:spcPct val="90000"/>
              </a:lnSpc>
            </a:pPr>
            <a:r>
              <a:rPr lang="zh-CN" altLang="en-US" sz="2300" b="1" dirty="0">
                <a:solidFill>
                  <a:srgbClr val="FD592E"/>
                </a:solidFill>
              </a:rPr>
              <a:t>数据库</a:t>
            </a:r>
            <a:r>
              <a:rPr lang="en-US" altLang="zh-CN" sz="2300" b="1" dirty="0">
                <a:solidFill>
                  <a:srgbClr val="FD592E"/>
                </a:solidFill>
              </a:rPr>
              <a:t>open</a:t>
            </a:r>
            <a:r>
              <a:rPr lang="zh-CN" altLang="en-US" sz="2300" b="1" dirty="0">
                <a:solidFill>
                  <a:srgbClr val="FD592E"/>
                </a:solidFill>
              </a:rPr>
              <a:t>过程</a:t>
            </a:r>
            <a:r>
              <a:rPr lang="en-US" altLang="zh-CN" sz="2300" b="1" dirty="0">
                <a:solidFill>
                  <a:srgbClr val="FD592E"/>
                </a:solidFill>
              </a:rPr>
              <a:t>(10046</a:t>
            </a:r>
            <a:r>
              <a:rPr lang="zh-CN" altLang="en-US" sz="2300" b="1" dirty="0">
                <a:solidFill>
                  <a:srgbClr val="FD592E"/>
                </a:solidFill>
              </a:rPr>
              <a:t>跟踪</a:t>
            </a:r>
            <a:r>
              <a:rPr lang="en-US" altLang="zh-CN" sz="2300" b="1" dirty="0">
                <a:solidFill>
                  <a:srgbClr val="FD592E"/>
                </a:solidFill>
              </a:rPr>
              <a:t>)</a:t>
            </a:r>
            <a:endParaRPr lang="zh-CN" altLang="en-US" sz="2300" b="1" dirty="0">
              <a:solidFill>
                <a:srgbClr val="FD592E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b="1" dirty="0">
                <a:solidFill>
                  <a:schemeClr val="tx1"/>
                </a:solidFill>
              </a:rPr>
              <a:t>    alter session set events '10046 trace name context  </a:t>
            </a:r>
            <a:r>
              <a:rPr lang="en-US" altLang="zh-CN" sz="2300" b="1" dirty="0" smtClean="0">
                <a:solidFill>
                  <a:schemeClr val="tx1"/>
                </a:solidFill>
              </a:rPr>
              <a:t>forever</a:t>
            </a:r>
            <a:r>
              <a:rPr lang="en-US" altLang="zh-CN" sz="2300" b="1" dirty="0">
                <a:solidFill>
                  <a:schemeClr val="tx1"/>
                </a:solidFill>
              </a:rPr>
              <a:t>, level 12';</a:t>
            </a:r>
            <a:endParaRPr lang="zh-CN" altLang="en-US" sz="23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ORA-600[kcrf_resilver_log_1</a:t>
            </a:r>
            <a:r>
              <a:rPr lang="en-US" altLang="zh-CN" sz="4000" dirty="0" smtClean="0"/>
              <a:t>]</a:t>
            </a:r>
            <a:r>
              <a:rPr lang="zh-CN" altLang="en-US" sz="4000" dirty="0" smtClean="0"/>
              <a:t>案例</a:t>
            </a:r>
            <a:r>
              <a:rPr lang="zh-CN" altLang="en-US" sz="4000" dirty="0"/>
              <a:t>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83" y="1404067"/>
            <a:ext cx="10718717" cy="525358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alert日志报错</a:t>
            </a:r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Sat Mar 01 18:40:44 2014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alter database open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Beginning crash recovery of 1 threads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 parallel recovery started with 3 processes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Started redo scan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f:\app\administrator\diag\rdbms\orcl\orcl\trace\orcl_ora_6432.trc  (incident=61360):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</a:t>
            </a:r>
            <a:r>
              <a:rPr lang="zh-CN" altLang="en-US" sz="2000" dirty="0">
                <a:solidFill>
                  <a:srgbClr val="FF0000"/>
                </a:solidFill>
              </a:rPr>
              <a:t>内部错误代码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: [kcrf_resilver_log_1], [0x7FF61C56E30],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Incident details in: f:\app\administrator\diag\rdbms\orcl\orcl\incident\incdir_61360\orcl_ora_6432_i61360.trc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Aborting crash recovery due to error 600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f:\app\administrator\diag\rdbms\orcl\orcl\trace\orcl_ora_6432.trc: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</a:t>
            </a:r>
            <a:r>
              <a:rPr lang="zh-CN" altLang="en-US" sz="2000" dirty="0">
                <a:solidFill>
                  <a:srgbClr val="FF0000"/>
                </a:solidFill>
              </a:rPr>
              <a:t>内部错误代码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: [kcrf_resilver_log_1], [0x7FF61C56E30],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f:\app\administrator\diag\rdbms\orcl\orcl\trace\orcl_ora_6432.trc: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</a:t>
            </a:r>
            <a:r>
              <a:rPr lang="zh-CN" altLang="en-US" sz="2000" dirty="0">
                <a:solidFill>
                  <a:srgbClr val="FF0000"/>
                </a:solidFill>
              </a:rPr>
              <a:t>内部错误代码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: [kcrf_resilver_log_1], [0x7FF61C56E30],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ORA-600 </a:t>
            </a:r>
            <a:r>
              <a:rPr lang="en-US" altLang="zh-CN" sz="2000" dirty="0" err="1">
                <a:solidFill>
                  <a:schemeClr val="tx1"/>
                </a:solidFill>
              </a:rPr>
              <a:t>signalled</a:t>
            </a:r>
            <a:r>
              <a:rPr lang="en-US" altLang="zh-CN" sz="2000" dirty="0">
                <a:solidFill>
                  <a:schemeClr val="tx1"/>
                </a:solidFill>
              </a:rPr>
              <a:t> during: alter database open</a:t>
            </a:r>
            <a:r>
              <a:rPr lang="en-US" altLang="zh-CN" sz="2000" dirty="0" smtClean="0">
                <a:solidFill>
                  <a:schemeClr val="tx1"/>
                </a:solidFill>
              </a:rPr>
              <a:t>...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6562725"/>
            <a:ext cx="10098087" cy="95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78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83" y="1162767"/>
            <a:ext cx="10325017" cy="5253584"/>
          </a:xfrm>
        </p:spPr>
        <p:txBody>
          <a:bodyPr/>
          <a:lstStyle/>
          <a:p>
            <a:r>
              <a:rPr lang="zh-CN" altLang="en-US" sz="1800" b="1" dirty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数据文件</a:t>
            </a:r>
            <a:r>
              <a:rPr lang="en-US" altLang="zh-CN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SCN(</a:t>
            </a:r>
            <a:r>
              <a:rPr lang="zh-CN" altLang="en-US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来自控制文件</a:t>
            </a:r>
            <a:r>
              <a:rPr lang="en-US" altLang="zh-CN" sz="1800" b="1" dirty="0" err="1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v$datafile</a:t>
            </a:r>
            <a:r>
              <a:rPr lang="en-US" altLang="zh-CN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  <a:endParaRPr lang="zh-CN" altLang="en-US" sz="1800" b="1" dirty="0">
              <a:solidFill>
                <a:srgbClr val="3376AD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</a:t>
            </a:r>
            <a:r>
              <a:rPr lang="zh-CN" altLang="en-US" sz="1800" b="1" dirty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文件头</a:t>
            </a:r>
            <a:r>
              <a:rPr lang="en-US" altLang="zh-CN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SCN(</a:t>
            </a:r>
            <a:r>
              <a:rPr lang="zh-CN" altLang="en-US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来自数据文件头</a:t>
            </a:r>
            <a:r>
              <a:rPr lang="en-US" altLang="zh-CN" sz="1800" b="1" dirty="0" err="1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v$datafile_header</a:t>
            </a:r>
            <a:r>
              <a:rPr lang="en-US" altLang="zh-CN" sz="1800" b="1" dirty="0" smtClean="0">
                <a:solidFill>
                  <a:srgbClr val="3376A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)</a:t>
            </a:r>
            <a:endParaRPr lang="zh-CN" altLang="en-US" sz="1800" b="1" dirty="0">
              <a:solidFill>
                <a:srgbClr val="3376A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604962"/>
            <a:ext cx="9334528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5013325"/>
            <a:ext cx="9334528" cy="338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18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83" y="1645367"/>
            <a:ext cx="11353717" cy="52535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</a:t>
            </a:r>
            <a:r>
              <a:rPr lang="en-US" altLang="zh-CN" sz="2000" dirty="0">
                <a:solidFill>
                  <a:srgbClr val="FF0000"/>
                </a:solidFill>
              </a:rPr>
              <a:t>recover database using backup </a:t>
            </a:r>
            <a:r>
              <a:rPr lang="en-US" altLang="zh-CN" sz="2000" dirty="0" err="1">
                <a:solidFill>
                  <a:srgbClr val="FF0000"/>
                </a:solidFill>
              </a:rPr>
              <a:t>controlfile</a:t>
            </a:r>
            <a:r>
              <a:rPr lang="en-US" altLang="zh-CN" sz="2000" dirty="0">
                <a:solidFill>
                  <a:srgbClr val="FF0000"/>
                </a:solidFill>
              </a:rPr>
              <a:t> until cancel;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ORA-00279: </a:t>
            </a:r>
            <a:r>
              <a:rPr lang="zh-CN" altLang="en-US" sz="2000" dirty="0">
                <a:solidFill>
                  <a:schemeClr val="tx1"/>
                </a:solidFill>
              </a:rPr>
              <a:t>更改 </a:t>
            </a:r>
            <a:r>
              <a:rPr lang="en-US" altLang="zh-CN" sz="2000" dirty="0">
                <a:solidFill>
                  <a:schemeClr val="tx1"/>
                </a:solidFill>
              </a:rPr>
              <a:t>16574746 (</a:t>
            </a:r>
            <a:r>
              <a:rPr lang="zh-CN" altLang="en-US" sz="2000" dirty="0">
                <a:solidFill>
                  <a:schemeClr val="tx1"/>
                </a:solidFill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</a:rPr>
              <a:t>03/01/2014 13:10:11 </a:t>
            </a:r>
            <a:r>
              <a:rPr lang="zh-CN" altLang="en-US" sz="2000" dirty="0">
                <a:solidFill>
                  <a:schemeClr val="tx1"/>
                </a:solidFill>
              </a:rPr>
              <a:t>生成</a:t>
            </a:r>
            <a:r>
              <a:rPr lang="en-US" altLang="zh-CN" sz="2000" dirty="0">
                <a:solidFill>
                  <a:schemeClr val="tx1"/>
                </a:solidFill>
              </a:rPr>
              <a:t>) </a:t>
            </a:r>
            <a:r>
              <a:rPr lang="zh-CN" altLang="en-US" sz="2000" dirty="0">
                <a:solidFill>
                  <a:schemeClr val="tx1"/>
                </a:solidFill>
              </a:rPr>
              <a:t>对于线程 </a:t>
            </a:r>
            <a:r>
              <a:rPr lang="en-US" altLang="zh-CN" sz="2000" dirty="0">
                <a:solidFill>
                  <a:schemeClr val="tx1"/>
                </a:solidFill>
              </a:rPr>
              <a:t>1 </a:t>
            </a:r>
            <a:r>
              <a:rPr lang="zh-CN" altLang="en-US" sz="2000" dirty="0">
                <a:solidFill>
                  <a:schemeClr val="tx1"/>
                </a:solidFill>
              </a:rPr>
              <a:t>是必需的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ORA-00289: </a:t>
            </a:r>
            <a:r>
              <a:rPr lang="zh-CN" altLang="en-US" sz="2000" dirty="0">
                <a:solidFill>
                  <a:schemeClr val="tx1"/>
                </a:solidFill>
              </a:rPr>
              <a:t>建议</a:t>
            </a:r>
            <a:r>
              <a:rPr lang="en-US" altLang="zh-CN" sz="2000" dirty="0">
                <a:solidFill>
                  <a:schemeClr val="tx1"/>
                </a:solidFill>
              </a:rPr>
              <a:t>: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r>
              <a:rPr lang="en-US" altLang="zh-CN" sz="2000" dirty="0">
                <a:solidFill>
                  <a:schemeClr val="tx1"/>
                </a:solidFill>
              </a:rPr>
              <a:t>:\</a:t>
            </a:r>
            <a:r>
              <a:rPr lang="en-US" altLang="zh-CN" sz="2000" dirty="0" smtClean="0">
                <a:solidFill>
                  <a:schemeClr val="tx1"/>
                </a:solidFill>
              </a:rPr>
              <a:t>APP\ADMINISTRATOR\FLASH_RECOVERY_AREA\ORCL\ARCHIVELOG\2014_03_01\O1_MF_1_1510</a:t>
            </a:r>
            <a:r>
              <a:rPr lang="en-US" altLang="zh-CN" sz="2000" dirty="0">
                <a:solidFill>
                  <a:schemeClr val="tx1"/>
                </a:solidFill>
              </a:rPr>
              <a:t>_%U_.ARC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ORA-00280: </a:t>
            </a:r>
            <a:r>
              <a:rPr lang="zh-CN" altLang="en-US" sz="2000" dirty="0">
                <a:solidFill>
                  <a:schemeClr val="tx1"/>
                </a:solidFill>
              </a:rPr>
              <a:t>更改 </a:t>
            </a:r>
            <a:r>
              <a:rPr lang="en-US" altLang="zh-CN" sz="2000" dirty="0">
                <a:solidFill>
                  <a:schemeClr val="tx1"/>
                </a:solidFill>
              </a:rPr>
              <a:t>16574746 (</a:t>
            </a:r>
            <a:r>
              <a:rPr lang="zh-CN" altLang="en-US" sz="2000" dirty="0">
                <a:solidFill>
                  <a:schemeClr val="tx1"/>
                </a:solidFill>
              </a:rPr>
              <a:t>用于线程 </a:t>
            </a:r>
            <a:r>
              <a:rPr lang="en-US" altLang="zh-CN" sz="2000" dirty="0">
                <a:solidFill>
                  <a:schemeClr val="tx1"/>
                </a:solidFill>
              </a:rPr>
              <a:t>1) </a:t>
            </a:r>
            <a:r>
              <a:rPr lang="zh-CN" altLang="en-US" sz="2000" dirty="0">
                <a:solidFill>
                  <a:schemeClr val="tx1"/>
                </a:solidFill>
              </a:rPr>
              <a:t>在序列 </a:t>
            </a:r>
            <a:r>
              <a:rPr lang="en-US" altLang="zh-CN" sz="2000" dirty="0">
                <a:solidFill>
                  <a:schemeClr val="tx1"/>
                </a:solidFill>
              </a:rPr>
              <a:t>#1510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指定日志</a:t>
            </a:r>
            <a:r>
              <a:rPr lang="en-US" altLang="zh-CN" sz="2000" dirty="0">
                <a:solidFill>
                  <a:schemeClr val="tx1"/>
                </a:solidFill>
              </a:rPr>
              <a:t>: {&lt;RET&gt;=suggested | filename | AUTO | CANCEL}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F:\APP\ADMINISTRATOR\ORADATA\ORCL\REDO01.LOG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已应用的日志。</a:t>
            </a: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完成介质恢复。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</a:t>
            </a:r>
            <a:r>
              <a:rPr lang="en-US" altLang="zh-CN" sz="2000" dirty="0">
                <a:solidFill>
                  <a:srgbClr val="FF0000"/>
                </a:solidFill>
              </a:rPr>
              <a:t>alter database open </a:t>
            </a:r>
            <a:r>
              <a:rPr lang="en-US" altLang="zh-CN" sz="2000" dirty="0" err="1">
                <a:solidFill>
                  <a:srgbClr val="FF0000"/>
                </a:solidFill>
              </a:rPr>
              <a:t>resetlogs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 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数据库已更改。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93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ORA-600[kcrf_resilver_log_1]</a:t>
            </a:r>
            <a:r>
              <a:rPr lang="zh-CN" altLang="en-US" sz="4400" dirty="0" smtClean="0"/>
              <a:t>案例</a:t>
            </a:r>
            <a:r>
              <a:rPr lang="zh-CN" altLang="en-US" sz="4400" dirty="0"/>
              <a:t>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62100"/>
            <a:ext cx="10655217" cy="58956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Tue Mar 04 09:19:22 2014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ALTER DATABASE OPEN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Beginning crash recovery of 1 threads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parallel recovery started with 32 processes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Started redo scan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diag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rdbms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orcl</a:t>
            </a:r>
            <a:r>
              <a:rPr lang="en-US" altLang="zh-CN" sz="2000" dirty="0">
                <a:solidFill>
                  <a:schemeClr val="tx1"/>
                </a:solidFill>
              </a:rPr>
              <a:t>/ORCL/trace/ORCL_ora_4093.trc  (incident=13393):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internal error code, arguments: [kcrf_resilver_log_1], [0x7C0E59B40],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Incident details in: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diag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rdbms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orcl</a:t>
            </a:r>
            <a:r>
              <a:rPr lang="en-US" altLang="zh-CN" sz="2000" dirty="0">
                <a:solidFill>
                  <a:schemeClr val="tx1"/>
                </a:solidFill>
              </a:rPr>
              <a:t>/ORCL/incident/incdir_13393/ORCL_ora_4093_i13393.trc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Aborting crash recovery due to error 600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diag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rdbms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orcl</a:t>
            </a:r>
            <a:r>
              <a:rPr lang="en-US" altLang="zh-CN" sz="2000" dirty="0">
                <a:solidFill>
                  <a:schemeClr val="tx1"/>
                </a:solidFill>
              </a:rPr>
              <a:t>/ORCL/trace/ORCL_ora_4093.trc: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internal error code, arguments: [kcrf_resilver_log_1], [0x7C0E59B40],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/opt/oracle/</a:t>
            </a:r>
            <a:r>
              <a:rPr lang="en-US" altLang="zh-CN" sz="2000" dirty="0" err="1">
                <a:solidFill>
                  <a:schemeClr val="tx1"/>
                </a:solidFill>
              </a:rPr>
              <a:t>diag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rdbms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en-US" altLang="zh-CN" sz="2000" dirty="0" err="1">
                <a:solidFill>
                  <a:schemeClr val="tx1"/>
                </a:solidFill>
              </a:rPr>
              <a:t>orcl</a:t>
            </a:r>
            <a:r>
              <a:rPr lang="en-US" altLang="zh-CN" sz="2000" dirty="0">
                <a:solidFill>
                  <a:schemeClr val="tx1"/>
                </a:solidFill>
              </a:rPr>
              <a:t>/ORCL/trace/ORCL_ora_4093.trc: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ORA-00600: internal error code, arguments: [kcrf_resilver_log_1], [0x7C0E59B40], [2], [], [], [], [], [], [], [], [], []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ORA-600 </a:t>
            </a:r>
            <a:r>
              <a:rPr lang="en-US" altLang="zh-CN" sz="2000" dirty="0" err="1">
                <a:solidFill>
                  <a:schemeClr val="tx1"/>
                </a:solidFill>
              </a:rPr>
              <a:t>signalled</a:t>
            </a:r>
            <a:r>
              <a:rPr lang="en-US" altLang="zh-CN" sz="2000" dirty="0">
                <a:solidFill>
                  <a:schemeClr val="tx1"/>
                </a:solidFill>
              </a:rPr>
              <a:t> during: ALTER DATABASE OPEN...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37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83" y="1543767"/>
            <a:ext cx="10756817" cy="5253584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数据库</a:t>
            </a:r>
            <a:r>
              <a:rPr lang="en-US" altLang="zh-CN" b="1" dirty="0" smtClean="0">
                <a:solidFill>
                  <a:schemeClr val="tx1"/>
                </a:solidFill>
              </a:rPr>
              <a:t>SCN</a:t>
            </a:r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数据</a:t>
            </a:r>
            <a:r>
              <a:rPr lang="zh-CN" altLang="en-US" b="1" dirty="0">
                <a:solidFill>
                  <a:schemeClr val="tx1"/>
                </a:solidFill>
              </a:rPr>
              <a:t>文件</a:t>
            </a:r>
            <a:r>
              <a:rPr lang="en-US" altLang="zh-CN" b="1" dirty="0">
                <a:solidFill>
                  <a:schemeClr val="tx1"/>
                </a:solidFill>
              </a:rPr>
              <a:t>SCN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r"/>
            <a:endParaRPr lang="zh-CN" altLang="en-US" dirty="0"/>
          </a:p>
          <a:p>
            <a:pPr algn="r"/>
            <a:endParaRPr lang="zh-CN" altLang="en-US" dirty="0"/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数据</a:t>
            </a:r>
            <a:r>
              <a:rPr lang="zh-CN" altLang="en-US" b="1" dirty="0">
                <a:solidFill>
                  <a:schemeClr val="tx1"/>
                </a:solidFill>
              </a:rPr>
              <a:t>文件头</a:t>
            </a:r>
            <a:r>
              <a:rPr lang="en-US" altLang="zh-CN" b="1" dirty="0">
                <a:solidFill>
                  <a:schemeClr val="tx1"/>
                </a:solidFill>
              </a:rPr>
              <a:t>SCN</a:t>
            </a:r>
            <a:endParaRPr lang="zh-CN" altLang="en-US" b="1" dirty="0">
              <a:solidFill>
                <a:schemeClr val="tx1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051049"/>
            <a:ext cx="7410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330574"/>
            <a:ext cx="10475449" cy="152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5437256"/>
            <a:ext cx="10475451" cy="176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97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98600"/>
            <a:ext cx="10782217" cy="59591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直接应用</a:t>
            </a:r>
            <a:r>
              <a:rPr lang="en-US" altLang="zh-CN" dirty="0" smtClean="0">
                <a:solidFill>
                  <a:srgbClr val="FF0000"/>
                </a:solidFill>
              </a:rPr>
              <a:t>redo</a:t>
            </a:r>
            <a:r>
              <a:rPr lang="zh-CN" altLang="en-US" dirty="0" smtClean="0">
                <a:solidFill>
                  <a:srgbClr val="FF0000"/>
                </a:solidFill>
              </a:rPr>
              <a:t>恢复失败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allow_resetlogs_corruption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ORA-00600: internal error code, arguments: [2662], [0], [48503075], [0], [48508238], [12583040], [], [], [], [], [], []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推进</a:t>
            </a:r>
            <a:r>
              <a:rPr lang="en-US" altLang="zh-CN" dirty="0">
                <a:solidFill>
                  <a:srgbClr val="FF0000"/>
                </a:solidFill>
              </a:rPr>
              <a:t>SCN(event,</a:t>
            </a:r>
            <a:r>
              <a:rPr lang="zh-CN" altLang="en-US" dirty="0">
                <a:solidFill>
                  <a:srgbClr val="FF0000"/>
                </a:solidFill>
              </a:rPr>
              <a:t>隐含参数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 err="1">
                <a:solidFill>
                  <a:srgbClr val="FF0000"/>
                </a:solidFill>
              </a:rPr>
              <a:t>bbed,oradebug</a:t>
            </a:r>
            <a:r>
              <a:rPr lang="zh-CN" altLang="en-US" dirty="0">
                <a:solidFill>
                  <a:srgbClr val="FF0000"/>
                </a:solidFill>
              </a:rPr>
              <a:t>等等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ORA-01595: error freeing extent (3) of rollback segment (1))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ORA-00600: internal error code, arguments: [4194], [], [], [], [], [], [], [], [], [], [], [] 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offline_rollback_segments</a:t>
            </a:r>
            <a:r>
              <a:rPr lang="zh-CN" altLang="en-US" dirty="0">
                <a:solidFill>
                  <a:srgbClr val="FF0000"/>
                </a:solidFill>
              </a:rPr>
              <a:t>屏蔽回滚段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数据库</a:t>
            </a:r>
            <a:r>
              <a:rPr lang="en-US" altLang="zh-CN" dirty="0">
                <a:solidFill>
                  <a:schemeClr val="tx1"/>
                </a:solidFill>
              </a:rPr>
              <a:t>open</a:t>
            </a:r>
            <a:r>
              <a:rPr lang="zh-CN" altLang="en-US" dirty="0">
                <a:solidFill>
                  <a:schemeClr val="tx1"/>
                </a:solidFill>
              </a:rPr>
              <a:t>成功，逻辑导出导入重建库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1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故障后现场备份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85900"/>
            <a:ext cx="10718717" cy="5971851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FS条件允许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</a:rPr>
              <a:t>对数据文件,redo文件，控制文件全备</a:t>
            </a:r>
          </a:p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FS条件不允许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</a:rPr>
              <a:t>备份控制文件，system数据文件，其他文件头，redo文件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ASM磁盘组可以mount备份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  使用相关v$或者x$表备份文件头(类似FS条件不允许情况下备份）</a:t>
            </a:r>
          </a:p>
          <a:p>
            <a:endParaRPr lang="zh-CN" altLang="en-US" sz="1800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ASM磁盘组无法mount备份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1800" dirty="0">
                <a:solidFill>
                  <a:schemeClr val="tx1"/>
                </a:solidFill>
              </a:rPr>
              <a:t>使用dd备份磁盘头前100M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2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异常</a:t>
            </a:r>
            <a:r>
              <a:rPr lang="zh-CN" altLang="en-US" dirty="0" smtClean="0"/>
              <a:t>恢复注意事项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74800"/>
            <a:ext cx="10947317" cy="588295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了解现场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这个故障是怎么发生的，为什么会发生这样的问题，触发这类问题的原因，正常运行时库是怎么样的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备份现场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进行操作之后，不管什么后果都可以回退到初始介入状态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能够为自己的操作负责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一个命令下去，需要知道后果，了解原理，最好的效果是什么，最坏的后果是什么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通过非常规方法打开库之后，建议逻辑方式重建库</a:t>
            </a:r>
            <a:r>
              <a:rPr lang="en-US" altLang="zh-CN" dirty="0" smtClean="0">
                <a:solidFill>
                  <a:schemeClr val="tx1"/>
                </a:solidFill>
              </a:rPr>
              <a:t>(redo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undo</a:t>
            </a:r>
            <a:r>
              <a:rPr lang="zh-CN" altLang="en-US" dirty="0" smtClean="0">
                <a:solidFill>
                  <a:schemeClr val="tx1"/>
                </a:solidFill>
              </a:rPr>
              <a:t>，推</a:t>
            </a:r>
            <a:r>
              <a:rPr lang="en-US" altLang="zh-CN" dirty="0" err="1" smtClean="0">
                <a:solidFill>
                  <a:schemeClr val="tx1"/>
                </a:solidFill>
              </a:rPr>
              <a:t>scn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</a:rPr>
              <a:t>bbed</a:t>
            </a:r>
            <a:r>
              <a:rPr lang="zh-CN" altLang="en-US" dirty="0" smtClean="0">
                <a:solidFill>
                  <a:schemeClr val="tx1"/>
                </a:solidFill>
              </a:rPr>
              <a:t>修改事务槽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文件头等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尽可能最大限度恢复数据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比如能够</a:t>
            </a:r>
            <a:r>
              <a:rPr lang="en-US" altLang="zh-CN" dirty="0" smtClean="0">
                <a:solidFill>
                  <a:schemeClr val="tx1"/>
                </a:solidFill>
              </a:rPr>
              <a:t>open</a:t>
            </a:r>
            <a:r>
              <a:rPr lang="zh-CN" altLang="en-US" dirty="0" smtClean="0">
                <a:solidFill>
                  <a:schemeClr val="tx1"/>
                </a:solidFill>
              </a:rPr>
              <a:t>的库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一般不使用</a:t>
            </a:r>
            <a:r>
              <a:rPr lang="en-US" altLang="zh-CN" dirty="0" err="1" smtClean="0">
                <a:solidFill>
                  <a:schemeClr val="tx1"/>
                </a:solidFill>
              </a:rPr>
              <a:t>dul</a:t>
            </a:r>
            <a:r>
              <a:rPr lang="en-US" altLang="zh-CN" dirty="0" smtClean="0">
                <a:solidFill>
                  <a:schemeClr val="tx1"/>
                </a:solidFill>
              </a:rPr>
              <a:t>),</a:t>
            </a:r>
            <a:r>
              <a:rPr lang="zh-CN" altLang="en-US" dirty="0" smtClean="0">
                <a:solidFill>
                  <a:schemeClr val="tx1"/>
                </a:solidFill>
              </a:rPr>
              <a:t>尽快恢复业务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当两者有冲突的时候给多种恢复方案由客户决定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8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5340" y="1519732"/>
            <a:ext cx="148605" cy="33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86430" y="3484245"/>
            <a:ext cx="601472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33CCFF"/>
                </a:solidFill>
                <a:latin typeface="方正兰亭粗黑简体" panose="02000000000000000000" charset="-122"/>
                <a:ea typeface="方正兰亭粗黑简体" panose="02000000000000000000" charset="-122"/>
              </a:rPr>
              <a:t>THANKS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24655" y="7195820"/>
            <a:ext cx="4387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2017</a:t>
            </a:r>
            <a:r>
              <a:rPr lang="zh-CN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瀚高·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第二届数据库技术峰会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sym typeface="+mn-ea"/>
              </a:rPr>
              <a:t>     </a:t>
            </a:r>
            <a:endParaRPr lang="zh-CN" altLang="en-US" sz="1200" kern="600" spc="300" dirty="0">
              <a:solidFill>
                <a:schemeClr val="tx1"/>
              </a:solidFill>
              <a:uFillTx/>
              <a:latin typeface="华文细黑" panose="02010600040101010101" charset="-122"/>
              <a:ea typeface="华文细黑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95" y="6420485"/>
            <a:ext cx="3582670" cy="732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3944" y="2257040"/>
            <a:ext cx="2645670" cy="56647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点击输入文字</a:t>
            </a:r>
          </a:p>
        </p:txBody>
      </p:sp>
      <p:sp>
        <p:nvSpPr>
          <p:cNvPr id="16" name="矩形 15"/>
          <p:cNvSpPr/>
          <p:nvPr/>
        </p:nvSpPr>
        <p:spPr>
          <a:xfrm>
            <a:off x="455340" y="2373256"/>
            <a:ext cx="148605" cy="334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609600" y="331600"/>
            <a:ext cx="10972800" cy="138006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1104265" rtl="0" eaLnBrk="1" latinLnBrk="0" hangingPunct="1">
              <a:spcBef>
                <a:spcPct val="0"/>
              </a:spcBef>
              <a:buNone/>
              <a:defRPr sz="53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Oracle</a:t>
            </a:r>
            <a:r>
              <a:rPr lang="zh-CN" altLang="en-US" dirty="0" smtClean="0"/>
              <a:t>数据库非常规恢复招式</a:t>
            </a:r>
            <a:endParaRPr lang="zh-CN" altLang="zh-CN" dirty="0"/>
          </a:p>
        </p:txBody>
      </p:sp>
      <p:sp>
        <p:nvSpPr>
          <p:cNvPr id="6" name="内容占位符 2"/>
          <p:cNvSpPr>
            <a:spLocks noGrp="1" noChangeArrowheads="1"/>
          </p:cNvSpPr>
          <p:nvPr>
            <p:ph idx="1"/>
          </p:nvPr>
        </p:nvSpPr>
        <p:spPr>
          <a:xfrm>
            <a:off x="609600" y="1932094"/>
            <a:ext cx="10972800" cy="5464681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300" dirty="0">
                <a:solidFill>
                  <a:schemeClr val="tx1"/>
                </a:solidFill>
              </a:rPr>
              <a:t>招式</a:t>
            </a:r>
            <a:r>
              <a:rPr lang="zh-CN" altLang="en-US" sz="2300" dirty="0" smtClean="0">
                <a:solidFill>
                  <a:schemeClr val="tx1"/>
                </a:solidFill>
              </a:rPr>
              <a:t>一：</a:t>
            </a:r>
            <a:endParaRPr lang="en-US" altLang="zh-CN" sz="23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300" dirty="0" smtClean="0">
                <a:solidFill>
                  <a:schemeClr val="tx1"/>
                </a:solidFill>
              </a:rPr>
              <a:t>通过</a:t>
            </a:r>
            <a:r>
              <a:rPr lang="zh-CN" altLang="en-US" sz="2300" dirty="0">
                <a:solidFill>
                  <a:schemeClr val="tx1"/>
                </a:solidFill>
              </a:rPr>
              <a:t>隐含参数</a:t>
            </a:r>
            <a:r>
              <a:rPr lang="en-US" altLang="zh-CN" sz="2300" dirty="0">
                <a:solidFill>
                  <a:schemeClr val="tx1"/>
                </a:solidFill>
              </a:rPr>
              <a:t>,event</a:t>
            </a:r>
            <a:r>
              <a:rPr lang="zh-CN" altLang="en-US" sz="2300" dirty="0">
                <a:solidFill>
                  <a:schemeClr val="tx1"/>
                </a:solidFill>
              </a:rPr>
              <a:t>等方式强制</a:t>
            </a:r>
            <a:r>
              <a:rPr lang="en-US" altLang="zh-CN" sz="2300" dirty="0">
                <a:solidFill>
                  <a:schemeClr val="tx1"/>
                </a:solidFill>
              </a:rPr>
              <a:t>open</a:t>
            </a:r>
            <a:r>
              <a:rPr lang="zh-CN" altLang="en-US" sz="2300" dirty="0">
                <a:solidFill>
                  <a:schemeClr val="tx1"/>
                </a:solidFill>
              </a:rPr>
              <a:t>数据库</a:t>
            </a:r>
            <a:r>
              <a:rPr lang="zh-CN" altLang="en-US" sz="2300" dirty="0" smtClean="0">
                <a:solidFill>
                  <a:schemeClr val="tx1"/>
                </a:solidFill>
              </a:rPr>
              <a:t>；</a:t>
            </a:r>
            <a:endParaRPr lang="en-US" altLang="zh-CN" sz="23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300" dirty="0">
                <a:solidFill>
                  <a:schemeClr val="tx1"/>
                </a:solidFill>
              </a:rPr>
              <a:t>招式</a:t>
            </a:r>
            <a:r>
              <a:rPr lang="zh-CN" altLang="en-US" sz="2300" dirty="0" smtClean="0">
                <a:solidFill>
                  <a:schemeClr val="tx1"/>
                </a:solidFill>
              </a:rPr>
              <a:t>二：</a:t>
            </a:r>
            <a:endParaRPr lang="en-US" altLang="zh-CN" sz="23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2300" dirty="0" smtClean="0">
                <a:solidFill>
                  <a:schemeClr val="tx1"/>
                </a:solidFill>
              </a:rPr>
              <a:t>通过</a:t>
            </a:r>
            <a:r>
              <a:rPr lang="en-US" altLang="zh-CN" sz="2300" dirty="0" err="1">
                <a:solidFill>
                  <a:schemeClr val="tx1"/>
                </a:solidFill>
              </a:rPr>
              <a:t>bbed</a:t>
            </a:r>
            <a:r>
              <a:rPr lang="zh-CN" altLang="en-US" sz="2300" dirty="0">
                <a:solidFill>
                  <a:schemeClr val="tx1"/>
                </a:solidFill>
              </a:rPr>
              <a:t>，</a:t>
            </a:r>
            <a:r>
              <a:rPr lang="en-US" altLang="zh-CN" sz="2300" dirty="0" err="1">
                <a:solidFill>
                  <a:schemeClr val="tx1"/>
                </a:solidFill>
              </a:rPr>
              <a:t>kfed</a:t>
            </a:r>
            <a:r>
              <a:rPr lang="zh-CN" altLang="en-US" sz="2300" dirty="0">
                <a:solidFill>
                  <a:schemeClr val="tx1"/>
                </a:solidFill>
              </a:rPr>
              <a:t>，</a:t>
            </a:r>
            <a:r>
              <a:rPr lang="en-US" altLang="zh-CN" sz="2300" dirty="0" err="1">
                <a:solidFill>
                  <a:schemeClr val="tx1"/>
                </a:solidFill>
              </a:rPr>
              <a:t>dd</a:t>
            </a:r>
            <a:r>
              <a:rPr lang="zh-CN" altLang="en-US" sz="2300" dirty="0">
                <a:solidFill>
                  <a:schemeClr val="tx1"/>
                </a:solidFill>
              </a:rPr>
              <a:t>，</a:t>
            </a:r>
            <a:r>
              <a:rPr lang="en-US" altLang="zh-CN" sz="2300" dirty="0" err="1">
                <a:solidFill>
                  <a:schemeClr val="tx1"/>
                </a:solidFill>
              </a:rPr>
              <a:t>ue</a:t>
            </a:r>
            <a:r>
              <a:rPr lang="zh-CN" altLang="en-US" sz="2300" dirty="0">
                <a:solidFill>
                  <a:schemeClr val="tx1"/>
                </a:solidFill>
              </a:rPr>
              <a:t>等</a:t>
            </a:r>
            <a:r>
              <a:rPr lang="zh-CN" altLang="en-US" sz="2300" dirty="0" smtClean="0">
                <a:solidFill>
                  <a:schemeClr val="tx1"/>
                </a:solidFill>
              </a:rPr>
              <a:t>工具欺骗</a:t>
            </a:r>
            <a:r>
              <a:rPr lang="zh-CN" altLang="en-US" sz="2300" dirty="0">
                <a:solidFill>
                  <a:schemeClr val="tx1"/>
                </a:solidFill>
              </a:rPr>
              <a:t>数据库然后</a:t>
            </a:r>
            <a:r>
              <a:rPr lang="en-US" altLang="zh-CN" sz="2300" dirty="0">
                <a:solidFill>
                  <a:schemeClr val="tx1"/>
                </a:solidFill>
              </a:rPr>
              <a:t>open</a:t>
            </a:r>
            <a:r>
              <a:rPr lang="zh-CN" altLang="en-US" sz="2300" dirty="0">
                <a:solidFill>
                  <a:schemeClr val="tx1"/>
                </a:solidFill>
              </a:rPr>
              <a:t>数据库</a:t>
            </a:r>
            <a:r>
              <a:rPr lang="zh-CN" altLang="en-US" sz="2300" dirty="0" smtClean="0">
                <a:solidFill>
                  <a:schemeClr val="tx1"/>
                </a:solidFill>
              </a:rPr>
              <a:t>；</a:t>
            </a:r>
            <a:endParaRPr lang="en-US" altLang="zh-CN" sz="23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23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300" dirty="0">
                <a:solidFill>
                  <a:schemeClr val="tx1"/>
                </a:solidFill>
              </a:rPr>
              <a:t>招式</a:t>
            </a:r>
            <a:r>
              <a:rPr lang="zh-CN" altLang="en-US" sz="2300" dirty="0" smtClean="0">
                <a:solidFill>
                  <a:schemeClr val="tx1"/>
                </a:solidFill>
              </a:rPr>
              <a:t>三：</a:t>
            </a:r>
            <a:endParaRPr lang="en-US" altLang="zh-CN" sz="2300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300" dirty="0">
                <a:solidFill>
                  <a:schemeClr val="tx1"/>
                </a:solidFill>
              </a:rPr>
              <a:t> </a:t>
            </a:r>
            <a:r>
              <a:rPr lang="en-US" altLang="zh-CN" sz="2300" dirty="0" smtClean="0">
                <a:solidFill>
                  <a:schemeClr val="tx1"/>
                </a:solidFill>
              </a:rPr>
              <a:t>      </a:t>
            </a:r>
            <a:r>
              <a:rPr lang="zh-CN" altLang="en-US" sz="2300" dirty="0" smtClean="0">
                <a:solidFill>
                  <a:schemeClr val="tx1"/>
                </a:solidFill>
              </a:rPr>
              <a:t>通过</a:t>
            </a:r>
            <a:r>
              <a:rPr lang="en-US" altLang="zh-CN" sz="2300" dirty="0" err="1">
                <a:solidFill>
                  <a:schemeClr val="tx1"/>
                </a:solidFill>
              </a:rPr>
              <a:t>dul</a:t>
            </a:r>
            <a:r>
              <a:rPr lang="zh-CN" altLang="en-US" sz="2300" dirty="0">
                <a:solidFill>
                  <a:schemeClr val="tx1"/>
                </a:solidFill>
              </a:rPr>
              <a:t>之类工具直接绕过数据库验证直接读取文件恢复数据。</a:t>
            </a:r>
          </a:p>
        </p:txBody>
      </p:sp>
    </p:spTree>
    <p:extLst>
      <p:ext uri="{BB962C8B-B14F-4D97-AF65-F5344CB8AC3E}">
        <p14:creationId xmlns:p14="http://schemas.microsoft.com/office/powerpoint/2010/main" val="29883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100" y="0"/>
            <a:ext cx="11785600" cy="1459526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招式一：</a:t>
            </a:r>
            <a:r>
              <a:rPr lang="zh-CN" altLang="en-US" sz="4400" dirty="0">
                <a:solidFill>
                  <a:schemeClr val="tx1"/>
                </a:solidFill>
              </a:rPr>
              <a:t>隐含参数</a:t>
            </a:r>
            <a:r>
              <a:rPr lang="en-US" altLang="zh-CN" sz="4400" dirty="0">
                <a:solidFill>
                  <a:schemeClr val="tx1"/>
                </a:solidFill>
              </a:rPr>
              <a:t>,event</a:t>
            </a:r>
            <a:r>
              <a:rPr lang="zh-CN" altLang="en-US" sz="4400" dirty="0">
                <a:solidFill>
                  <a:schemeClr val="tx1"/>
                </a:solidFill>
              </a:rPr>
              <a:t>等方式强制</a:t>
            </a:r>
            <a:r>
              <a:rPr lang="en-US" altLang="zh-CN" sz="4400" dirty="0">
                <a:solidFill>
                  <a:schemeClr val="tx1"/>
                </a:solidFill>
              </a:rPr>
              <a:t>open</a:t>
            </a:r>
            <a:r>
              <a:rPr lang="zh-CN" altLang="en-US" sz="4400" dirty="0">
                <a:solidFill>
                  <a:schemeClr val="tx1"/>
                </a:solidFill>
              </a:rPr>
              <a:t>数据库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712890"/>
            <a:ext cx="10765582" cy="574486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en-US" altLang="zh-CN" b="1" dirty="0" err="1">
                <a:solidFill>
                  <a:srgbClr val="FF0000"/>
                </a:solidFill>
              </a:rPr>
              <a:t>allow_resetlogs_corruption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Actvie</a:t>
            </a:r>
            <a:r>
              <a:rPr lang="en-US" altLang="zh-CN" dirty="0" smtClean="0">
                <a:solidFill>
                  <a:schemeClr val="tx1"/>
                </a:solidFill>
              </a:rPr>
              <a:t>/Current </a:t>
            </a:r>
            <a:r>
              <a:rPr lang="en-US" altLang="zh-CN" dirty="0">
                <a:solidFill>
                  <a:schemeClr val="tx1"/>
                </a:solidFill>
              </a:rPr>
              <a:t>redo log </a:t>
            </a:r>
            <a:r>
              <a:rPr lang="zh-CN" altLang="en-US" dirty="0">
                <a:solidFill>
                  <a:schemeClr val="tx1"/>
                </a:solidFill>
              </a:rPr>
              <a:t>坏块，</a:t>
            </a:r>
            <a:r>
              <a:rPr lang="en-US" altLang="zh-CN" dirty="0">
                <a:solidFill>
                  <a:schemeClr val="tx1"/>
                </a:solidFill>
              </a:rPr>
              <a:t>IO</a:t>
            </a:r>
            <a:r>
              <a:rPr lang="zh-CN" altLang="en-US" dirty="0">
                <a:solidFill>
                  <a:schemeClr val="tx1"/>
                </a:solidFill>
              </a:rPr>
              <a:t>错误，丢失等因为</a:t>
            </a:r>
            <a:r>
              <a:rPr lang="en-US" altLang="zh-CN" dirty="0">
                <a:solidFill>
                  <a:schemeClr val="tx1"/>
                </a:solidFill>
              </a:rPr>
              <a:t>redo log</a:t>
            </a:r>
            <a:r>
              <a:rPr lang="zh-CN" altLang="en-US" dirty="0">
                <a:solidFill>
                  <a:schemeClr val="tx1"/>
                </a:solidFill>
              </a:rPr>
              <a:t>异常导致数据库不能启动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主要是屏蔽</a:t>
            </a:r>
            <a:r>
              <a:rPr lang="en-US" altLang="zh-CN" dirty="0">
                <a:solidFill>
                  <a:schemeClr val="tx1"/>
                </a:solidFill>
              </a:rPr>
              <a:t>redo</a:t>
            </a:r>
            <a:r>
              <a:rPr lang="zh-CN" altLang="en-US" dirty="0">
                <a:solidFill>
                  <a:schemeClr val="tx1"/>
                </a:solidFill>
              </a:rPr>
              <a:t>前滚，强制打开数据库，可能导致</a:t>
            </a:r>
            <a:r>
              <a:rPr lang="en-US" altLang="zh-CN" dirty="0">
                <a:solidFill>
                  <a:schemeClr val="tx1"/>
                </a:solidFill>
              </a:rPr>
              <a:t>redo</a:t>
            </a:r>
            <a:r>
              <a:rPr lang="zh-CN" altLang="en-US" dirty="0">
                <a:solidFill>
                  <a:schemeClr val="tx1"/>
                </a:solidFill>
              </a:rPr>
              <a:t>中数据丢失，使用需要慎重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_offline/</a:t>
            </a:r>
            <a:r>
              <a:rPr lang="en-US" altLang="zh-CN" b="1" dirty="0" err="1">
                <a:solidFill>
                  <a:srgbClr val="FF0000"/>
                </a:solidFill>
              </a:rPr>
              <a:t>corrupted_rollback_segments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Undo</a:t>
            </a:r>
            <a:r>
              <a:rPr lang="zh-CN" altLang="en-US" dirty="0">
                <a:solidFill>
                  <a:schemeClr val="tx1"/>
                </a:solidFill>
              </a:rPr>
              <a:t>段出现异常无法正常回滚回滚事务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导致数据库无法打开，例如含回滚事务的回滚段</a:t>
            </a:r>
            <a:r>
              <a:rPr lang="en-US" altLang="zh-CN" dirty="0">
                <a:solidFill>
                  <a:schemeClr val="tx1"/>
                </a:solidFill>
              </a:rPr>
              <a:t>block</a:t>
            </a:r>
            <a:r>
              <a:rPr lang="zh-CN" altLang="en-US" dirty="0">
                <a:solidFill>
                  <a:schemeClr val="tx1"/>
                </a:solidFill>
              </a:rPr>
              <a:t>出现坏</a:t>
            </a:r>
            <a:r>
              <a:rPr lang="zh-CN" altLang="en-US" dirty="0" smtClean="0">
                <a:solidFill>
                  <a:schemeClr val="tx1"/>
                </a:solidFill>
              </a:rPr>
              <a:t>块，</a:t>
            </a:r>
            <a:r>
              <a:rPr lang="en-US" altLang="zh-CN" dirty="0" smtClean="0">
                <a:solidFill>
                  <a:schemeClr val="tx1"/>
                </a:solidFill>
              </a:rPr>
              <a:t>undo</a:t>
            </a:r>
            <a:r>
              <a:rPr lang="zh-CN" altLang="en-US" dirty="0" smtClean="0">
                <a:solidFill>
                  <a:schemeClr val="tx1"/>
                </a:solidFill>
              </a:rPr>
              <a:t>文件丢失，</a:t>
            </a:r>
            <a:r>
              <a:rPr lang="zh-CN" altLang="en-US" dirty="0">
                <a:solidFill>
                  <a:schemeClr val="tx1"/>
                </a:solidFill>
              </a:rPr>
              <a:t>回滚段和</a:t>
            </a:r>
            <a:r>
              <a:rPr lang="en-US" altLang="zh-CN" dirty="0">
                <a:solidFill>
                  <a:schemeClr val="tx1"/>
                </a:solidFill>
              </a:rPr>
              <a:t>redo</a:t>
            </a:r>
            <a:r>
              <a:rPr lang="zh-CN" altLang="en-US" dirty="0">
                <a:solidFill>
                  <a:schemeClr val="tx1"/>
                </a:solidFill>
              </a:rPr>
              <a:t>前滚信息不一致等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通过设置该参数屏蔽回滚段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该回滚段未提交事务自动提交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，将导致数据不一致，使用需要慎重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</a:rPr>
              <a:t>event</a:t>
            </a: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event</a:t>
            </a:r>
            <a:r>
              <a:rPr lang="en-US" altLang="zh-CN" dirty="0">
                <a:solidFill>
                  <a:schemeClr val="tx1"/>
                </a:solidFill>
              </a:rPr>
              <a:t>='10513 trace name context forever, level 2</a:t>
            </a:r>
            <a:r>
              <a:rPr lang="en-US" altLang="zh-CN" dirty="0" smtClean="0">
                <a:solidFill>
                  <a:schemeClr val="tx1"/>
                </a:solidFill>
              </a:rPr>
              <a:t>'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--</a:t>
            </a:r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10513</a:t>
            </a:r>
            <a:r>
              <a:rPr lang="zh-CN" altLang="en-US" dirty="0">
                <a:solidFill>
                  <a:schemeClr val="tx1"/>
                </a:solidFill>
              </a:rPr>
              <a:t>事件来临时禁止</a:t>
            </a:r>
            <a:r>
              <a:rPr lang="en-US" altLang="zh-CN" dirty="0">
                <a:solidFill>
                  <a:schemeClr val="tx1"/>
                </a:solidFill>
              </a:rPr>
              <a:t>SMON</a:t>
            </a:r>
            <a:r>
              <a:rPr lang="zh-CN" altLang="en-US" dirty="0">
                <a:solidFill>
                  <a:schemeClr val="tx1"/>
                </a:solidFill>
              </a:rPr>
              <a:t>恢复死</a:t>
            </a:r>
            <a:r>
              <a:rPr lang="zh-CN" altLang="en-US" dirty="0" smtClean="0">
                <a:solidFill>
                  <a:schemeClr val="tx1"/>
                </a:solidFill>
              </a:rPr>
              <a:t>事务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tx1"/>
                </a:solidFill>
              </a:rPr>
              <a:t>event= </a:t>
            </a:r>
            <a:r>
              <a:rPr lang="en-US" altLang="zh-CN" dirty="0" smtClean="0">
                <a:solidFill>
                  <a:schemeClr val="tx1"/>
                </a:solidFill>
              </a:rPr>
              <a:t>‘10231 </a:t>
            </a:r>
            <a:r>
              <a:rPr lang="en-US" altLang="zh-CN" dirty="0">
                <a:solidFill>
                  <a:schemeClr val="tx1"/>
                </a:solidFill>
              </a:rPr>
              <a:t>trace name context forever, level </a:t>
            </a:r>
            <a:r>
              <a:rPr lang="en-US" altLang="zh-CN" dirty="0" smtClean="0">
                <a:solidFill>
                  <a:schemeClr val="tx1"/>
                </a:solidFill>
              </a:rPr>
              <a:t>10‘ –</a:t>
            </a:r>
            <a:r>
              <a:rPr lang="zh-CN" altLang="en-US" dirty="0" smtClean="0">
                <a:solidFill>
                  <a:schemeClr val="tx1"/>
                </a:solidFill>
              </a:rPr>
              <a:t>跳过全表扫描坏块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举例说明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384300"/>
            <a:ext cx="10782217" cy="62992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SQL&gt; startup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ORACLE </a:t>
            </a:r>
            <a:r>
              <a:rPr lang="zh-CN" altLang="en-US" sz="2800" b="1" dirty="0">
                <a:solidFill>
                  <a:schemeClr val="tx1"/>
                </a:solidFill>
              </a:rPr>
              <a:t>例程已经启动。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Total System Global Area 1581916160 bytes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Fixed Size                  1336060 bytes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Variable Size             964693252 bytes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Database Buffers          603979776 bytes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Redo Buffers               11907072 bytes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chemeClr val="tx1"/>
                </a:solidFill>
              </a:rPr>
              <a:t>数据库装载完毕。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ORA-00368: </a:t>
            </a:r>
            <a:r>
              <a:rPr lang="zh-CN" altLang="en-US" sz="2800" b="1" dirty="0">
                <a:solidFill>
                  <a:schemeClr val="tx1"/>
                </a:solidFill>
              </a:rPr>
              <a:t>重做日志块中的校验和错误</a:t>
            </a: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ORA-00353: </a:t>
            </a:r>
            <a:r>
              <a:rPr lang="zh-CN" altLang="en-US" sz="2800" b="1" dirty="0">
                <a:solidFill>
                  <a:srgbClr val="FF0000"/>
                </a:solidFill>
              </a:rPr>
              <a:t>日志损坏接近块 </a:t>
            </a:r>
            <a:r>
              <a:rPr lang="en-US" altLang="zh-CN" sz="2800" b="1" dirty="0">
                <a:solidFill>
                  <a:srgbClr val="FF0000"/>
                </a:solidFill>
              </a:rPr>
              <a:t>12014 </a:t>
            </a:r>
            <a:r>
              <a:rPr lang="zh-CN" altLang="en-US" sz="2800" b="1" dirty="0">
                <a:solidFill>
                  <a:srgbClr val="FF0000"/>
                </a:solidFill>
              </a:rPr>
              <a:t>更改 </a:t>
            </a:r>
            <a:r>
              <a:rPr lang="en-US" altLang="zh-CN" sz="2800" b="1" dirty="0">
                <a:solidFill>
                  <a:srgbClr val="FF0000"/>
                </a:solidFill>
              </a:rPr>
              <a:t>9743799889 </a:t>
            </a:r>
            <a:r>
              <a:rPr lang="zh-CN" altLang="en-US" sz="2800" b="1" dirty="0">
                <a:solidFill>
                  <a:srgbClr val="FF0000"/>
                </a:solidFill>
              </a:rPr>
              <a:t>时间 </a:t>
            </a:r>
            <a:r>
              <a:rPr lang="en-US" altLang="zh-CN" sz="2800" b="1" dirty="0">
                <a:solidFill>
                  <a:srgbClr val="FF0000"/>
                </a:solidFill>
              </a:rPr>
              <a:t>12/05/2011 09:21:11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ORA-00312: </a:t>
            </a:r>
            <a:r>
              <a:rPr lang="zh-CN" altLang="en-US" sz="2800" b="1" dirty="0">
                <a:solidFill>
                  <a:schemeClr val="tx1"/>
                </a:solidFill>
              </a:rPr>
              <a:t>联机日志 </a:t>
            </a:r>
            <a:r>
              <a:rPr lang="en-US" altLang="zh-CN" sz="2800" b="1" dirty="0">
                <a:solidFill>
                  <a:schemeClr val="tx1"/>
                </a:solidFill>
              </a:rPr>
              <a:t>3 </a:t>
            </a:r>
            <a:r>
              <a:rPr lang="zh-CN" altLang="en-US" sz="2800" b="1" dirty="0">
                <a:solidFill>
                  <a:schemeClr val="tx1"/>
                </a:solidFill>
              </a:rPr>
              <a:t>线程 </a:t>
            </a:r>
            <a:r>
              <a:rPr lang="en-US" altLang="zh-CN" sz="2800" b="1" dirty="0">
                <a:solidFill>
                  <a:schemeClr val="tx1"/>
                </a:solidFill>
              </a:rPr>
              <a:t>1: 'R:\ORADATA\HZYL\REDO03.LOG‘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SQL&gt; col member for a35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SQL&gt; select a.group#,</a:t>
            </a:r>
            <a:r>
              <a:rPr lang="en-US" altLang="zh-CN" sz="2800" b="1" dirty="0" err="1">
                <a:solidFill>
                  <a:schemeClr val="tx1"/>
                </a:solidFill>
              </a:rPr>
              <a:t>a.status,b.member</a:t>
            </a:r>
            <a:r>
              <a:rPr lang="en-US" altLang="zh-CN" sz="2800" b="1" dirty="0">
                <a:solidFill>
                  <a:schemeClr val="tx1"/>
                </a:solidFill>
              </a:rPr>
              <a:t> from </a:t>
            </a:r>
            <a:r>
              <a:rPr lang="en-US" altLang="zh-CN" sz="2800" b="1" dirty="0" err="1">
                <a:solidFill>
                  <a:schemeClr val="tx1"/>
                </a:solidFill>
              </a:rPr>
              <a:t>v$log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a,v$logfile</a:t>
            </a:r>
            <a:r>
              <a:rPr lang="en-US" altLang="zh-CN" sz="2800" b="1" dirty="0">
                <a:solidFill>
                  <a:schemeClr val="tx1"/>
                </a:solidFill>
              </a:rPr>
              <a:t> b 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  2 where </a:t>
            </a:r>
            <a:r>
              <a:rPr lang="en-US" altLang="zh-CN" sz="2800" b="1" dirty="0" err="1">
                <a:solidFill>
                  <a:schemeClr val="tx1"/>
                </a:solidFill>
              </a:rPr>
              <a:t>a.group</a:t>
            </a:r>
            <a:r>
              <a:rPr lang="en-US" altLang="zh-CN" sz="2800" b="1" dirty="0">
                <a:solidFill>
                  <a:schemeClr val="tx1"/>
                </a:solidFill>
              </a:rPr>
              <a:t>#=</a:t>
            </a:r>
            <a:r>
              <a:rPr lang="en-US" altLang="zh-CN" sz="2800" b="1" dirty="0" err="1">
                <a:solidFill>
                  <a:schemeClr val="tx1"/>
                </a:solidFill>
              </a:rPr>
              <a:t>b.group</a:t>
            </a:r>
            <a:r>
              <a:rPr lang="en-US" altLang="zh-CN" sz="2800" b="1" dirty="0">
                <a:solidFill>
                  <a:schemeClr val="tx1"/>
                </a:solidFill>
              </a:rPr>
              <a:t>#;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   GROUP# STATUS           MEMBER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---------- ---------------- -----------------------------------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      </a:t>
            </a:r>
            <a:r>
              <a:rPr lang="en-US" altLang="zh-CN" sz="2800" b="1" dirty="0">
                <a:solidFill>
                  <a:srgbClr val="FF0000"/>
                </a:solidFill>
              </a:rPr>
              <a:t>  3 CURRENT          R:\ORADATA\HZYL\REDO03.LOG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        2 INACTIVE         R:\ORADATA\HZYL\REDO02.LOG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</a:rPr>
              <a:t>         1 INACTIVE         R:\ORADATA\HZYL\REDO01.LOG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6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85900"/>
            <a:ext cx="10553617" cy="597185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SQL&gt; recover database until cancel;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SQL&gt;alter </a:t>
            </a:r>
            <a:r>
              <a:rPr lang="en-US" altLang="zh-CN" sz="2000" dirty="0">
                <a:solidFill>
                  <a:schemeClr val="tx1"/>
                </a:solidFill>
              </a:rPr>
              <a:t>database open </a:t>
            </a:r>
            <a:r>
              <a:rPr lang="en-US" altLang="zh-CN" sz="2000" dirty="0" err="1">
                <a:solidFill>
                  <a:schemeClr val="tx1"/>
                </a:solidFill>
              </a:rPr>
              <a:t>resetlogs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ORA-01547: </a:t>
            </a:r>
            <a:r>
              <a:rPr lang="zh-CN" altLang="en-US" sz="2000" dirty="0">
                <a:solidFill>
                  <a:schemeClr val="tx1"/>
                </a:solidFill>
              </a:rPr>
              <a:t>警告</a:t>
            </a:r>
            <a:r>
              <a:rPr lang="en-US" altLang="zh-CN" sz="2000" dirty="0">
                <a:solidFill>
                  <a:schemeClr val="tx1"/>
                </a:solidFill>
              </a:rPr>
              <a:t>: RECOVER </a:t>
            </a:r>
            <a:r>
              <a:rPr lang="zh-CN" altLang="en-US" sz="2000" dirty="0">
                <a:solidFill>
                  <a:schemeClr val="tx1"/>
                </a:solidFill>
              </a:rPr>
              <a:t>成功但 </a:t>
            </a:r>
            <a:r>
              <a:rPr lang="en-US" altLang="zh-CN" sz="2000" dirty="0">
                <a:solidFill>
                  <a:schemeClr val="tx1"/>
                </a:solidFill>
              </a:rPr>
              <a:t>OPEN RESETLOGS </a:t>
            </a:r>
            <a:r>
              <a:rPr lang="zh-CN" altLang="en-US" sz="2000" dirty="0">
                <a:solidFill>
                  <a:schemeClr val="tx1"/>
                </a:solidFill>
              </a:rPr>
              <a:t>将出现如下错误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ORA-01194: </a:t>
            </a:r>
            <a:r>
              <a:rPr lang="zh-CN" altLang="en-US" sz="2000" dirty="0">
                <a:solidFill>
                  <a:srgbClr val="FF0000"/>
                </a:solidFill>
              </a:rPr>
              <a:t>文件 </a:t>
            </a:r>
            <a:r>
              <a:rPr lang="en-US" altLang="zh-CN" sz="2000" dirty="0">
                <a:solidFill>
                  <a:srgbClr val="FF0000"/>
                </a:solidFill>
              </a:rPr>
              <a:t>1 </a:t>
            </a:r>
            <a:r>
              <a:rPr lang="zh-CN" altLang="en-US" sz="2000" dirty="0">
                <a:solidFill>
                  <a:srgbClr val="FF0000"/>
                </a:solidFill>
              </a:rPr>
              <a:t>需要更多的恢复来保持一致性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ORA-01110: </a:t>
            </a:r>
            <a:r>
              <a:rPr lang="zh-CN" altLang="en-US" sz="2000" dirty="0">
                <a:solidFill>
                  <a:schemeClr val="tx1"/>
                </a:solidFill>
              </a:rPr>
              <a:t>数据文件 </a:t>
            </a:r>
            <a:r>
              <a:rPr lang="en-US" altLang="zh-CN" sz="2000" dirty="0">
                <a:solidFill>
                  <a:schemeClr val="tx1"/>
                </a:solidFill>
              </a:rPr>
              <a:t>1: 'R:\ORADATA\HZYL\SYSTEM01.DBF‘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设置</a:t>
            </a:r>
            <a:r>
              <a:rPr lang="en-US" altLang="zh-CN" sz="2000" dirty="0">
                <a:solidFill>
                  <a:srgbClr val="FF0000"/>
                </a:solidFill>
              </a:rPr>
              <a:t>_</a:t>
            </a:r>
            <a:r>
              <a:rPr lang="en-US" altLang="zh-CN" sz="2000" dirty="0" err="1">
                <a:solidFill>
                  <a:srgbClr val="FF0000"/>
                </a:solidFill>
              </a:rPr>
              <a:t>allow_resetlogs_corruption</a:t>
            </a:r>
            <a:r>
              <a:rPr lang="en-US" altLang="zh-CN" sz="2000" dirty="0">
                <a:solidFill>
                  <a:srgbClr val="FF0000"/>
                </a:solidFill>
              </a:rPr>
              <a:t>=TRUE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recover database until cancel;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chemeClr val="tx1"/>
                </a:solidFill>
              </a:rPr>
              <a:t>alter </a:t>
            </a:r>
            <a:r>
              <a:rPr lang="en-US" altLang="zh-CN" sz="2000" dirty="0">
                <a:solidFill>
                  <a:schemeClr val="tx1"/>
                </a:solidFill>
              </a:rPr>
              <a:t>database open </a:t>
            </a:r>
            <a:r>
              <a:rPr lang="en-US" altLang="zh-CN" sz="2000" dirty="0" err="1">
                <a:solidFill>
                  <a:schemeClr val="tx1"/>
                </a:solidFill>
              </a:rPr>
              <a:t>resetlogs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导出导入重建数据库</a:t>
            </a:r>
            <a:endParaRPr lang="en-US" altLang="zh-CN" sz="20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4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举例说明</a:t>
            </a:r>
            <a:r>
              <a:rPr lang="en-US" altLang="zh-CN" dirty="0"/>
              <a:t>(</a:t>
            </a:r>
            <a:r>
              <a:rPr lang="zh-CN" altLang="en-US" dirty="0"/>
              <a:t>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397000"/>
            <a:ext cx="10744117" cy="60607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数据库启动</a:t>
            </a:r>
            <a:r>
              <a:rPr lang="en-US" altLang="zh-CN" sz="2000" dirty="0">
                <a:solidFill>
                  <a:schemeClr val="tx1"/>
                </a:solidFill>
              </a:rPr>
              <a:t>alert</a:t>
            </a:r>
            <a:r>
              <a:rPr lang="zh-CN" altLang="en-US" sz="2000" dirty="0">
                <a:solidFill>
                  <a:schemeClr val="tx1"/>
                </a:solidFill>
              </a:rPr>
              <a:t>日志报如下错误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Tue Feb 14 09:34:11 2012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d:\oracle\product\10.2.0\admin\interlib\bdump\interlib_smon_2784.trc: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ORA-01595: error freeing extent (2) of rollback segment (3))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ORA-00607: Internal error occurred while making a change to a data block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ORA-00600: internal error code, arguments: [</a:t>
            </a:r>
            <a:r>
              <a:rPr lang="en-US" altLang="zh-CN" sz="2000" dirty="0">
                <a:solidFill>
                  <a:srgbClr val="FF0000"/>
                </a:solidFill>
              </a:rPr>
              <a:t>4194</a:t>
            </a:r>
            <a:r>
              <a:rPr lang="en-US" altLang="zh-CN" sz="2000" dirty="0">
                <a:solidFill>
                  <a:schemeClr val="tx1"/>
                </a:solidFill>
              </a:rPr>
              <a:t>], [6], [30], [], [], [], [], []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 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Tue Feb 14 09:35:34 2012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Errors in file d:\oracle\product\10.2.0\admin\interlib\udump\interlib_ora_2824.trc: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ORA-00603: ORACLE server session terminated by fatal error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ORA-00600: internal error code, arguments: [</a:t>
            </a:r>
            <a:r>
              <a:rPr lang="en-US" altLang="zh-CN" sz="2000" dirty="0">
                <a:solidFill>
                  <a:srgbClr val="FF0000"/>
                </a:solidFill>
              </a:rPr>
              <a:t>4193</a:t>
            </a:r>
            <a:r>
              <a:rPr lang="en-US" altLang="zh-CN" sz="2000" dirty="0">
                <a:solidFill>
                  <a:schemeClr val="tx1"/>
                </a:solidFill>
              </a:rPr>
              <a:t>], [2005], [2008], [], [], [], [], []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ORA-00600: internal error code, arguments: [4193], [2005], [2008], [], [], [], [], []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0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536700"/>
            <a:ext cx="10820317" cy="59210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设置</a:t>
            </a:r>
            <a:r>
              <a:rPr lang="en-US" altLang="zh-CN" dirty="0">
                <a:solidFill>
                  <a:schemeClr val="tx1"/>
                </a:solidFill>
              </a:rPr>
              <a:t>undo manual</a:t>
            </a:r>
            <a:r>
              <a:rPr lang="zh-CN" altLang="en-US" dirty="0">
                <a:solidFill>
                  <a:schemeClr val="tx1"/>
                </a:solidFill>
              </a:rPr>
              <a:t>管理模式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undo_tablespace</a:t>
            </a:r>
            <a:r>
              <a:rPr lang="en-US" altLang="zh-CN" dirty="0">
                <a:solidFill>
                  <a:schemeClr val="tx1"/>
                </a:solidFill>
              </a:rPr>
              <a:t>=SYSTEM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undo_management</a:t>
            </a:r>
            <a:r>
              <a:rPr lang="en-US" altLang="zh-CN" dirty="0">
                <a:solidFill>
                  <a:schemeClr val="tx1"/>
                </a:solidFill>
              </a:rPr>
              <a:t>=MANUAL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数据库未启动成功，依然报</a:t>
            </a:r>
            <a:r>
              <a:rPr lang="en-US" altLang="zh-CN" dirty="0">
                <a:solidFill>
                  <a:schemeClr val="tx1"/>
                </a:solidFill>
              </a:rPr>
              <a:t>ORA-600[4193/4194]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_</a:t>
            </a:r>
            <a:r>
              <a:rPr lang="en-US" altLang="zh-CN" dirty="0" err="1">
                <a:solidFill>
                  <a:srgbClr val="FF0000"/>
                </a:solidFill>
              </a:rPr>
              <a:t>offline_rollback_segments</a:t>
            </a:r>
            <a:r>
              <a:rPr lang="en-US" altLang="zh-CN" dirty="0">
                <a:solidFill>
                  <a:srgbClr val="FF0000"/>
                </a:solidFill>
              </a:rPr>
              <a:t>=_SYSSMU3$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启动数据库成功，创建新</a:t>
            </a:r>
            <a:r>
              <a:rPr lang="en-US" altLang="zh-CN" dirty="0">
                <a:solidFill>
                  <a:schemeClr val="tx1"/>
                </a:solidFill>
              </a:rPr>
              <a:t>undo</a:t>
            </a:r>
            <a:r>
              <a:rPr lang="zh-CN" altLang="en-US" dirty="0">
                <a:solidFill>
                  <a:schemeClr val="tx1"/>
                </a:solidFill>
              </a:rPr>
              <a:t>，删除故障</a:t>
            </a:r>
            <a:r>
              <a:rPr lang="en-US" altLang="zh-CN" dirty="0">
                <a:solidFill>
                  <a:schemeClr val="tx1"/>
                </a:solidFill>
              </a:rPr>
              <a:t>undo</a:t>
            </a: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导出导入重建数据库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</a:rPr>
              <a:t> </a:t>
            </a:r>
            <a:r>
              <a:rPr lang="zh-CN" altLang="en-US" sz="4400" dirty="0" smtClean="0">
                <a:solidFill>
                  <a:schemeClr val="tx1"/>
                </a:solidFill>
              </a:rPr>
              <a:t>招式二：通过</a:t>
            </a:r>
            <a:r>
              <a:rPr lang="en-US" altLang="zh-CN" sz="4400" dirty="0" err="1">
                <a:solidFill>
                  <a:schemeClr val="tx1"/>
                </a:solidFill>
              </a:rPr>
              <a:t>bbed</a:t>
            </a:r>
            <a:r>
              <a:rPr lang="zh-CN" altLang="en-US" sz="4400" dirty="0">
                <a:solidFill>
                  <a:schemeClr val="tx1"/>
                </a:solidFill>
              </a:rPr>
              <a:t>，</a:t>
            </a:r>
            <a:r>
              <a:rPr lang="en-US" altLang="zh-CN" sz="4400" dirty="0" err="1">
                <a:solidFill>
                  <a:schemeClr val="tx1"/>
                </a:solidFill>
              </a:rPr>
              <a:t>kfed</a:t>
            </a:r>
            <a:r>
              <a:rPr lang="zh-CN" altLang="en-US" sz="4400" dirty="0">
                <a:solidFill>
                  <a:schemeClr val="tx1"/>
                </a:solidFill>
              </a:rPr>
              <a:t>，</a:t>
            </a:r>
            <a:r>
              <a:rPr lang="en-US" altLang="zh-CN" sz="4400" dirty="0" err="1">
                <a:solidFill>
                  <a:schemeClr val="tx1"/>
                </a:solidFill>
              </a:rPr>
              <a:t>dd</a:t>
            </a:r>
            <a:r>
              <a:rPr lang="zh-CN" altLang="en-US" sz="4400" dirty="0">
                <a:solidFill>
                  <a:schemeClr val="tx1"/>
                </a:solidFill>
              </a:rPr>
              <a:t>，</a:t>
            </a:r>
            <a:r>
              <a:rPr lang="en-US" altLang="zh-CN" sz="4400" dirty="0" err="1">
                <a:solidFill>
                  <a:schemeClr val="tx1"/>
                </a:solidFill>
              </a:rPr>
              <a:t>ue</a:t>
            </a:r>
            <a:r>
              <a:rPr lang="zh-CN" altLang="en-US" sz="4400" dirty="0">
                <a:solidFill>
                  <a:schemeClr val="tx1"/>
                </a:solidFill>
              </a:rPr>
              <a:t>等工具欺骗数据库然后</a:t>
            </a:r>
            <a:r>
              <a:rPr lang="en-US" altLang="zh-CN" sz="4400" dirty="0">
                <a:solidFill>
                  <a:schemeClr val="tx1"/>
                </a:solidFill>
              </a:rPr>
              <a:t>open</a:t>
            </a:r>
            <a:r>
              <a:rPr lang="zh-CN" altLang="en-US" sz="4400" dirty="0">
                <a:solidFill>
                  <a:schemeClr val="tx1"/>
                </a:solidFill>
              </a:rPr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1447800"/>
            <a:ext cx="10985417" cy="6146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楷体" pitchFamily="49" charset="-122"/>
              </a:rPr>
              <a:t>bbed</a:t>
            </a:r>
            <a:endParaRPr lang="en-US" altLang="zh-CN" sz="3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BBED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的一款内部工具，可以直接修改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数据文件块的内容，在一些极端恢复场景下比较有用。使用起来也很方便，但该工具不受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支持，所以默认是没有生成可执行文件的，在使用前需要编译（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11g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开始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Oracle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软件不含编译文件需要从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10g</a:t>
            </a:r>
            <a:r>
              <a:rPr lang="zh-CN" altLang="en-US" dirty="0">
                <a:solidFill>
                  <a:schemeClr val="tx1"/>
                </a:solidFill>
                <a:sym typeface="楷体" pitchFamily="49" charset="-122"/>
              </a:rPr>
              <a:t>中拷贝</a:t>
            </a:r>
            <a:r>
              <a:rPr lang="en-US" altLang="zh-CN" dirty="0">
                <a:solidFill>
                  <a:schemeClr val="tx1"/>
                </a:solidFill>
                <a:sym typeface="楷体" pitchFamily="49" charset="-122"/>
              </a:rPr>
              <a:t>)</a:t>
            </a:r>
          </a:p>
          <a:p>
            <a:r>
              <a:rPr lang="en-US" altLang="zh-CN" sz="3200" dirty="0" err="1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楷体" pitchFamily="49" charset="-122"/>
              </a:rPr>
              <a:t>kfed</a:t>
            </a:r>
            <a:endParaRPr lang="en-US" altLang="zh-CN" sz="3200" dirty="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楷体" pitchFamily="49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kfed</a:t>
            </a:r>
            <a:r>
              <a:rPr lang="zh-CN" altLang="en-US" dirty="0">
                <a:solidFill>
                  <a:schemeClr val="tx1"/>
                </a:solidFill>
              </a:rPr>
              <a:t>是一个没有官方文档记录的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工具，它可以用来读取和修改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的元数据块。它本身是一个独立的工具，独立于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实例，因此不管实例是否启动，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磁盘组是否</a:t>
            </a:r>
            <a:r>
              <a:rPr lang="en-US" altLang="zh-CN" dirty="0">
                <a:solidFill>
                  <a:schemeClr val="tx1"/>
                </a:solidFill>
              </a:rPr>
              <a:t>mount </a:t>
            </a:r>
            <a:r>
              <a:rPr lang="zh-CN" altLang="en-US" dirty="0">
                <a:solidFill>
                  <a:schemeClr val="tx1"/>
                </a:solidFill>
              </a:rPr>
              <a:t>，它都可以正常使用。</a:t>
            </a:r>
            <a:r>
              <a:rPr lang="en-US" altLang="zh-CN" dirty="0" err="1">
                <a:solidFill>
                  <a:schemeClr val="tx1"/>
                </a:solidFill>
              </a:rPr>
              <a:t>kfed</a:t>
            </a:r>
            <a:r>
              <a:rPr lang="zh-CN" altLang="en-US" dirty="0">
                <a:solidFill>
                  <a:schemeClr val="tx1"/>
                </a:solidFill>
              </a:rPr>
              <a:t>最为强大的地方在于它可以修复</a:t>
            </a:r>
            <a:r>
              <a:rPr lang="en-US" altLang="zh-CN" dirty="0">
                <a:solidFill>
                  <a:schemeClr val="tx1"/>
                </a:solidFill>
              </a:rPr>
              <a:t>ASM</a:t>
            </a:r>
            <a:r>
              <a:rPr lang="zh-CN" altLang="en-US" dirty="0">
                <a:solidFill>
                  <a:schemeClr val="tx1"/>
                </a:solidFill>
              </a:rPr>
              <a:t>损坏的元数据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10g</a:t>
            </a:r>
            <a:r>
              <a:rPr lang="zh-CN" altLang="en-US" dirty="0" smtClean="0">
                <a:solidFill>
                  <a:schemeClr val="tx1"/>
                </a:solidFill>
              </a:rPr>
              <a:t>需要人工编译，</a:t>
            </a:r>
            <a:r>
              <a:rPr lang="en-US" altLang="zh-CN" dirty="0" smtClean="0">
                <a:solidFill>
                  <a:schemeClr val="tx1"/>
                </a:solidFill>
              </a:rPr>
              <a:t>11.2</a:t>
            </a:r>
            <a:r>
              <a:rPr lang="zh-CN" altLang="en-US" dirty="0" smtClean="0">
                <a:solidFill>
                  <a:schemeClr val="tx1"/>
                </a:solidFill>
              </a:rPr>
              <a:t>及其以后版本直接使用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dd</a:t>
            </a:r>
            <a:endParaRPr lang="en-US" altLang="zh-CN" sz="3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主要是为了实现数据文件填充，或者跳过坏块拼接文件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sz="32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ue</a:t>
            </a:r>
            <a:endParaRPr lang="en-US" altLang="zh-CN" sz="32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主要是在某些特殊情况下，用来分析二进制文件，修改二进制文件等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7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1761</Words>
  <Application>Microsoft Office PowerPoint</Application>
  <PresentationFormat>自定义</PresentationFormat>
  <Paragraphs>332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Theme</vt:lpstr>
      <vt:lpstr>PowerPoint 演示文稿</vt:lpstr>
      <vt:lpstr>点击输入文字</vt:lpstr>
      <vt:lpstr>点击输入文字</vt:lpstr>
      <vt:lpstr>招式一：隐含参数,event等方式强制open数据库</vt:lpstr>
      <vt:lpstr>举例说明(一)</vt:lpstr>
      <vt:lpstr>PowerPoint 演示文稿</vt:lpstr>
      <vt:lpstr>举例说明(二)</vt:lpstr>
      <vt:lpstr>PowerPoint 演示文稿</vt:lpstr>
      <vt:lpstr> 招式二：通过bbed，kfed，dd，ue等工具欺骗数据库然后open数据库</vt:lpstr>
      <vt:lpstr>bbed修改block试验</vt:lpstr>
      <vt:lpstr>PowerPoint 演示文稿</vt:lpstr>
      <vt:lpstr>PowerPoint 演示文稿</vt:lpstr>
      <vt:lpstr>通过ue修改oracle二进制文件修改执行计划</vt:lpstr>
      <vt:lpstr>PowerPoint 演示文稿</vt:lpstr>
      <vt:lpstr>招式三：通过dul之类的工具恢复</vt:lpstr>
      <vt:lpstr>dul使用基本演示--init.dul文件配置</vt:lpstr>
      <vt:lpstr>dul使用基本演示--control文件配置</vt:lpstr>
      <vt:lpstr>dul使用基本演示—unload 数据</vt:lpstr>
      <vt:lpstr>ORA-600[kcrf_resilver_log_1]分享</vt:lpstr>
      <vt:lpstr>ORA-600[kcrf_resilver_log_1]案例一</vt:lpstr>
      <vt:lpstr>PowerPoint 演示文稿</vt:lpstr>
      <vt:lpstr>PowerPoint 演示文稿</vt:lpstr>
      <vt:lpstr>ORA-600[kcrf_resilver_log_1]案例二</vt:lpstr>
      <vt:lpstr>PowerPoint 演示文稿</vt:lpstr>
      <vt:lpstr>PowerPoint 演示文稿</vt:lpstr>
      <vt:lpstr>故障后现场备份</vt:lpstr>
      <vt:lpstr>数据库异常恢复注意事项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218</cp:revision>
  <dcterms:created xsi:type="dcterms:W3CDTF">2012-07-17T16:46:00Z</dcterms:created>
  <dcterms:modified xsi:type="dcterms:W3CDTF">2017-01-04T09:13:59Z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2052-10.1.0.6065</vt:lpwstr>
  </property>
</Properties>
</file>