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3" r:id="rId3"/>
    <p:sldId id="256" r:id="rId4"/>
    <p:sldId id="257" r:id="rId5"/>
    <p:sldId id="258" r:id="rId6"/>
    <p:sldId id="259" r:id="rId7"/>
    <p:sldId id="325" r:id="rId8"/>
    <p:sldId id="263" r:id="rId9"/>
    <p:sldId id="264" r:id="rId10"/>
    <p:sldId id="313" r:id="rId11"/>
    <p:sldId id="269" r:id="rId12"/>
    <p:sldId id="268" r:id="rId13"/>
    <p:sldId id="267" r:id="rId14"/>
    <p:sldId id="314" r:id="rId15"/>
    <p:sldId id="266" r:id="rId16"/>
    <p:sldId id="276" r:id="rId17"/>
    <p:sldId id="28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1EF"/>
    <a:srgbClr val="D8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1" autoAdjust="0"/>
    <p:restoredTop sz="94424" autoAdjust="0"/>
  </p:normalViewPr>
  <p:slideViewPr>
    <p:cSldViewPr snapToGrid="0">
      <p:cViewPr varScale="1">
        <p:scale>
          <a:sx n="70" d="100"/>
          <a:sy n="70" d="100"/>
        </p:scale>
        <p:origin x="216" y="66"/>
      </p:cViewPr>
      <p:guideLst/>
    </p:cSldViewPr>
  </p:slideViewPr>
  <p:outlineViewPr>
    <p:cViewPr>
      <p:scale>
        <a:sx n="33" d="100"/>
        <a:sy n="33" d="100"/>
      </p:scale>
      <p:origin x="0" y="-255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F19937F-B951-4B18-8BA8-9CE89675BF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1763B-5C4F-442A-839E-B13B76A8B5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9937F-B951-4B18-8BA8-9CE89675BF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763B-5C4F-442A-839E-B13B76A8B5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67841"/>
            <a:ext cx="12192000" cy="2257778"/>
          </a:xfrm>
          <a:prstGeom prst="rect">
            <a:avLst/>
          </a:pr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4873548" y="5371083"/>
            <a:ext cx="309880" cy="548640"/>
          </a:xfrm>
          <a:prstGeom prst="rect">
            <a:avLst/>
          </a:prstGeom>
          <a:noFill/>
        </p:spPr>
        <p:txBody>
          <a:bodyPr wrap="none" rtlCol="0">
            <a:spAutoFit/>
          </a:bodyPr>
          <a:lstStyle/>
          <a:p>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副标题 2"/>
          <p:cNvSpPr txBox="1"/>
          <p:nvPr/>
        </p:nvSpPr>
        <p:spPr>
          <a:xfrm>
            <a:off x="2446774" y="1824842"/>
            <a:ext cx="7298451" cy="871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 name="直接连接符 7"/>
          <p:cNvCxnSpPr/>
          <p:nvPr/>
        </p:nvCxnSpPr>
        <p:spPr>
          <a:xfrm>
            <a:off x="2863469" y="2692437"/>
            <a:ext cx="64650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870780" y="2788526"/>
            <a:ext cx="4450080" cy="874395"/>
          </a:xfrm>
          <a:prstGeom prst="rect">
            <a:avLst/>
          </a:prstGeom>
          <a:noFill/>
        </p:spPr>
        <p:txBody>
          <a:bodyPr wrap="none" rtlCol="0">
            <a:spAutoFit/>
          </a:bodyPr>
          <a:lstStyle/>
          <a:p>
            <a:r>
              <a:rPr lang="zh-CN" altLang="zh-CN" sz="4800" dirty="0">
                <a:solidFill>
                  <a:schemeClr val="tx1">
                    <a:lumMod val="75000"/>
                    <a:lumOff val="25000"/>
                  </a:schemeClr>
                </a:solidFill>
                <a:latin typeface="微软雅黑" panose="020B0503020204020204" pitchFamily="34" charset="-122"/>
                <a:ea typeface="微软雅黑" panose="020B0503020204020204" pitchFamily="34" charset="-122"/>
              </a:rPr>
              <a:t>工作总结与计划</a:t>
            </a:r>
            <a:endParaRPr lang="zh-CN" altLang="zh-CN"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73625" y="5516245"/>
            <a:ext cx="2062480" cy="460375"/>
          </a:xfrm>
          <a:prstGeom prst="rect">
            <a:avLst/>
          </a:prstGeom>
          <a:noFill/>
        </p:spPr>
        <p:txBody>
          <a:bodyPr wrap="none" rtlCol="0">
            <a:spAutoFit/>
          </a:bodyPr>
          <a:p>
            <a:pPr algn="l"/>
            <a:r>
              <a:rPr lang="zh-CN" altLang="en-US" sz="2400"/>
              <a:t>www.jlpay.com</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76408" y="4462251"/>
            <a:ext cx="5668210" cy="408305"/>
          </a:xfrm>
          <a:prstGeom prst="rect">
            <a:avLst/>
          </a:prstGeom>
        </p:spPr>
        <p:txBody>
          <a:bodyPr wrap="square">
            <a:spAutoFit/>
          </a:bodyPr>
          <a:lstStyle/>
          <a:p>
            <a:pPr algn="ctr">
              <a:lnSpc>
                <a:spcPct val="13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3355097" y="3373328"/>
            <a:ext cx="5481806" cy="971642"/>
          </a:xfrm>
          <a:prstGeom prst="roundRect">
            <a:avLst>
              <a:gd name="adj" fmla="val 13682"/>
            </a:avLst>
          </a:pr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723141" y="1452640"/>
            <a:ext cx="966931" cy="1862048"/>
          </a:xfrm>
          <a:prstGeom prst="rect">
            <a:avLst/>
          </a:prstGeom>
        </p:spPr>
        <p:txBody>
          <a:bodyPr wrap="none">
            <a:spAutoFit/>
          </a:bodyPr>
          <a:lstStyle/>
          <a:p>
            <a:r>
              <a:rPr lang="en-US" altLang="zh-CN" sz="11500" dirty="0" smtClean="0">
                <a:solidFill>
                  <a:schemeClr val="tx1">
                    <a:lumMod val="75000"/>
                    <a:lumOff val="25000"/>
                  </a:schemeClr>
                </a:solidFill>
                <a:latin typeface="Impact" panose="020B0806030902050204" pitchFamily="34" charset="0"/>
                <a:ea typeface="方正兰亭粗黑简体" panose="02000000000000000000" pitchFamily="2" charset="-122"/>
              </a:rPr>
              <a:t>3</a:t>
            </a:r>
            <a:endParaRPr lang="zh-CN" altLang="en-US" sz="11500" dirty="0">
              <a:solidFill>
                <a:schemeClr val="tx1">
                  <a:lumMod val="75000"/>
                  <a:lumOff val="25000"/>
                </a:schemeClr>
              </a:solidFill>
              <a:latin typeface="Impact" panose="020B080603090205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6"/>
          <p:cNvSpPr/>
          <p:nvPr/>
        </p:nvSpPr>
        <p:spPr bwMode="auto">
          <a:xfrm>
            <a:off x="8174537" y="3277873"/>
            <a:ext cx="2913063" cy="2854325"/>
          </a:xfrm>
          <a:custGeom>
            <a:avLst/>
            <a:gdLst>
              <a:gd name="T0" fmla="*/ 2147483646 w 1007"/>
              <a:gd name="T1" fmla="*/ 2147483646 h 986"/>
              <a:gd name="T2" fmla="*/ 2147483646 w 1007"/>
              <a:gd name="T3" fmla="*/ 2147483646 h 986"/>
              <a:gd name="T4" fmla="*/ 2147483646 w 1007"/>
              <a:gd name="T5" fmla="*/ 2147483646 h 986"/>
              <a:gd name="T6" fmla="*/ 1740620231 w 1007"/>
              <a:gd name="T7" fmla="*/ 0 h 986"/>
              <a:gd name="T8" fmla="*/ 158997698 w 1007"/>
              <a:gd name="T9" fmla="*/ 1583852205 h 986"/>
              <a:gd name="T10" fmla="*/ 2147483646 w 1007"/>
              <a:gd name="T11" fmla="*/ 2147483646 h 986"/>
              <a:gd name="T12" fmla="*/ 2147483646 w 1007"/>
              <a:gd name="T13" fmla="*/ 2147483646 h 986"/>
              <a:gd name="T14" fmla="*/ 2147483646 w 1007"/>
              <a:gd name="T15" fmla="*/ 2147483646 h 986"/>
              <a:gd name="T16" fmla="*/ 2147483646 w 1007"/>
              <a:gd name="T17" fmla="*/ 2147483646 h 986"/>
              <a:gd name="T18" fmla="*/ 2147483646 w 1007"/>
              <a:gd name="T19" fmla="*/ 2147483646 h 986"/>
              <a:gd name="T20" fmla="*/ 2147483646 w 1007"/>
              <a:gd name="T21" fmla="*/ 2147483646 h 986"/>
              <a:gd name="T22" fmla="*/ 2147483646 w 1007"/>
              <a:gd name="T23" fmla="*/ 2147483646 h 986"/>
              <a:gd name="T24" fmla="*/ 2147483646 w 1007"/>
              <a:gd name="T25" fmla="*/ 2147483646 h 9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7" h="986">
                <a:moveTo>
                  <a:pt x="1007" y="700"/>
                </a:moveTo>
                <a:cubicBezTo>
                  <a:pt x="877" y="570"/>
                  <a:pt x="877" y="570"/>
                  <a:pt x="877" y="570"/>
                </a:cubicBezTo>
                <a:cubicBezTo>
                  <a:pt x="865" y="658"/>
                  <a:pt x="865" y="658"/>
                  <a:pt x="865" y="658"/>
                </a:cubicBezTo>
                <a:cubicBezTo>
                  <a:pt x="705" y="498"/>
                  <a:pt x="401" y="193"/>
                  <a:pt x="208" y="0"/>
                </a:cubicBezTo>
                <a:cubicBezTo>
                  <a:pt x="118" y="89"/>
                  <a:pt x="43" y="164"/>
                  <a:pt x="19" y="189"/>
                </a:cubicBezTo>
                <a:cubicBezTo>
                  <a:pt x="0" y="170"/>
                  <a:pt x="458" y="630"/>
                  <a:pt x="673" y="846"/>
                </a:cubicBezTo>
                <a:cubicBezTo>
                  <a:pt x="592" y="856"/>
                  <a:pt x="592" y="856"/>
                  <a:pt x="592" y="856"/>
                </a:cubicBezTo>
                <a:cubicBezTo>
                  <a:pt x="722" y="986"/>
                  <a:pt x="722" y="986"/>
                  <a:pt x="722" y="986"/>
                </a:cubicBezTo>
                <a:cubicBezTo>
                  <a:pt x="975" y="954"/>
                  <a:pt x="975" y="954"/>
                  <a:pt x="975" y="954"/>
                </a:cubicBezTo>
                <a:cubicBezTo>
                  <a:pt x="975" y="954"/>
                  <a:pt x="975" y="954"/>
                  <a:pt x="975" y="954"/>
                </a:cubicBezTo>
                <a:cubicBezTo>
                  <a:pt x="994" y="806"/>
                  <a:pt x="994" y="806"/>
                  <a:pt x="994" y="806"/>
                </a:cubicBezTo>
                <a:cubicBezTo>
                  <a:pt x="993" y="806"/>
                  <a:pt x="993" y="806"/>
                  <a:pt x="993" y="806"/>
                </a:cubicBezTo>
                <a:lnTo>
                  <a:pt x="1007" y="70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 name="Freeform 47"/>
          <p:cNvSpPr/>
          <p:nvPr/>
        </p:nvSpPr>
        <p:spPr bwMode="auto">
          <a:xfrm>
            <a:off x="6352336" y="4388566"/>
            <a:ext cx="1970087" cy="1924050"/>
          </a:xfrm>
          <a:custGeom>
            <a:avLst/>
            <a:gdLst>
              <a:gd name="T0" fmla="*/ 2147483646 w 681"/>
              <a:gd name="T1" fmla="*/ 1448222308 h 665"/>
              <a:gd name="T2" fmla="*/ 2147483646 w 681"/>
              <a:gd name="T3" fmla="*/ 0 h 665"/>
              <a:gd name="T4" fmla="*/ 1188407973 w 681"/>
              <a:gd name="T5" fmla="*/ 2147483646 h 665"/>
              <a:gd name="T6" fmla="*/ 1087976930 w 681"/>
              <a:gd name="T7" fmla="*/ 2101178332 h 665"/>
              <a:gd name="T8" fmla="*/ 0 w 681"/>
              <a:gd name="T9" fmla="*/ 2147483646 h 665"/>
              <a:gd name="T10" fmla="*/ 259441075 w 681"/>
              <a:gd name="T11" fmla="*/ 2147483646 h 665"/>
              <a:gd name="T12" fmla="*/ 1506430930 w 681"/>
              <a:gd name="T13" fmla="*/ 2147483646 h 665"/>
              <a:gd name="T14" fmla="*/ 1506430930 w 681"/>
              <a:gd name="T15" fmla="*/ 2147483646 h 665"/>
              <a:gd name="T16" fmla="*/ 2147483646 w 681"/>
              <a:gd name="T17" fmla="*/ 2147483646 h 665"/>
              <a:gd name="T18" fmla="*/ 2147483646 w 681"/>
              <a:gd name="T19" fmla="*/ 2147483646 h 665"/>
              <a:gd name="T20" fmla="*/ 2147483646 w 681"/>
              <a:gd name="T21" fmla="*/ 2147483646 h 665"/>
              <a:gd name="T22" fmla="*/ 2147483646 w 681"/>
              <a:gd name="T23" fmla="*/ 1607276144 h 665"/>
              <a:gd name="T24" fmla="*/ 2147483646 w 681"/>
              <a:gd name="T25" fmla="*/ 1448222308 h 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1" h="665">
                <a:moveTo>
                  <a:pt x="665" y="173"/>
                </a:moveTo>
                <a:cubicBezTo>
                  <a:pt x="656" y="164"/>
                  <a:pt x="586" y="94"/>
                  <a:pt x="492" y="0"/>
                </a:cubicBezTo>
                <a:cubicBezTo>
                  <a:pt x="361" y="131"/>
                  <a:pt x="225" y="267"/>
                  <a:pt x="142" y="350"/>
                </a:cubicBezTo>
                <a:cubicBezTo>
                  <a:pt x="130" y="251"/>
                  <a:pt x="130" y="251"/>
                  <a:pt x="130" y="251"/>
                </a:cubicBezTo>
                <a:cubicBezTo>
                  <a:pt x="0" y="381"/>
                  <a:pt x="0" y="381"/>
                  <a:pt x="0" y="381"/>
                </a:cubicBezTo>
                <a:cubicBezTo>
                  <a:pt x="31" y="633"/>
                  <a:pt x="31" y="633"/>
                  <a:pt x="31" y="633"/>
                </a:cubicBezTo>
                <a:cubicBezTo>
                  <a:pt x="180" y="652"/>
                  <a:pt x="180" y="652"/>
                  <a:pt x="180" y="652"/>
                </a:cubicBezTo>
                <a:cubicBezTo>
                  <a:pt x="180" y="651"/>
                  <a:pt x="180" y="651"/>
                  <a:pt x="180" y="651"/>
                </a:cubicBezTo>
                <a:cubicBezTo>
                  <a:pt x="286" y="665"/>
                  <a:pt x="286" y="665"/>
                  <a:pt x="286" y="665"/>
                </a:cubicBezTo>
                <a:cubicBezTo>
                  <a:pt x="415" y="535"/>
                  <a:pt x="415" y="535"/>
                  <a:pt x="415" y="535"/>
                </a:cubicBezTo>
                <a:cubicBezTo>
                  <a:pt x="347" y="526"/>
                  <a:pt x="347" y="526"/>
                  <a:pt x="347" y="526"/>
                </a:cubicBezTo>
                <a:cubicBezTo>
                  <a:pt x="431" y="442"/>
                  <a:pt x="558" y="315"/>
                  <a:pt x="681" y="192"/>
                </a:cubicBezTo>
                <a:cubicBezTo>
                  <a:pt x="678" y="187"/>
                  <a:pt x="673" y="180"/>
                  <a:pt x="665" y="173"/>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8" name="Rectangle 48"/>
          <p:cNvSpPr>
            <a:spLocks noChangeArrowheads="1"/>
          </p:cNvSpPr>
          <p:nvPr/>
        </p:nvSpPr>
        <p:spPr bwMode="auto">
          <a:xfrm>
            <a:off x="6427788" y="6230938"/>
            <a:ext cx="1587" cy="1587"/>
          </a:xfrm>
          <a:prstGeom prst="rect">
            <a:avLst/>
          </a:prstGeom>
          <a:solidFill>
            <a:schemeClr val="accent5">
              <a:lumMod val="60000"/>
              <a:lumOff val="40000"/>
            </a:schemeClr>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等线" pitchFamily="2" charset="-122"/>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itchFamily="2" charset="-122"/>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itchFamily="2" charset="-122"/>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itchFamily="2" charset="-122"/>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itchFamily="2" charset="-122"/>
                <a:ea typeface="等线"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9pPr>
          </a:lstStyle>
          <a:p>
            <a:pPr eaLnBrk="1" hangingPunct="1">
              <a:lnSpc>
                <a:spcPct val="100000"/>
              </a:lnSpc>
              <a:spcBef>
                <a:spcPct val="0"/>
              </a:spcBef>
              <a:buFontTx/>
              <a:buNone/>
            </a:pPr>
            <a:endParaRPr lang="id-ID" altLang="zh-CN" sz="1800">
              <a:solidFill>
                <a:schemeClr val="tx1">
                  <a:lumMod val="85000"/>
                  <a:lumOff val="15000"/>
                </a:schemeClr>
              </a:solidFill>
              <a:latin typeface="Calibri" panose="020F0502020204030204" pitchFamily="34" charset="0"/>
              <a:ea typeface="宋体" panose="02010600030101010101" pitchFamily="2" charset="-122"/>
            </a:endParaRPr>
          </a:p>
        </p:txBody>
      </p:sp>
      <p:sp>
        <p:nvSpPr>
          <p:cNvPr id="9" name="Freeform 49"/>
          <p:cNvSpPr/>
          <p:nvPr/>
        </p:nvSpPr>
        <p:spPr bwMode="auto">
          <a:xfrm>
            <a:off x="7631113" y="4283075"/>
            <a:ext cx="139700" cy="161925"/>
          </a:xfrm>
          <a:custGeom>
            <a:avLst/>
            <a:gdLst>
              <a:gd name="T0" fmla="*/ 0 w 48"/>
              <a:gd name="T1" fmla="*/ 28 h 56"/>
              <a:gd name="T2" fmla="*/ 3 w 48"/>
              <a:gd name="T3" fmla="*/ 0 h 56"/>
              <a:gd name="T4" fmla="*/ 48 w 48"/>
              <a:gd name="T5" fmla="*/ 41 h 56"/>
              <a:gd name="T6" fmla="*/ 23 w 48"/>
              <a:gd name="T7" fmla="*/ 52 h 56"/>
              <a:gd name="T8" fmla="*/ 0 w 48"/>
              <a:gd name="T9" fmla="*/ 28 h 56"/>
            </a:gdLst>
            <a:ahLst/>
            <a:cxnLst>
              <a:cxn ang="0">
                <a:pos x="T0" y="T1"/>
              </a:cxn>
              <a:cxn ang="0">
                <a:pos x="T2" y="T3"/>
              </a:cxn>
              <a:cxn ang="0">
                <a:pos x="T4" y="T5"/>
              </a:cxn>
              <a:cxn ang="0">
                <a:pos x="T6" y="T7"/>
              </a:cxn>
              <a:cxn ang="0">
                <a:pos x="T8" y="T9"/>
              </a:cxn>
            </a:cxnLst>
            <a:rect l="0" t="0" r="r" b="b"/>
            <a:pathLst>
              <a:path w="48" h="56">
                <a:moveTo>
                  <a:pt x="0" y="28"/>
                </a:moveTo>
                <a:cubicBezTo>
                  <a:pt x="3" y="0"/>
                  <a:pt x="3" y="0"/>
                  <a:pt x="3" y="0"/>
                </a:cubicBezTo>
                <a:cubicBezTo>
                  <a:pt x="48" y="41"/>
                  <a:pt x="48" y="41"/>
                  <a:pt x="48" y="41"/>
                </a:cubicBezTo>
                <a:cubicBezTo>
                  <a:pt x="33" y="56"/>
                  <a:pt x="23" y="52"/>
                  <a:pt x="23" y="52"/>
                </a:cubicBezTo>
                <a:lnTo>
                  <a:pt x="0" y="28"/>
                </a:lnTo>
                <a:close/>
              </a:path>
            </a:pathLst>
          </a:custGeom>
          <a:solidFill>
            <a:schemeClr val="accent5">
              <a:lumMod val="60000"/>
              <a:lumOff val="40000"/>
            </a:schemeClr>
          </a:solidFill>
          <a:ln>
            <a:noFill/>
          </a:ln>
        </p:spPr>
        <p:txBody>
          <a:bodyPr/>
          <a:lstStyle/>
          <a:p>
            <a:pPr eaLnBrk="1" fontAlgn="auto" hangingPunct="1">
              <a:spcBef>
                <a:spcPts val="0"/>
              </a:spcBef>
              <a:spcAft>
                <a:spcPts val="0"/>
              </a:spcAft>
              <a:defRPr/>
            </a:pPr>
            <a:endParaRPr lang="id-ID">
              <a:solidFill>
                <a:schemeClr val="tx1">
                  <a:lumMod val="85000"/>
                  <a:lumOff val="15000"/>
                </a:schemeClr>
              </a:solidFill>
              <a:latin typeface="+mn-lt"/>
              <a:ea typeface="+mn-ea"/>
            </a:endParaRPr>
          </a:p>
        </p:txBody>
      </p:sp>
      <p:sp>
        <p:nvSpPr>
          <p:cNvPr id="12" name="Freeform 59"/>
          <p:cNvSpPr/>
          <p:nvPr/>
        </p:nvSpPr>
        <p:spPr bwMode="auto">
          <a:xfrm>
            <a:off x="5697538" y="1857376"/>
            <a:ext cx="3135312" cy="3189287"/>
          </a:xfrm>
          <a:custGeom>
            <a:avLst/>
            <a:gdLst>
              <a:gd name="T0" fmla="*/ 1050 w 1084"/>
              <a:gd name="T1" fmla="*/ 867 h 1102"/>
              <a:gd name="T2" fmla="*/ 325 w 1084"/>
              <a:gd name="T3" fmla="*/ 142 h 1102"/>
              <a:gd name="T4" fmla="*/ 415 w 1084"/>
              <a:gd name="T5" fmla="*/ 130 h 1102"/>
              <a:gd name="T6" fmla="*/ 285 w 1084"/>
              <a:gd name="T7" fmla="*/ 0 h 1102"/>
              <a:gd name="T8" fmla="*/ 31 w 1084"/>
              <a:gd name="T9" fmla="*/ 32 h 1102"/>
              <a:gd name="T10" fmla="*/ 31 w 1084"/>
              <a:gd name="T11" fmla="*/ 33 h 1102"/>
              <a:gd name="T12" fmla="*/ 12 w 1084"/>
              <a:gd name="T13" fmla="*/ 182 h 1102"/>
              <a:gd name="T14" fmla="*/ 13 w 1084"/>
              <a:gd name="T15" fmla="*/ 181 h 1102"/>
              <a:gd name="T16" fmla="*/ 0 w 1084"/>
              <a:gd name="T17" fmla="*/ 287 h 1102"/>
              <a:gd name="T18" fmla="*/ 130 w 1084"/>
              <a:gd name="T19" fmla="*/ 417 h 1102"/>
              <a:gd name="T20" fmla="*/ 140 w 1084"/>
              <a:gd name="T21" fmla="*/ 338 h 1102"/>
              <a:gd name="T22" fmla="*/ 859 w 1084"/>
              <a:gd name="T23" fmla="*/ 1057 h 1102"/>
              <a:gd name="T24" fmla="*/ 880 w 1084"/>
              <a:gd name="T25" fmla="*/ 1102 h 1102"/>
              <a:gd name="T26" fmla="*/ 987 w 1084"/>
              <a:gd name="T27" fmla="*/ 995 h 1102"/>
              <a:gd name="T28" fmla="*/ 987 w 1084"/>
              <a:gd name="T29" fmla="*/ 995 h 1102"/>
              <a:gd name="T30" fmla="*/ 1069 w 1084"/>
              <a:gd name="T31" fmla="*/ 913 h 1102"/>
              <a:gd name="T32" fmla="*/ 1050 w 1084"/>
              <a:gd name="T33" fmla="*/ 867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1102">
                <a:moveTo>
                  <a:pt x="1050" y="867"/>
                </a:moveTo>
                <a:cubicBezTo>
                  <a:pt x="1022" y="839"/>
                  <a:pt x="507" y="324"/>
                  <a:pt x="325" y="142"/>
                </a:cubicBezTo>
                <a:cubicBezTo>
                  <a:pt x="415" y="130"/>
                  <a:pt x="415" y="130"/>
                  <a:pt x="415" y="130"/>
                </a:cubicBezTo>
                <a:cubicBezTo>
                  <a:pt x="285" y="0"/>
                  <a:pt x="285" y="0"/>
                  <a:pt x="285" y="0"/>
                </a:cubicBezTo>
                <a:cubicBezTo>
                  <a:pt x="31" y="32"/>
                  <a:pt x="31" y="32"/>
                  <a:pt x="31" y="32"/>
                </a:cubicBezTo>
                <a:cubicBezTo>
                  <a:pt x="31" y="33"/>
                  <a:pt x="31" y="33"/>
                  <a:pt x="31" y="33"/>
                </a:cubicBezTo>
                <a:cubicBezTo>
                  <a:pt x="12" y="182"/>
                  <a:pt x="12" y="182"/>
                  <a:pt x="12" y="182"/>
                </a:cubicBezTo>
                <a:cubicBezTo>
                  <a:pt x="13" y="181"/>
                  <a:pt x="13" y="181"/>
                  <a:pt x="13" y="181"/>
                </a:cubicBezTo>
                <a:cubicBezTo>
                  <a:pt x="0" y="287"/>
                  <a:pt x="0" y="287"/>
                  <a:pt x="0" y="287"/>
                </a:cubicBezTo>
                <a:cubicBezTo>
                  <a:pt x="130" y="417"/>
                  <a:pt x="130" y="417"/>
                  <a:pt x="130" y="417"/>
                </a:cubicBezTo>
                <a:cubicBezTo>
                  <a:pt x="140" y="338"/>
                  <a:pt x="140" y="338"/>
                  <a:pt x="140" y="338"/>
                </a:cubicBezTo>
                <a:cubicBezTo>
                  <a:pt x="326" y="524"/>
                  <a:pt x="832" y="1030"/>
                  <a:pt x="859" y="1057"/>
                </a:cubicBezTo>
                <a:cubicBezTo>
                  <a:pt x="891" y="1089"/>
                  <a:pt x="882" y="1100"/>
                  <a:pt x="880" y="1102"/>
                </a:cubicBezTo>
                <a:cubicBezTo>
                  <a:pt x="987" y="995"/>
                  <a:pt x="987" y="995"/>
                  <a:pt x="987" y="995"/>
                </a:cubicBezTo>
                <a:cubicBezTo>
                  <a:pt x="987" y="995"/>
                  <a:pt x="987" y="995"/>
                  <a:pt x="987" y="995"/>
                </a:cubicBezTo>
                <a:cubicBezTo>
                  <a:pt x="1069" y="913"/>
                  <a:pt x="1069" y="913"/>
                  <a:pt x="1069" y="913"/>
                </a:cubicBezTo>
                <a:cubicBezTo>
                  <a:pt x="1069" y="913"/>
                  <a:pt x="1084" y="901"/>
                  <a:pt x="1050" y="86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13" name="Freeform 64"/>
          <p:cNvSpPr/>
          <p:nvPr/>
        </p:nvSpPr>
        <p:spPr bwMode="auto">
          <a:xfrm>
            <a:off x="7185773" y="3192389"/>
            <a:ext cx="1136650" cy="1185863"/>
          </a:xfrm>
          <a:custGeom>
            <a:avLst/>
            <a:gdLst>
              <a:gd name="T0" fmla="*/ 202 w 393"/>
              <a:gd name="T1" fmla="*/ 0 h 410"/>
              <a:gd name="T2" fmla="*/ 28 w 393"/>
              <a:gd name="T3" fmla="*/ 175 h 410"/>
              <a:gd name="T4" fmla="*/ 14 w 393"/>
              <a:gd name="T5" fmla="*/ 191 h 410"/>
              <a:gd name="T6" fmla="*/ 14 w 393"/>
              <a:gd name="T7" fmla="*/ 191 h 410"/>
              <a:gd name="T8" fmla="*/ 13 w 393"/>
              <a:gd name="T9" fmla="*/ 192 h 410"/>
              <a:gd name="T10" fmla="*/ 13 w 393"/>
              <a:gd name="T11" fmla="*/ 192 h 410"/>
              <a:gd name="T12" fmla="*/ 9 w 393"/>
              <a:gd name="T13" fmla="*/ 221 h 410"/>
              <a:gd name="T14" fmla="*/ 90 w 393"/>
              <a:gd name="T15" fmla="*/ 302 h 410"/>
              <a:gd name="T16" fmla="*/ 91 w 393"/>
              <a:gd name="T17" fmla="*/ 303 h 410"/>
              <a:gd name="T18" fmla="*/ 198 w 393"/>
              <a:gd name="T19" fmla="*/ 410 h 410"/>
              <a:gd name="T20" fmla="*/ 204 w 393"/>
              <a:gd name="T21" fmla="*/ 383 h 410"/>
              <a:gd name="T22" fmla="*/ 218 w 393"/>
              <a:gd name="T23" fmla="*/ 365 h 410"/>
              <a:gd name="T24" fmla="*/ 393 w 393"/>
              <a:gd name="T25" fmla="*/ 191 h 410"/>
              <a:gd name="T26" fmla="*/ 202 w 393"/>
              <a:gd name="T2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410">
                <a:moveTo>
                  <a:pt x="202" y="0"/>
                </a:moveTo>
                <a:cubicBezTo>
                  <a:pt x="110" y="92"/>
                  <a:pt x="39" y="164"/>
                  <a:pt x="28" y="175"/>
                </a:cubicBezTo>
                <a:cubicBezTo>
                  <a:pt x="22" y="181"/>
                  <a:pt x="18" y="186"/>
                  <a:pt x="14" y="191"/>
                </a:cubicBezTo>
                <a:cubicBezTo>
                  <a:pt x="14" y="191"/>
                  <a:pt x="14" y="191"/>
                  <a:pt x="14" y="191"/>
                </a:cubicBezTo>
                <a:cubicBezTo>
                  <a:pt x="14" y="191"/>
                  <a:pt x="14" y="192"/>
                  <a:pt x="13" y="192"/>
                </a:cubicBezTo>
                <a:cubicBezTo>
                  <a:pt x="13" y="192"/>
                  <a:pt x="13" y="192"/>
                  <a:pt x="13" y="192"/>
                </a:cubicBezTo>
                <a:cubicBezTo>
                  <a:pt x="0" y="213"/>
                  <a:pt x="9" y="221"/>
                  <a:pt x="9" y="221"/>
                </a:cubicBezTo>
                <a:cubicBezTo>
                  <a:pt x="90" y="302"/>
                  <a:pt x="90" y="302"/>
                  <a:pt x="90" y="302"/>
                </a:cubicBezTo>
                <a:cubicBezTo>
                  <a:pt x="91" y="303"/>
                  <a:pt x="91" y="303"/>
                  <a:pt x="91" y="303"/>
                </a:cubicBezTo>
                <a:cubicBezTo>
                  <a:pt x="198" y="410"/>
                  <a:pt x="198" y="410"/>
                  <a:pt x="198" y="410"/>
                </a:cubicBezTo>
                <a:cubicBezTo>
                  <a:pt x="196" y="408"/>
                  <a:pt x="191" y="401"/>
                  <a:pt x="204" y="383"/>
                </a:cubicBezTo>
                <a:cubicBezTo>
                  <a:pt x="207" y="378"/>
                  <a:pt x="212" y="372"/>
                  <a:pt x="218" y="365"/>
                </a:cubicBezTo>
                <a:cubicBezTo>
                  <a:pt x="229" y="354"/>
                  <a:pt x="301" y="283"/>
                  <a:pt x="393" y="191"/>
                </a:cubicBezTo>
                <a:cubicBezTo>
                  <a:pt x="335" y="133"/>
                  <a:pt x="269" y="67"/>
                  <a:pt x="202"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14" name="Freeform 70"/>
          <p:cNvSpPr/>
          <p:nvPr/>
        </p:nvSpPr>
        <p:spPr bwMode="auto">
          <a:xfrm>
            <a:off x="7631113" y="1308100"/>
            <a:ext cx="2540000" cy="2486025"/>
          </a:xfrm>
          <a:custGeom>
            <a:avLst/>
            <a:gdLst>
              <a:gd name="T0" fmla="*/ 2147483646 w 878"/>
              <a:gd name="T1" fmla="*/ 2147483646 h 859"/>
              <a:gd name="T2" fmla="*/ 2147483646 w 878"/>
              <a:gd name="T3" fmla="*/ 268024751 h 859"/>
              <a:gd name="T4" fmla="*/ 2147483646 w 878"/>
              <a:gd name="T5" fmla="*/ 108884422 h 859"/>
              <a:gd name="T6" fmla="*/ 2147483646 w 878"/>
              <a:gd name="T7" fmla="*/ 117259924 h 859"/>
              <a:gd name="T8" fmla="*/ 2147483646 w 878"/>
              <a:gd name="T9" fmla="*/ 0 h 859"/>
              <a:gd name="T10" fmla="*/ 2147483646 w 878"/>
              <a:gd name="T11" fmla="*/ 1088850009 h 859"/>
              <a:gd name="T12" fmla="*/ 2147483646 w 878"/>
              <a:gd name="T13" fmla="*/ 1189358929 h 859"/>
              <a:gd name="T14" fmla="*/ 217595262 w 878"/>
              <a:gd name="T15" fmla="*/ 2147483646 h 859"/>
              <a:gd name="T16" fmla="*/ 1816094214 w 878"/>
              <a:gd name="T17" fmla="*/ 2147483646 h 859"/>
              <a:gd name="T18" fmla="*/ 2147483646 w 878"/>
              <a:gd name="T19" fmla="*/ 2147483646 h 859"/>
              <a:gd name="T20" fmla="*/ 2147483646 w 878"/>
              <a:gd name="T21" fmla="*/ 2147483646 h 859"/>
              <a:gd name="T22" fmla="*/ 2147483646 w 878"/>
              <a:gd name="T23" fmla="*/ 2147483646 h 8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78" h="859">
                <a:moveTo>
                  <a:pt x="878" y="285"/>
                </a:moveTo>
                <a:cubicBezTo>
                  <a:pt x="846" y="32"/>
                  <a:pt x="846" y="32"/>
                  <a:pt x="846" y="32"/>
                </a:cubicBezTo>
                <a:cubicBezTo>
                  <a:pt x="698" y="13"/>
                  <a:pt x="698" y="13"/>
                  <a:pt x="698" y="13"/>
                </a:cubicBezTo>
                <a:cubicBezTo>
                  <a:pt x="698" y="14"/>
                  <a:pt x="698" y="14"/>
                  <a:pt x="698" y="14"/>
                </a:cubicBezTo>
                <a:cubicBezTo>
                  <a:pt x="591" y="0"/>
                  <a:pt x="591" y="0"/>
                  <a:pt x="591" y="0"/>
                </a:cubicBezTo>
                <a:cubicBezTo>
                  <a:pt x="461" y="130"/>
                  <a:pt x="461" y="130"/>
                  <a:pt x="461" y="130"/>
                </a:cubicBezTo>
                <a:cubicBezTo>
                  <a:pt x="552" y="142"/>
                  <a:pt x="552" y="142"/>
                  <a:pt x="552" y="142"/>
                </a:cubicBezTo>
                <a:cubicBezTo>
                  <a:pt x="389" y="306"/>
                  <a:pt x="0" y="695"/>
                  <a:pt x="26" y="668"/>
                </a:cubicBezTo>
                <a:cubicBezTo>
                  <a:pt x="93" y="735"/>
                  <a:pt x="159" y="801"/>
                  <a:pt x="217" y="859"/>
                </a:cubicBezTo>
                <a:cubicBezTo>
                  <a:pt x="273" y="803"/>
                  <a:pt x="591" y="485"/>
                  <a:pt x="738" y="338"/>
                </a:cubicBezTo>
                <a:cubicBezTo>
                  <a:pt x="748" y="415"/>
                  <a:pt x="748" y="415"/>
                  <a:pt x="748" y="415"/>
                </a:cubicBezTo>
                <a:lnTo>
                  <a:pt x="878" y="28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15" name="Freeform 82"/>
          <p:cNvSpPr/>
          <p:nvPr/>
        </p:nvSpPr>
        <p:spPr bwMode="auto">
          <a:xfrm>
            <a:off x="7672236" y="2800996"/>
            <a:ext cx="1206500" cy="1177925"/>
          </a:xfrm>
          <a:custGeom>
            <a:avLst/>
            <a:gdLst>
              <a:gd name="T0" fmla="*/ 15 w 404"/>
              <a:gd name="T1" fmla="*/ 199 h 397"/>
              <a:gd name="T2" fmla="*/ 15 w 404"/>
              <a:gd name="T3" fmla="*/ 199 h 397"/>
              <a:gd name="T4" fmla="*/ 213 w 404"/>
              <a:gd name="T5" fmla="*/ 397 h 397"/>
              <a:gd name="T6" fmla="*/ 404 w 404"/>
              <a:gd name="T7" fmla="*/ 210 h 397"/>
              <a:gd name="T8" fmla="*/ 221 w 404"/>
              <a:gd name="T9" fmla="*/ 28 h 397"/>
              <a:gd name="T10" fmla="*/ 203 w 404"/>
              <a:gd name="T11" fmla="*/ 12 h 397"/>
              <a:gd name="T12" fmla="*/ 203 w 404"/>
              <a:gd name="T13" fmla="*/ 12 h 397"/>
              <a:gd name="T14" fmla="*/ 175 w 404"/>
              <a:gd name="T15" fmla="*/ 9 h 397"/>
              <a:gd name="T16" fmla="*/ 94 w 404"/>
              <a:gd name="T17" fmla="*/ 90 h 397"/>
              <a:gd name="T18" fmla="*/ 93 w 404"/>
              <a:gd name="T19" fmla="*/ 91 h 397"/>
              <a:gd name="T20" fmla="*/ 0 w 404"/>
              <a:gd name="T21" fmla="*/ 184 h 397"/>
              <a:gd name="T22" fmla="*/ 15 w 404"/>
              <a:gd name="T23" fmla="*/ 199 h 397"/>
              <a:gd name="connsiteX0" fmla="*/ 371 w 10326"/>
              <a:gd name="connsiteY0" fmla="*/ 4868 h 9855"/>
              <a:gd name="connsiteX1" fmla="*/ 371 w 10326"/>
              <a:gd name="connsiteY1" fmla="*/ 4868 h 9855"/>
              <a:gd name="connsiteX2" fmla="*/ 5272 w 10326"/>
              <a:gd name="connsiteY2" fmla="*/ 9855 h 9855"/>
              <a:gd name="connsiteX3" fmla="*/ 10326 w 10326"/>
              <a:gd name="connsiteY3" fmla="*/ 5477 h 9855"/>
              <a:gd name="connsiteX4" fmla="*/ 5470 w 10326"/>
              <a:gd name="connsiteY4" fmla="*/ 560 h 9855"/>
              <a:gd name="connsiteX5" fmla="*/ 5025 w 10326"/>
              <a:gd name="connsiteY5" fmla="*/ 157 h 9855"/>
              <a:gd name="connsiteX6" fmla="*/ 5025 w 10326"/>
              <a:gd name="connsiteY6" fmla="*/ 157 h 9855"/>
              <a:gd name="connsiteX7" fmla="*/ 4332 w 10326"/>
              <a:gd name="connsiteY7" fmla="*/ 82 h 9855"/>
              <a:gd name="connsiteX8" fmla="*/ 2327 w 10326"/>
              <a:gd name="connsiteY8" fmla="*/ 2122 h 9855"/>
              <a:gd name="connsiteX9" fmla="*/ 2302 w 10326"/>
              <a:gd name="connsiteY9" fmla="*/ 2147 h 9855"/>
              <a:gd name="connsiteX10" fmla="*/ 0 w 10326"/>
              <a:gd name="connsiteY10" fmla="*/ 4490 h 9855"/>
              <a:gd name="connsiteX11" fmla="*/ 371 w 10326"/>
              <a:gd name="connsiteY11" fmla="*/ 4868 h 9855"/>
              <a:gd name="connsiteX0-1" fmla="*/ 359 w 10000"/>
              <a:gd name="connsiteY0-2" fmla="*/ 4940 h 10421"/>
              <a:gd name="connsiteX1-3" fmla="*/ 359 w 10000"/>
              <a:gd name="connsiteY1-4" fmla="*/ 4940 h 10421"/>
              <a:gd name="connsiteX2-5" fmla="*/ 5501 w 10000"/>
              <a:gd name="connsiteY2-6" fmla="*/ 10421 h 10421"/>
              <a:gd name="connsiteX3-7" fmla="*/ 10000 w 10000"/>
              <a:gd name="connsiteY3-8" fmla="*/ 5558 h 10421"/>
              <a:gd name="connsiteX4-9" fmla="*/ 5297 w 10000"/>
              <a:gd name="connsiteY4-10" fmla="*/ 568 h 10421"/>
              <a:gd name="connsiteX5-11" fmla="*/ 4866 w 10000"/>
              <a:gd name="connsiteY5-12" fmla="*/ 159 h 10421"/>
              <a:gd name="connsiteX6-13" fmla="*/ 4866 w 10000"/>
              <a:gd name="connsiteY6-14" fmla="*/ 159 h 10421"/>
              <a:gd name="connsiteX7-15" fmla="*/ 4195 w 10000"/>
              <a:gd name="connsiteY7-16" fmla="*/ 83 h 10421"/>
              <a:gd name="connsiteX8-17" fmla="*/ 2254 w 10000"/>
              <a:gd name="connsiteY8-18" fmla="*/ 2153 h 10421"/>
              <a:gd name="connsiteX9-19" fmla="*/ 2229 w 10000"/>
              <a:gd name="connsiteY9-20" fmla="*/ 2179 h 10421"/>
              <a:gd name="connsiteX10-21" fmla="*/ 0 w 10000"/>
              <a:gd name="connsiteY10-22" fmla="*/ 4556 h 10421"/>
              <a:gd name="connsiteX11-23" fmla="*/ 359 w 10000"/>
              <a:gd name="connsiteY11-24" fmla="*/ 4940 h 104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0000" h="10421">
                <a:moveTo>
                  <a:pt x="359" y="4940"/>
                </a:moveTo>
                <a:lnTo>
                  <a:pt x="359" y="4940"/>
                </a:lnTo>
                <a:lnTo>
                  <a:pt x="5501" y="10421"/>
                </a:lnTo>
                <a:cubicBezTo>
                  <a:pt x="6076" y="9807"/>
                  <a:pt x="7867" y="7858"/>
                  <a:pt x="10000" y="5558"/>
                </a:cubicBezTo>
                <a:lnTo>
                  <a:pt x="5297" y="568"/>
                </a:lnTo>
                <a:cubicBezTo>
                  <a:pt x="4442" y="-332"/>
                  <a:pt x="4986" y="262"/>
                  <a:pt x="4866" y="159"/>
                </a:cubicBezTo>
                <a:lnTo>
                  <a:pt x="4866" y="159"/>
                </a:lnTo>
                <a:cubicBezTo>
                  <a:pt x="4387" y="-147"/>
                  <a:pt x="4195" y="83"/>
                  <a:pt x="4195" y="83"/>
                </a:cubicBezTo>
                <a:lnTo>
                  <a:pt x="2254" y="2153"/>
                </a:lnTo>
                <a:cubicBezTo>
                  <a:pt x="2246" y="2162"/>
                  <a:pt x="2237" y="2170"/>
                  <a:pt x="2229" y="2179"/>
                </a:cubicBezTo>
                <a:lnTo>
                  <a:pt x="0" y="4556"/>
                </a:lnTo>
                <a:lnTo>
                  <a:pt x="359" y="494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18" name="TextBox 89"/>
          <p:cNvSpPr txBox="1">
            <a:spLocks noChangeAspect="1"/>
          </p:cNvSpPr>
          <p:nvPr/>
        </p:nvSpPr>
        <p:spPr bwMode="auto">
          <a:xfrm>
            <a:off x="8066088" y="4060825"/>
            <a:ext cx="466725" cy="468313"/>
          </a:xfrm>
          <a:prstGeom prst="rect">
            <a:avLst/>
          </a:prstGeom>
          <a:solidFill>
            <a:schemeClr val="accent5">
              <a:lumMod val="40000"/>
              <a:lumOff val="60000"/>
            </a:schemeClr>
          </a:solidFill>
          <a:ln>
            <a:noFill/>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等线" pitchFamily="2" charset="-122"/>
                <a:ea typeface="等线"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itchFamily="2" charset="-122"/>
                <a:ea typeface="等线"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itchFamily="2" charset="-122"/>
                <a:ea typeface="等线"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itchFamily="2" charset="-122"/>
                <a:ea typeface="等线"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itchFamily="2" charset="-122"/>
                <a:ea typeface="等线"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itchFamily="2" charset="-122"/>
                <a:ea typeface="等线" pitchFamily="2" charset="-122"/>
              </a:defRPr>
            </a:lvl9pPr>
          </a:lstStyle>
          <a:p>
            <a:pPr algn="ctr" eaLnBrk="1" hangingPunct="1">
              <a:lnSpc>
                <a:spcPct val="100000"/>
              </a:lnSpc>
              <a:spcBef>
                <a:spcPct val="0"/>
              </a:spcBef>
              <a:buFontTx/>
              <a:buNone/>
            </a:pPr>
            <a:endParaRPr lang="ru-RU" altLang="zh-CN" sz="4400" dirty="0">
              <a:solidFill>
                <a:schemeClr val="tx1">
                  <a:lumMod val="85000"/>
                  <a:lumOff val="15000"/>
                </a:schemeClr>
              </a:solidFill>
              <a:latin typeface="Calibri" panose="020F0502020204030204" pitchFamily="34" charset="0"/>
              <a:ea typeface="宋体" panose="02010600030101010101" pitchFamily="2" charset="-122"/>
            </a:endParaRPr>
          </a:p>
        </p:txBody>
      </p:sp>
      <p:sp>
        <p:nvSpPr>
          <p:cNvPr id="19" name="TextBox 23"/>
          <p:cNvSpPr txBox="1"/>
          <p:nvPr/>
        </p:nvSpPr>
        <p:spPr>
          <a:xfrm rot="2700000">
            <a:off x="5602287" y="2433638"/>
            <a:ext cx="2087563" cy="522288"/>
          </a:xfrm>
          <a:prstGeom prst="rect">
            <a:avLst/>
          </a:prstGeom>
          <a:noFill/>
        </p:spPr>
        <p:txBody>
          <a:bodyP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lang="id-ID" sz="2800" b="1" dirty="0" smtClean="0">
                <a:solidFill>
                  <a:schemeClr val="bg1"/>
                </a:solidFill>
                <a:latin typeface="+mj-lt"/>
              </a:rPr>
              <a:t>Step 1</a:t>
            </a:r>
            <a:endParaRPr lang="id-ID" sz="2800" b="1" dirty="0">
              <a:solidFill>
                <a:schemeClr val="bg1"/>
              </a:solidFill>
              <a:latin typeface="+mj-lt"/>
            </a:endParaRPr>
          </a:p>
        </p:txBody>
      </p:sp>
      <p:sp>
        <p:nvSpPr>
          <p:cNvPr id="20" name="TextBox 23"/>
          <p:cNvSpPr txBox="1"/>
          <p:nvPr/>
        </p:nvSpPr>
        <p:spPr>
          <a:xfrm rot="2700000">
            <a:off x="8929091" y="4738318"/>
            <a:ext cx="2087562" cy="523875"/>
          </a:xfrm>
          <a:prstGeom prst="rect">
            <a:avLst/>
          </a:prstGeom>
          <a:noFill/>
        </p:spPr>
        <p:txBody>
          <a:bodyP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id-ID" sz="2800" b="1" dirty="0" smtClean="0">
                <a:solidFill>
                  <a:schemeClr val="bg1"/>
                </a:solidFill>
                <a:latin typeface="+mj-lt"/>
              </a:rPr>
              <a:t>Step 2</a:t>
            </a:r>
            <a:endParaRPr lang="id-ID" sz="2800" b="1" dirty="0">
              <a:solidFill>
                <a:schemeClr val="bg1"/>
              </a:solidFill>
              <a:latin typeface="+mj-lt"/>
            </a:endParaRPr>
          </a:p>
        </p:txBody>
      </p:sp>
      <p:sp>
        <p:nvSpPr>
          <p:cNvPr id="21" name="TextBox 23"/>
          <p:cNvSpPr txBox="1"/>
          <p:nvPr/>
        </p:nvSpPr>
        <p:spPr>
          <a:xfrm rot="18900000">
            <a:off x="6221413" y="5137150"/>
            <a:ext cx="2087562" cy="523875"/>
          </a:xfrm>
          <a:prstGeom prst="rect">
            <a:avLst/>
          </a:prstGeom>
          <a:noFill/>
        </p:spPr>
        <p:txBody>
          <a:bodyP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r>
              <a:rPr lang="id-ID" sz="2800" b="1" dirty="0" smtClean="0">
                <a:solidFill>
                  <a:schemeClr val="bg1"/>
                </a:solidFill>
                <a:latin typeface="+mj-lt"/>
              </a:rPr>
              <a:t>Step 4</a:t>
            </a:r>
            <a:endParaRPr lang="id-ID" sz="2800" b="1" dirty="0">
              <a:solidFill>
                <a:schemeClr val="bg1"/>
              </a:solidFill>
              <a:latin typeface="+mj-lt"/>
            </a:endParaRPr>
          </a:p>
        </p:txBody>
      </p:sp>
      <p:sp>
        <p:nvSpPr>
          <p:cNvPr id="22" name="TextBox 23"/>
          <p:cNvSpPr txBox="1"/>
          <p:nvPr/>
        </p:nvSpPr>
        <p:spPr>
          <a:xfrm rot="18900000">
            <a:off x="8231188" y="1987550"/>
            <a:ext cx="2087562" cy="523875"/>
          </a:xfrm>
          <a:prstGeom prst="rect">
            <a:avLst/>
          </a:prstGeom>
          <a:noFill/>
        </p:spPr>
        <p:txBody>
          <a:bodyPr>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id-ID" sz="2800" b="1" dirty="0" smtClean="0">
                <a:solidFill>
                  <a:schemeClr val="bg1"/>
                </a:solidFill>
                <a:latin typeface="+mj-lt"/>
              </a:rPr>
              <a:t>Step 3</a:t>
            </a:r>
            <a:endParaRPr lang="id-ID" sz="2800" b="1" dirty="0">
              <a:solidFill>
                <a:schemeClr val="bg1"/>
              </a:solidFill>
              <a:latin typeface="+mj-lt"/>
            </a:endParaRPr>
          </a:p>
        </p:txBody>
      </p:sp>
      <p:sp>
        <p:nvSpPr>
          <p:cNvPr id="23" name="Freeform 57"/>
          <p:cNvSpPr/>
          <p:nvPr/>
        </p:nvSpPr>
        <p:spPr bwMode="auto">
          <a:xfrm>
            <a:off x="8250799" y="3323353"/>
            <a:ext cx="1177925" cy="1152525"/>
          </a:xfrm>
          <a:custGeom>
            <a:avLst/>
            <a:gdLst>
              <a:gd name="T0" fmla="*/ 301 w 407"/>
              <a:gd name="T1" fmla="*/ 97 h 398"/>
              <a:gd name="T2" fmla="*/ 300 w 407"/>
              <a:gd name="T3" fmla="*/ 97 h 398"/>
              <a:gd name="T4" fmla="*/ 219 w 407"/>
              <a:gd name="T5" fmla="*/ 15 h 398"/>
              <a:gd name="T6" fmla="*/ 173 w 407"/>
              <a:gd name="T7" fmla="*/ 34 h 398"/>
              <a:gd name="T8" fmla="*/ 0 w 407"/>
              <a:gd name="T9" fmla="*/ 206 h 398"/>
              <a:gd name="T10" fmla="*/ 174 w 407"/>
              <a:gd name="T11" fmla="*/ 380 h 398"/>
              <a:gd name="T12" fmla="*/ 189 w 407"/>
              <a:gd name="T13" fmla="*/ 398 h 398"/>
              <a:gd name="T14" fmla="*/ 363 w 407"/>
              <a:gd name="T15" fmla="*/ 225 h 398"/>
              <a:gd name="T16" fmla="*/ 407 w 407"/>
              <a:gd name="T17" fmla="*/ 204 h 398"/>
              <a:gd name="T18" fmla="*/ 301 w 407"/>
              <a:gd name="T19" fmla="*/ 97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398">
                <a:moveTo>
                  <a:pt x="301" y="97"/>
                </a:moveTo>
                <a:cubicBezTo>
                  <a:pt x="300" y="97"/>
                  <a:pt x="300" y="97"/>
                  <a:pt x="300" y="97"/>
                </a:cubicBezTo>
                <a:cubicBezTo>
                  <a:pt x="219" y="15"/>
                  <a:pt x="219" y="15"/>
                  <a:pt x="219" y="15"/>
                </a:cubicBezTo>
                <a:cubicBezTo>
                  <a:pt x="219" y="15"/>
                  <a:pt x="206" y="0"/>
                  <a:pt x="173" y="34"/>
                </a:cubicBezTo>
                <a:cubicBezTo>
                  <a:pt x="163" y="44"/>
                  <a:pt x="94" y="113"/>
                  <a:pt x="0" y="206"/>
                </a:cubicBezTo>
                <a:cubicBezTo>
                  <a:pt x="95" y="301"/>
                  <a:pt x="164" y="370"/>
                  <a:pt x="174" y="380"/>
                </a:cubicBezTo>
                <a:cubicBezTo>
                  <a:pt x="181" y="387"/>
                  <a:pt x="186" y="393"/>
                  <a:pt x="189" y="398"/>
                </a:cubicBezTo>
                <a:cubicBezTo>
                  <a:pt x="284" y="304"/>
                  <a:pt x="353" y="234"/>
                  <a:pt x="363" y="225"/>
                </a:cubicBezTo>
                <a:cubicBezTo>
                  <a:pt x="394" y="193"/>
                  <a:pt x="406" y="202"/>
                  <a:pt x="407" y="204"/>
                </a:cubicBezTo>
                <a:lnTo>
                  <a:pt x="301" y="97"/>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grpSp>
        <p:nvGrpSpPr>
          <p:cNvPr id="25" name="Group 32"/>
          <p:cNvGrpSpPr/>
          <p:nvPr/>
        </p:nvGrpSpPr>
        <p:grpSpPr>
          <a:xfrm>
            <a:off x="1252096" y="3634213"/>
            <a:ext cx="484188" cy="301625"/>
            <a:chOff x="8308975" y="-595313"/>
            <a:chExt cx="484188" cy="301625"/>
          </a:xfrm>
          <a:solidFill>
            <a:schemeClr val="accent5">
              <a:lumMod val="60000"/>
              <a:lumOff val="40000"/>
            </a:schemeClr>
          </a:solidFill>
        </p:grpSpPr>
        <p:sp>
          <p:nvSpPr>
            <p:cNvPr id="26" name="Freeform 10"/>
            <p:cNvSpPr>
              <a:spLocks noEditPoints="1"/>
            </p:cNvSpPr>
            <p:nvPr/>
          </p:nvSpPr>
          <p:spPr bwMode="auto">
            <a:xfrm>
              <a:off x="8308975" y="-595313"/>
              <a:ext cx="484188" cy="301625"/>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27" name="Freeform 11"/>
            <p:cNvSpPr/>
            <p:nvPr/>
          </p:nvSpPr>
          <p:spPr bwMode="auto">
            <a:xfrm>
              <a:off x="8491538" y="-504825"/>
              <a:ext cx="68263" cy="68263"/>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28" name="Freeform 12"/>
            <p:cNvSpPr>
              <a:spLocks noEditPoints="1"/>
            </p:cNvSpPr>
            <p:nvPr/>
          </p:nvSpPr>
          <p:spPr bwMode="auto">
            <a:xfrm>
              <a:off x="8445500" y="-549275"/>
              <a:ext cx="211138" cy="209550"/>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grpSp>
      <p:sp>
        <p:nvSpPr>
          <p:cNvPr id="29" name="Freeform 47"/>
          <p:cNvSpPr>
            <a:spLocks noEditPoints="1"/>
          </p:cNvSpPr>
          <p:nvPr/>
        </p:nvSpPr>
        <p:spPr bwMode="auto">
          <a:xfrm>
            <a:off x="1293813" y="2482850"/>
            <a:ext cx="400050" cy="400050"/>
          </a:xfrm>
          <a:custGeom>
            <a:avLst/>
            <a:gdLst>
              <a:gd name="T0" fmla="*/ 791161383 w 128"/>
              <a:gd name="T1" fmla="*/ 136745216 h 128"/>
              <a:gd name="T2" fmla="*/ 517674076 w 128"/>
              <a:gd name="T3" fmla="*/ 351628323 h 128"/>
              <a:gd name="T4" fmla="*/ 322324661 w 128"/>
              <a:gd name="T5" fmla="*/ 351628323 h 128"/>
              <a:gd name="T6" fmla="*/ 0 w 128"/>
              <a:gd name="T7" fmla="*/ 546977739 h 128"/>
              <a:gd name="T8" fmla="*/ 234419924 w 128"/>
              <a:gd name="T9" fmla="*/ 820465045 h 128"/>
              <a:gd name="T10" fmla="*/ 312557815 w 128"/>
              <a:gd name="T11" fmla="*/ 1250231259 h 128"/>
              <a:gd name="T12" fmla="*/ 546977739 w 128"/>
              <a:gd name="T13" fmla="*/ 1172093368 h 128"/>
              <a:gd name="T14" fmla="*/ 507907230 w 128"/>
              <a:gd name="T15" fmla="*/ 1054881844 h 128"/>
              <a:gd name="T16" fmla="*/ 507907230 w 128"/>
              <a:gd name="T17" fmla="*/ 781394537 h 128"/>
              <a:gd name="T18" fmla="*/ 517674076 w 128"/>
              <a:gd name="T19" fmla="*/ 761860846 h 128"/>
              <a:gd name="T20" fmla="*/ 527440922 w 128"/>
              <a:gd name="T21" fmla="*/ 752090875 h 128"/>
              <a:gd name="T22" fmla="*/ 537207768 w 128"/>
              <a:gd name="T23" fmla="*/ 742324029 h 128"/>
              <a:gd name="T24" fmla="*/ 791161383 w 128"/>
              <a:gd name="T25" fmla="*/ 957207136 h 128"/>
              <a:gd name="T26" fmla="*/ 1250231259 w 128"/>
              <a:gd name="T27" fmla="*/ 546977739 h 128"/>
              <a:gd name="T28" fmla="*/ 781394537 w 128"/>
              <a:gd name="T29" fmla="*/ 546977739 h 128"/>
              <a:gd name="T30" fmla="*/ 898602936 w 128"/>
              <a:gd name="T31" fmla="*/ 429766214 h 128"/>
              <a:gd name="T32" fmla="*/ 898602936 w 128"/>
              <a:gd name="T33" fmla="*/ 664186138 h 128"/>
              <a:gd name="T34" fmla="*/ 781394537 w 128"/>
              <a:gd name="T35" fmla="*/ 546977739 h 128"/>
              <a:gd name="T36" fmla="*/ 156278907 w 128"/>
              <a:gd name="T37" fmla="*/ 429766214 h 128"/>
              <a:gd name="T38" fmla="*/ 390698831 w 128"/>
              <a:gd name="T39" fmla="*/ 546977739 h 128"/>
              <a:gd name="T40" fmla="*/ 156278907 w 128"/>
              <a:gd name="T41" fmla="*/ 664186138 h 128"/>
              <a:gd name="T42" fmla="*/ 468836722 w 128"/>
              <a:gd name="T43" fmla="*/ 1172093368 h 128"/>
              <a:gd name="T44" fmla="*/ 312557815 w 128"/>
              <a:gd name="T45" fmla="*/ 820465045 h 128"/>
              <a:gd name="T46" fmla="*/ 322324661 w 128"/>
              <a:gd name="T47" fmla="*/ 742324029 h 128"/>
              <a:gd name="T48" fmla="*/ 439533060 w 128"/>
              <a:gd name="T49" fmla="*/ 742324029 h 128"/>
              <a:gd name="T50" fmla="*/ 429766214 w 128"/>
              <a:gd name="T51" fmla="*/ 1054881844 h 128"/>
              <a:gd name="T52" fmla="*/ 468836722 w 128"/>
              <a:gd name="T53" fmla="*/ 1142789706 h 128"/>
              <a:gd name="T54" fmla="*/ 517674076 w 128"/>
              <a:gd name="T55" fmla="*/ 664186138 h 128"/>
              <a:gd name="T56" fmla="*/ 507907230 w 128"/>
              <a:gd name="T57" fmla="*/ 664186138 h 128"/>
              <a:gd name="T58" fmla="*/ 507907230 w 128"/>
              <a:gd name="T59" fmla="*/ 429766214 h 128"/>
              <a:gd name="T60" fmla="*/ 722790338 w 128"/>
              <a:gd name="T61" fmla="*/ 351628323 h 128"/>
              <a:gd name="T62" fmla="*/ 722790338 w 128"/>
              <a:gd name="T63" fmla="*/ 742324029 h 128"/>
              <a:gd name="T64" fmla="*/ 976743953 w 128"/>
              <a:gd name="T65" fmla="*/ 1015814461 h 128"/>
              <a:gd name="T66" fmla="*/ 898602936 w 128"/>
              <a:gd name="T67" fmla="*/ 742324029 h 128"/>
              <a:gd name="T68" fmla="*/ 898602936 w 128"/>
              <a:gd name="T69" fmla="*/ 351628323 h 128"/>
              <a:gd name="T70" fmla="*/ 976743953 w 128"/>
              <a:gd name="T71" fmla="*/ 78141016 h 128"/>
              <a:gd name="T72" fmla="*/ 976743953 w 128"/>
              <a:gd name="T73" fmla="*/ 1015814461 h 1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grpSp>
        <p:nvGrpSpPr>
          <p:cNvPr id="30" name="Group 37"/>
          <p:cNvGrpSpPr/>
          <p:nvPr/>
        </p:nvGrpSpPr>
        <p:grpSpPr>
          <a:xfrm>
            <a:off x="1252276" y="4758423"/>
            <a:ext cx="398283" cy="482392"/>
            <a:chOff x="10387014" y="2925763"/>
            <a:chExt cx="255588" cy="309563"/>
          </a:xfrm>
          <a:solidFill>
            <a:schemeClr val="accent5">
              <a:lumMod val="60000"/>
              <a:lumOff val="40000"/>
            </a:schemeClr>
          </a:solidFill>
        </p:grpSpPr>
        <p:sp>
          <p:nvSpPr>
            <p:cNvPr id="31" name="Freeform 134"/>
            <p:cNvSpPr>
              <a:spLocks noEditPoints="1"/>
            </p:cNvSpPr>
            <p:nvPr/>
          </p:nvSpPr>
          <p:spPr bwMode="auto">
            <a:xfrm>
              <a:off x="10387014" y="2925763"/>
              <a:ext cx="255588" cy="309563"/>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sp>
          <p:nvSpPr>
            <p:cNvPr id="32" name="Freeform 135"/>
            <p:cNvSpPr>
              <a:spLocks noEditPoints="1"/>
            </p:cNvSpPr>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solidFill>
                  <a:schemeClr val="tx1">
                    <a:lumMod val="85000"/>
                    <a:lumOff val="15000"/>
                  </a:schemeClr>
                </a:solidFill>
              </a:endParaRPr>
            </a:p>
          </p:txBody>
        </p:sp>
      </p:grpSp>
      <p:sp>
        <p:nvSpPr>
          <p:cNvPr id="34" name="矩形 78"/>
          <p:cNvSpPr>
            <a:spLocks noChangeArrowheads="1"/>
          </p:cNvSpPr>
          <p:nvPr/>
        </p:nvSpPr>
        <p:spPr bwMode="auto">
          <a:xfrm>
            <a:off x="1835150" y="2482850"/>
            <a:ext cx="3592513" cy="483235"/>
          </a:xfrm>
          <a:prstGeom prst="rect">
            <a:avLst/>
          </a:prstGeom>
          <a:noFill/>
          <a:ln>
            <a:noFill/>
          </a:ln>
        </p:spPr>
        <p:txBody>
          <a:bodyPr>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fontAlgn="base">
              <a:spcBef>
                <a:spcPct val="0"/>
              </a:spcBef>
              <a:spcAft>
                <a:spcPct val="0"/>
              </a:spcAft>
              <a:defRPr>
                <a:solidFill>
                  <a:schemeClr val="tx1"/>
                </a:solidFill>
                <a:latin typeface="等线" pitchFamily="2" charset="-122"/>
                <a:ea typeface="等线" pitchFamily="2" charset="-122"/>
              </a:defRPr>
            </a:lvl6pPr>
            <a:lvl7pPr marL="2971800" indent="-228600" fontAlgn="base">
              <a:spcBef>
                <a:spcPct val="0"/>
              </a:spcBef>
              <a:spcAft>
                <a:spcPct val="0"/>
              </a:spcAft>
              <a:defRPr>
                <a:solidFill>
                  <a:schemeClr val="tx1"/>
                </a:solidFill>
                <a:latin typeface="等线" pitchFamily="2" charset="-122"/>
                <a:ea typeface="等线" pitchFamily="2" charset="-122"/>
              </a:defRPr>
            </a:lvl7pPr>
            <a:lvl8pPr marL="3429000" indent="-228600" fontAlgn="base">
              <a:spcBef>
                <a:spcPct val="0"/>
              </a:spcBef>
              <a:spcAft>
                <a:spcPct val="0"/>
              </a:spcAft>
              <a:defRPr>
                <a:solidFill>
                  <a:schemeClr val="tx1"/>
                </a:solidFill>
                <a:latin typeface="等线" pitchFamily="2" charset="-122"/>
                <a:ea typeface="等线" pitchFamily="2" charset="-122"/>
              </a:defRPr>
            </a:lvl8pPr>
            <a:lvl9pPr marL="3886200" indent="-228600" fontAlgn="base">
              <a:spcBef>
                <a:spcPct val="0"/>
              </a:spcBef>
              <a:spcAft>
                <a:spcPct val="0"/>
              </a:spcAft>
              <a:defRPr>
                <a:solidFill>
                  <a:schemeClr val="tx1"/>
                </a:solidFill>
                <a:latin typeface="等线" pitchFamily="2" charset="-122"/>
                <a:ea typeface="等线" pitchFamily="2" charset="-122"/>
              </a:defRPr>
            </a:lvl9pPr>
          </a:lstStyle>
          <a:p>
            <a:r>
              <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与商户之间产生粘性</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79"/>
          <p:cNvSpPr>
            <a:spLocks noChangeArrowheads="1"/>
          </p:cNvSpPr>
          <p:nvPr/>
        </p:nvSpPr>
        <p:spPr bwMode="auto">
          <a:xfrm>
            <a:off x="1835150" y="3617595"/>
            <a:ext cx="3592830" cy="848995"/>
          </a:xfrm>
          <a:prstGeom prst="rect">
            <a:avLst/>
          </a:prstGeom>
          <a:noFill/>
          <a:ln>
            <a:noFill/>
          </a:ln>
        </p:spPr>
        <p:txBody>
          <a:bodyPr wrap="square">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fontAlgn="base">
              <a:spcBef>
                <a:spcPct val="0"/>
              </a:spcBef>
              <a:spcAft>
                <a:spcPct val="0"/>
              </a:spcAft>
              <a:defRPr>
                <a:solidFill>
                  <a:schemeClr val="tx1"/>
                </a:solidFill>
                <a:latin typeface="等线" pitchFamily="2" charset="-122"/>
                <a:ea typeface="等线" pitchFamily="2" charset="-122"/>
              </a:defRPr>
            </a:lvl6pPr>
            <a:lvl7pPr marL="2971800" indent="-228600" fontAlgn="base">
              <a:spcBef>
                <a:spcPct val="0"/>
              </a:spcBef>
              <a:spcAft>
                <a:spcPct val="0"/>
              </a:spcAft>
              <a:defRPr>
                <a:solidFill>
                  <a:schemeClr val="tx1"/>
                </a:solidFill>
                <a:latin typeface="等线" pitchFamily="2" charset="-122"/>
                <a:ea typeface="等线" pitchFamily="2" charset="-122"/>
              </a:defRPr>
            </a:lvl7pPr>
            <a:lvl8pPr marL="3429000" indent="-228600" fontAlgn="base">
              <a:spcBef>
                <a:spcPct val="0"/>
              </a:spcBef>
              <a:spcAft>
                <a:spcPct val="0"/>
              </a:spcAft>
              <a:defRPr>
                <a:solidFill>
                  <a:schemeClr val="tx1"/>
                </a:solidFill>
                <a:latin typeface="等线" pitchFamily="2" charset="-122"/>
                <a:ea typeface="等线" pitchFamily="2" charset="-122"/>
              </a:defRPr>
            </a:lvl8pPr>
            <a:lvl9pPr marL="3886200" indent="-228600" fontAlgn="base">
              <a:spcBef>
                <a:spcPct val="0"/>
              </a:spcBef>
              <a:spcAft>
                <a:spcPct val="0"/>
              </a:spcAft>
              <a:defRPr>
                <a:solidFill>
                  <a:schemeClr val="tx1"/>
                </a:solidFill>
                <a:latin typeface="等线" pitchFamily="2" charset="-122"/>
                <a:ea typeface="等线" pitchFamily="2" charset="-122"/>
              </a:defRPr>
            </a:lvl9pPr>
          </a:lstStyle>
          <a:p>
            <a:r>
              <a:rPr lang="zh-CN" altLang="en-US" sz="2400" b="1"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如何保持良好的合作共赢关系</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1835150" y="4758690"/>
            <a:ext cx="4450080" cy="483235"/>
          </a:xfrm>
          <a:prstGeom prst="rect">
            <a:avLst/>
          </a:prstGeom>
          <a:noFill/>
        </p:spPr>
        <p:txBody>
          <a:bodyPr wrap="none" rtlCol="0">
            <a:spAutoFit/>
          </a:bodyPr>
          <a:p>
            <a:r>
              <a:rPr lang="zh-CN" altLang="en-US" sz="2400" b="1">
                <a:latin typeface="微软雅黑" panose="020B0503020204020204" pitchFamily="34" charset="-122"/>
                <a:ea typeface="微软雅黑" panose="020B0503020204020204" pitchFamily="34" charset="-122"/>
              </a:rPr>
              <a:t>了解行业内竞争对手优势与弱点</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right)">
                                      <p:cBhvr>
                                        <p:cTn id="19" dur="500"/>
                                        <p:tgtEl>
                                          <p:spTgt spid="2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par>
                                <p:cTn id="24" presetID="22" presetClass="entr" presetSubtype="8" fill="hold" nodeType="with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2" fill="hold" nodeType="with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3000"/>
                            </p:stCondLst>
                            <p:childTnLst>
                              <p:par>
                                <p:cTn id="52" presetID="53" presetClass="entr" presetSubtype="1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childTnLst>
                          </p:cTn>
                        </p:par>
                        <p:par>
                          <p:cTn id="57" fill="hold">
                            <p:stCondLst>
                              <p:cond delay="3500"/>
                            </p:stCondLst>
                            <p:childTnLst>
                              <p:par>
                                <p:cTn id="58" presetID="53" presetClass="entr" presetSubtype="16"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childTnLst>
                          </p:cTn>
                        </p:par>
                        <p:par>
                          <p:cTn id="63" fill="hold">
                            <p:stCondLst>
                              <p:cond delay="4000"/>
                            </p:stCondLst>
                            <p:childTnLst>
                              <p:par>
                                <p:cTn id="64" presetID="53" presetClass="entr" presetSubtype="16"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236737" y="1818442"/>
            <a:ext cx="11607800" cy="4821555"/>
            <a:chOff x="273169" y="4537710"/>
            <a:chExt cx="11607800" cy="4821555"/>
          </a:xfrm>
        </p:grpSpPr>
        <p:grpSp>
          <p:nvGrpSpPr>
            <p:cNvPr id="7" name="组合 10"/>
            <p:cNvGrpSpPr/>
            <p:nvPr/>
          </p:nvGrpSpPr>
          <p:grpSpPr bwMode="auto">
            <a:xfrm>
              <a:off x="836613" y="4537710"/>
              <a:ext cx="10347960" cy="307339"/>
              <a:chOff x="0" y="-2541"/>
              <a:chExt cx="10347425" cy="307444"/>
            </a:xfrm>
          </p:grpSpPr>
          <p:sp>
            <p:nvSpPr>
              <p:cNvPr id="8" name="椭圆 11"/>
              <p:cNvSpPr>
                <a:spLocks noChangeArrowheads="1"/>
              </p:cNvSpPr>
              <p:nvPr/>
            </p:nvSpPr>
            <p:spPr bwMode="auto">
              <a:xfrm>
                <a:off x="0" y="1"/>
                <a:ext cx="301727" cy="301727"/>
              </a:xfrm>
              <a:prstGeom prst="ellipse">
                <a:avLst/>
              </a:prstGeom>
              <a:solidFill>
                <a:schemeClr val="accent5">
                  <a:lumMod val="60000"/>
                  <a:lumOff val="40000"/>
                </a:schemeClr>
              </a:solidFill>
              <a:ln w="9525">
                <a:noFill/>
                <a:round/>
              </a:ln>
            </p:spPr>
            <p:txBody>
              <a:bodyPr anchor="ct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12"/>
              <p:cNvSpPr>
                <a:spLocks noChangeArrowheads="1"/>
              </p:cNvSpPr>
              <p:nvPr/>
            </p:nvSpPr>
            <p:spPr bwMode="auto">
              <a:xfrm>
                <a:off x="3274467" y="1270"/>
                <a:ext cx="301727" cy="301727"/>
              </a:xfrm>
              <a:prstGeom prst="ellipse">
                <a:avLst/>
              </a:prstGeom>
              <a:solidFill>
                <a:schemeClr val="accent5">
                  <a:lumMod val="60000"/>
                  <a:lumOff val="40000"/>
                </a:schemeClr>
              </a:solidFill>
              <a:ln w="9525">
                <a:noFill/>
                <a:round/>
              </a:ln>
            </p:spPr>
            <p:txBody>
              <a:bodyPr anchor="ct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4"/>
              <p:cNvSpPr>
                <a:spLocks noChangeArrowheads="1"/>
              </p:cNvSpPr>
              <p:nvPr/>
            </p:nvSpPr>
            <p:spPr bwMode="auto">
              <a:xfrm>
                <a:off x="6485784" y="3176"/>
                <a:ext cx="301727" cy="301727"/>
              </a:xfrm>
              <a:prstGeom prst="ellipse">
                <a:avLst/>
              </a:prstGeom>
              <a:solidFill>
                <a:schemeClr val="accent5">
                  <a:lumMod val="60000"/>
                  <a:lumOff val="40000"/>
                </a:schemeClr>
              </a:solidFill>
              <a:ln w="9525">
                <a:noFill/>
                <a:round/>
              </a:ln>
            </p:spPr>
            <p:txBody>
              <a:bodyPr anchor="ct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5"/>
              <p:cNvSpPr>
                <a:spLocks noChangeArrowheads="1"/>
              </p:cNvSpPr>
              <p:nvPr/>
            </p:nvSpPr>
            <p:spPr bwMode="auto">
              <a:xfrm>
                <a:off x="10045698" y="-2541"/>
                <a:ext cx="301727" cy="301727"/>
              </a:xfrm>
              <a:prstGeom prst="ellipse">
                <a:avLst/>
              </a:prstGeom>
              <a:solidFill>
                <a:schemeClr val="accent5">
                  <a:lumMod val="60000"/>
                  <a:lumOff val="40000"/>
                </a:schemeClr>
              </a:solidFill>
              <a:ln w="9525">
                <a:noFill/>
                <a:round/>
              </a:ln>
            </p:spPr>
            <p:txBody>
              <a:bodyPr anchor="ct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6"/>
              <p:cNvCxnSpPr>
                <a:cxnSpLocks noChangeShapeType="1"/>
              </p:cNvCxnSpPr>
              <p:nvPr/>
            </p:nvCxnSpPr>
            <p:spPr bwMode="auto">
              <a:xfrm>
                <a:off x="457730" y="150744"/>
                <a:ext cx="2598286" cy="3176"/>
              </a:xfrm>
              <a:prstGeom prst="line">
                <a:avLst/>
              </a:prstGeom>
              <a:noFill/>
              <a:ln w="6350">
                <a:solidFill>
                  <a:schemeClr val="accent1">
                    <a:lumMod val="75000"/>
                  </a:schemeClr>
                </a:solidFill>
                <a:round/>
              </a:ln>
            </p:spPr>
          </p:cxnSp>
          <p:cxnSp>
            <p:nvCxnSpPr>
              <p:cNvPr id="14" name="直接连接符 17"/>
              <p:cNvCxnSpPr>
                <a:cxnSpLocks noChangeShapeType="1"/>
              </p:cNvCxnSpPr>
              <p:nvPr/>
            </p:nvCxnSpPr>
            <p:spPr bwMode="auto">
              <a:xfrm>
                <a:off x="3040142" y="150744"/>
                <a:ext cx="234303" cy="3176"/>
              </a:xfrm>
              <a:prstGeom prst="line">
                <a:avLst/>
              </a:prstGeom>
              <a:noFill/>
              <a:ln w="6350">
                <a:solidFill>
                  <a:schemeClr val="accent1">
                    <a:lumMod val="75000"/>
                  </a:schemeClr>
                </a:solidFill>
                <a:round/>
              </a:ln>
            </p:spPr>
          </p:cxnSp>
          <p:cxnSp>
            <p:nvCxnSpPr>
              <p:cNvPr id="15" name="直接连接符 18"/>
              <p:cNvCxnSpPr>
                <a:cxnSpLocks noChangeShapeType="1"/>
                <a:stCxn id="9" idx="6"/>
              </p:cNvCxnSpPr>
              <p:nvPr/>
            </p:nvCxnSpPr>
            <p:spPr bwMode="auto">
              <a:xfrm>
                <a:off x="3576054" y="152650"/>
                <a:ext cx="2849733" cy="1906"/>
              </a:xfrm>
              <a:prstGeom prst="line">
                <a:avLst/>
              </a:prstGeom>
              <a:noFill/>
              <a:ln w="6350">
                <a:solidFill>
                  <a:schemeClr val="accent1">
                    <a:lumMod val="75000"/>
                  </a:schemeClr>
                </a:solidFill>
                <a:round/>
              </a:ln>
            </p:spPr>
          </p:cxnSp>
          <p:cxnSp>
            <p:nvCxnSpPr>
              <p:cNvPr id="16" name="直接连接符 19"/>
              <p:cNvCxnSpPr>
                <a:cxnSpLocks noChangeShapeType="1"/>
              </p:cNvCxnSpPr>
              <p:nvPr/>
            </p:nvCxnSpPr>
            <p:spPr bwMode="auto">
              <a:xfrm flipV="1">
                <a:off x="6787083" y="143122"/>
                <a:ext cx="3168486" cy="11434"/>
              </a:xfrm>
              <a:prstGeom prst="line">
                <a:avLst/>
              </a:prstGeom>
              <a:noFill/>
              <a:ln w="6350">
                <a:solidFill>
                  <a:schemeClr val="accent1">
                    <a:lumMod val="75000"/>
                  </a:schemeClr>
                </a:solidFill>
                <a:round/>
              </a:ln>
            </p:spPr>
          </p:cxnSp>
        </p:grpSp>
        <p:sp>
          <p:nvSpPr>
            <p:cNvPr id="17" name="稻壳儿小白白(http://dwz.cn/Wu2UP)"/>
            <p:cNvSpPr txBox="1">
              <a:spLocks noChangeArrowheads="1"/>
            </p:cNvSpPr>
            <p:nvPr/>
          </p:nvSpPr>
          <p:spPr bwMode="auto">
            <a:xfrm>
              <a:off x="273169" y="5066665"/>
              <a:ext cx="1897380" cy="39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2400" b="1" dirty="0">
                  <a:sym typeface="Arial" panose="020B0604020202020204" pitchFamily="34" charset="0"/>
                </a:rPr>
                <a:t>主动联系客户</a:t>
              </a:r>
              <a:endParaRPr lang="zh-CN" altLang="en-US" sz="2400" b="1" dirty="0">
                <a:sym typeface="Arial" panose="020B0604020202020204" pitchFamily="34" charset="0"/>
              </a:endParaRPr>
            </a:p>
          </p:txBody>
        </p:sp>
        <p:sp>
          <p:nvSpPr>
            <p:cNvPr id="18" name="稻壳儿小白白(http://dwz.cn/Wu2UP)"/>
            <p:cNvSpPr txBox="1">
              <a:spLocks noChangeArrowheads="1"/>
            </p:cNvSpPr>
            <p:nvPr/>
          </p:nvSpPr>
          <p:spPr bwMode="auto">
            <a:xfrm>
              <a:off x="403354" y="5680352"/>
              <a:ext cx="1636079" cy="93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id-ID" sz="2000" dirty="0">
                  <a:solidFill>
                    <a:schemeClr val="tx1">
                      <a:lumMod val="75000"/>
                      <a:lumOff val="25000"/>
                    </a:schemeClr>
                  </a:solidFill>
                  <a:sym typeface="Arial" panose="020B0604020202020204" pitchFamily="34" charset="0"/>
                </a:rPr>
                <a:t>定期主动与客户联系沟通交流感情</a:t>
              </a:r>
              <a:endParaRPr lang="zh-CN" altLang="id-ID" sz="2000" dirty="0">
                <a:solidFill>
                  <a:schemeClr val="tx1">
                    <a:lumMod val="75000"/>
                    <a:lumOff val="25000"/>
                  </a:schemeClr>
                </a:solidFill>
                <a:sym typeface="Arial" panose="020B0604020202020204" pitchFamily="34" charset="0"/>
              </a:endParaRPr>
            </a:p>
          </p:txBody>
        </p:sp>
        <p:sp>
          <p:nvSpPr>
            <p:cNvPr id="19" name="稻壳儿小白白(http://dwz.cn/Wu2UP)"/>
            <p:cNvSpPr txBox="1">
              <a:spLocks noChangeArrowheads="1"/>
            </p:cNvSpPr>
            <p:nvPr/>
          </p:nvSpPr>
          <p:spPr bwMode="auto">
            <a:xfrm>
              <a:off x="3474501" y="5066599"/>
              <a:ext cx="1507429" cy="39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spcBef>
                  <a:spcPct val="20000"/>
                </a:spcBef>
              </a:pPr>
              <a:r>
                <a:rPr lang="zh-CN" altLang="en-US" sz="2400" b="1" dirty="0">
                  <a:sym typeface="Arial" panose="020B0604020202020204" pitchFamily="34" charset="0"/>
                </a:rPr>
                <a:t>拜访客户</a:t>
              </a:r>
              <a:endParaRPr lang="zh-CN" altLang="en-US" sz="2400" b="1" dirty="0">
                <a:sym typeface="Arial" panose="020B0604020202020204" pitchFamily="34" charset="0"/>
              </a:endParaRPr>
            </a:p>
          </p:txBody>
        </p:sp>
        <p:sp>
          <p:nvSpPr>
            <p:cNvPr id="20" name="稻壳儿小白白(http://dwz.cn/Wu2UP)"/>
            <p:cNvSpPr txBox="1">
              <a:spLocks noChangeArrowheads="1"/>
            </p:cNvSpPr>
            <p:nvPr/>
          </p:nvSpPr>
          <p:spPr bwMode="auto">
            <a:xfrm>
              <a:off x="3246874" y="5680075"/>
              <a:ext cx="2030730" cy="93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id-ID" sz="2000" dirty="0">
                  <a:solidFill>
                    <a:schemeClr val="tx1">
                      <a:lumMod val="75000"/>
                      <a:lumOff val="25000"/>
                    </a:schemeClr>
                  </a:solidFill>
                  <a:sym typeface="Arial" panose="020B0604020202020204" pitchFamily="34" charset="0"/>
                </a:rPr>
                <a:t>提前了解客户需求，是更有效解决问题的开始</a:t>
              </a:r>
              <a:endParaRPr lang="zh-CN" altLang="id-ID" sz="2000" dirty="0">
                <a:solidFill>
                  <a:schemeClr val="tx1">
                    <a:lumMod val="75000"/>
                    <a:lumOff val="25000"/>
                  </a:schemeClr>
                </a:solidFill>
                <a:sym typeface="Arial" panose="020B0604020202020204" pitchFamily="34" charset="0"/>
              </a:endParaRPr>
            </a:p>
          </p:txBody>
        </p:sp>
        <p:sp>
          <p:nvSpPr>
            <p:cNvPr id="21" name="稻壳儿小白白(http://dwz.cn/Wu2UP)"/>
            <p:cNvSpPr txBox="1">
              <a:spLocks noChangeArrowheads="1"/>
            </p:cNvSpPr>
            <p:nvPr/>
          </p:nvSpPr>
          <p:spPr bwMode="auto">
            <a:xfrm>
              <a:off x="5377039" y="5066599"/>
              <a:ext cx="1507429"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spcBef>
                  <a:spcPct val="20000"/>
                </a:spcBef>
              </a:pPr>
              <a:endParaRPr lang="en-US" altLang="zh-CN" sz="1600" b="1" dirty="0">
                <a:sym typeface="Arial" panose="020B0604020202020204" pitchFamily="34" charset="0"/>
              </a:endParaRPr>
            </a:p>
          </p:txBody>
        </p:sp>
        <p:sp>
          <p:nvSpPr>
            <p:cNvPr id="23" name="稻壳儿小白白(http://dwz.cn/Wu2UP)"/>
            <p:cNvSpPr txBox="1">
              <a:spLocks noChangeArrowheads="1"/>
            </p:cNvSpPr>
            <p:nvPr/>
          </p:nvSpPr>
          <p:spPr bwMode="auto">
            <a:xfrm>
              <a:off x="6327894" y="5066665"/>
              <a:ext cx="2291080" cy="39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spcBef>
                  <a:spcPct val="20000"/>
                </a:spcBef>
              </a:pPr>
              <a:r>
                <a:rPr lang="zh-CN" altLang="en-US" sz="2400" b="1" dirty="0">
                  <a:latin typeface="微软雅黑" panose="020B0503020204020204" pitchFamily="34" charset="-122"/>
                  <a:sym typeface="Arial" panose="020B0604020202020204" pitchFamily="34" charset="0"/>
                </a:rPr>
                <a:t>加速感情的升温</a:t>
              </a:r>
              <a:endParaRPr lang="zh-CN" altLang="en-US" sz="2400" b="1" dirty="0">
                <a:latin typeface="微软雅黑" panose="020B0503020204020204" pitchFamily="34" charset="-122"/>
                <a:sym typeface="Arial" panose="020B0604020202020204" pitchFamily="34" charset="0"/>
              </a:endParaRPr>
            </a:p>
          </p:txBody>
        </p:sp>
        <p:sp>
          <p:nvSpPr>
            <p:cNvPr id="24" name="稻壳儿小白白(http://dwz.cn/Wu2UP)"/>
            <p:cNvSpPr txBox="1">
              <a:spLocks noChangeArrowheads="1"/>
            </p:cNvSpPr>
            <p:nvPr/>
          </p:nvSpPr>
          <p:spPr bwMode="auto">
            <a:xfrm>
              <a:off x="6655372" y="5680015"/>
              <a:ext cx="1636079"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endParaRPr lang="id-ID" altLang="en-US" sz="2000" dirty="0">
                <a:solidFill>
                  <a:schemeClr val="tx1">
                    <a:lumMod val="75000"/>
                    <a:lumOff val="25000"/>
                  </a:schemeClr>
                </a:solidFill>
                <a:sym typeface="Arial" panose="020B0604020202020204" pitchFamily="34" charset="0"/>
              </a:endParaRPr>
            </a:p>
          </p:txBody>
        </p:sp>
        <p:sp>
          <p:nvSpPr>
            <p:cNvPr id="25" name="稻壳儿小白白(http://dwz.cn/Wu2UP)"/>
            <p:cNvSpPr txBox="1">
              <a:spLocks noChangeArrowheads="1"/>
            </p:cNvSpPr>
            <p:nvPr/>
          </p:nvSpPr>
          <p:spPr bwMode="auto">
            <a:xfrm>
              <a:off x="10279541" y="4992326"/>
              <a:ext cx="1507429" cy="39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spcBef>
                  <a:spcPct val="20000"/>
                </a:spcBef>
              </a:pPr>
              <a:r>
                <a:rPr lang="zh-CN" altLang="en-US" sz="2400" b="1" dirty="0">
                  <a:sym typeface="Arial" panose="020B0604020202020204" pitchFamily="34" charset="0"/>
                </a:rPr>
                <a:t>总结</a:t>
              </a:r>
              <a:endParaRPr lang="zh-CN" altLang="en-US" sz="2400" b="1" dirty="0">
                <a:sym typeface="Arial" panose="020B0604020202020204" pitchFamily="34" charset="0"/>
              </a:endParaRPr>
            </a:p>
          </p:txBody>
        </p:sp>
        <p:sp>
          <p:nvSpPr>
            <p:cNvPr id="26" name="稻壳儿小白白(http://dwz.cn/Wu2UP)"/>
            <p:cNvSpPr txBox="1">
              <a:spLocks noChangeArrowheads="1"/>
            </p:cNvSpPr>
            <p:nvPr/>
          </p:nvSpPr>
          <p:spPr bwMode="auto">
            <a:xfrm>
              <a:off x="10026134" y="5680075"/>
              <a:ext cx="1854835" cy="367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id-ID" sz="2000" dirty="0">
                  <a:solidFill>
                    <a:schemeClr val="tx1">
                      <a:lumMod val="75000"/>
                      <a:lumOff val="25000"/>
                    </a:schemeClr>
                  </a:solidFill>
                  <a:sym typeface="Arial" panose="020B0604020202020204" pitchFamily="34" charset="0"/>
                </a:rPr>
                <a:t>通过联系拜访客户之后有针对性的设计出更有效更适合客户的服务方式，使得客户对于嘉联产生依赖感和再消费期望值。依赖感越强，客户粘性越高；再消费期望值越高，客户粘性越高。</a:t>
              </a:r>
              <a:endParaRPr lang="zh-CN" altLang="id-ID" sz="2000" dirty="0">
                <a:solidFill>
                  <a:schemeClr val="tx1">
                    <a:lumMod val="75000"/>
                    <a:lumOff val="25000"/>
                  </a:schemeClr>
                </a:solidFill>
                <a:sym typeface="Arial" panose="020B0604020202020204" pitchFamily="34" charset="0"/>
              </a:endParaRPr>
            </a:p>
          </p:txBody>
        </p:sp>
      </p:grpSp>
      <p:sp>
        <p:nvSpPr>
          <p:cNvPr id="28" name="文本框 27"/>
          <p:cNvSpPr txBox="1"/>
          <p:nvPr/>
        </p:nvSpPr>
        <p:spPr>
          <a:xfrm>
            <a:off x="236855" y="968375"/>
            <a:ext cx="3201035" cy="483235"/>
          </a:xfrm>
          <a:prstGeom prst="rect">
            <a:avLst/>
          </a:prstGeom>
          <a:noFill/>
        </p:spPr>
        <p:txBody>
          <a:bodyPr wrap="none" rtlCol="0">
            <a:spAutoFit/>
          </a:bodyPr>
          <a:p>
            <a:pPr algn="l"/>
            <a:r>
              <a:rPr lang="en-US" altLang="zh-CN"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与商户之间产生粘性</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nvSpPr>
        <p:spPr>
          <a:xfrm>
            <a:off x="6209030" y="2961005"/>
            <a:ext cx="2663825" cy="3221990"/>
          </a:xfrm>
          <a:prstGeom prst="rect">
            <a:avLst/>
          </a:prstGeom>
          <a:noFill/>
        </p:spPr>
        <p:txBody>
          <a:bodyPr wrap="square" rtlCol="0">
            <a:spAutoFit/>
          </a:bodyPr>
          <a:p>
            <a:pPr algn="l"/>
            <a:r>
              <a:rPr lang="zh-CN" altLang="en-US" sz="2000">
                <a:latin typeface="微软雅黑" panose="020B0503020204020204" pitchFamily="34" charset="-122"/>
                <a:ea typeface="微软雅黑" panose="020B0503020204020204" pitchFamily="34" charset="-122"/>
              </a:rPr>
              <a:t>举行免费的机具培训，培养我司与客户，客户与客户之间感情</a:t>
            </a:r>
            <a:endParaRPr lang="zh-CN" altLang="en-US" sz="2000">
              <a:latin typeface="微软雅黑" panose="020B0503020204020204" pitchFamily="34" charset="-122"/>
              <a:ea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rPr>
              <a:t>（包括如何使用商户所对应的机型或最新的一些银联，经济政策等，与商户多多交流，同时商户与商户之间也可以有更多的机会认识，促进商户之间业务上的往来）</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520" y="206375"/>
            <a:ext cx="2905125" cy="483235"/>
            <a:chOff x="608318" y="538132"/>
            <a:chExt cx="2521286" cy="359660"/>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4010" y="538132"/>
              <a:ext cx="2336558" cy="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等腰三角形 16"/>
          <p:cNvSpPr>
            <a:spLocks noChangeArrowheads="1"/>
          </p:cNvSpPr>
          <p:nvPr/>
        </p:nvSpPr>
        <p:spPr bwMode="auto">
          <a:xfrm rot="5400000">
            <a:off x="1197610" y="1774190"/>
            <a:ext cx="357505" cy="308610"/>
          </a:xfrm>
          <a:prstGeom prst="triangle">
            <a:avLst>
              <a:gd name="adj" fmla="val 50000"/>
            </a:avLst>
          </a:prstGeom>
          <a:solidFill>
            <a:schemeClr val="bg1">
              <a:lumMod val="65000"/>
            </a:schemeClr>
          </a:solidFill>
          <a:ln w="9525">
            <a:noFill/>
            <a:miter lim="800000"/>
          </a:ln>
        </p:spPr>
        <p:txBody>
          <a:bodyPr anchor="ct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nvSpPr>
        <p:spPr>
          <a:xfrm>
            <a:off x="1626235" y="1687195"/>
            <a:ext cx="1605280" cy="548640"/>
          </a:xfrm>
          <a:prstGeom prst="rect">
            <a:avLst/>
          </a:prstGeom>
          <a:noFill/>
        </p:spPr>
        <p:txBody>
          <a:bodyPr wrap="none" rtlCol="0">
            <a:spAutoFit/>
          </a:bodyPr>
          <a:p>
            <a:pPr algn="l"/>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拜访客户</a:t>
            </a:r>
            <a:endParaRPr lang="zh-CN" altLang="en-US" sz="28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文本框 11"/>
          <p:cNvSpPr txBox="1"/>
          <p:nvPr/>
        </p:nvSpPr>
        <p:spPr>
          <a:xfrm>
            <a:off x="1141730" y="2604770"/>
            <a:ext cx="10798175" cy="3043555"/>
          </a:xfrm>
          <a:prstGeom prst="rect">
            <a:avLst/>
          </a:prstGeom>
          <a:noFill/>
        </p:spPr>
        <p:txBody>
          <a:bodyPr wrap="none" rtlCol="0">
            <a:spAutoFit/>
          </a:bodyPr>
          <a:p>
            <a:pPr algn="l"/>
            <a:r>
              <a:rPr lang="zh-CN" altLang="en-US" sz="2400">
                <a:latin typeface="微软雅黑" panose="020B0503020204020204" pitchFamily="34" charset="-122"/>
                <a:ea typeface="微软雅黑" panose="020B0503020204020204" pitchFamily="34" charset="-122"/>
              </a:rPr>
              <a:t>1.目的：了解这次拜访客户的目的</a:t>
            </a:r>
            <a:endParaRPr lang="zh-CN" altLang="en-US" sz="2400">
              <a:latin typeface="微软雅黑" panose="020B0503020204020204" pitchFamily="34" charset="-122"/>
              <a:ea typeface="微软雅黑" panose="020B0503020204020204" pitchFamily="34" charset="-122"/>
            </a:endParaRPr>
          </a:p>
          <a:p>
            <a:pPr algn="l"/>
            <a:endParaRPr lang="zh-CN" altLang="en-US" sz="2400">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2.准备：根据目的制定计划，准备好所要带的机具，了解商户行业大环境状况，</a:t>
            </a:r>
            <a:endParaRPr lang="zh-CN" altLang="en-US" sz="2400">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             以及最新资讯从而达到更体贴更有效的沟通</a:t>
            </a:r>
            <a:endParaRPr lang="zh-CN" altLang="en-US" sz="2400">
              <a:latin typeface="微软雅黑" panose="020B0503020204020204" pitchFamily="34" charset="-122"/>
              <a:ea typeface="微软雅黑" panose="020B0503020204020204" pitchFamily="34" charset="-122"/>
            </a:endParaRPr>
          </a:p>
          <a:p>
            <a:pPr algn="l"/>
            <a:endParaRPr lang="zh-CN" altLang="en-US" sz="2400">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3.沟通：解决问题同时可以告诉客户我司产品的优势与公司产品计划等</a:t>
            </a:r>
            <a:endParaRPr lang="zh-CN" altLang="en-US" sz="2400">
              <a:latin typeface="微软雅黑" panose="020B0503020204020204" pitchFamily="34" charset="-122"/>
              <a:ea typeface="微软雅黑" panose="020B0503020204020204" pitchFamily="34" charset="-122"/>
            </a:endParaRPr>
          </a:p>
          <a:p>
            <a:pPr algn="l"/>
            <a:endParaRPr lang="zh-CN" altLang="en-US" sz="2400">
              <a:latin typeface="微软雅黑" panose="020B0503020204020204" pitchFamily="34" charset="-122"/>
              <a:ea typeface="微软雅黑" panose="020B0503020204020204" pitchFamily="34" charset="-122"/>
            </a:endParaRPr>
          </a:p>
          <a:p>
            <a:pPr algn="l"/>
            <a:r>
              <a:rPr lang="zh-CN" altLang="en-US" sz="2400">
                <a:latin typeface="微软雅黑" panose="020B0503020204020204" pitchFamily="34" charset="-122"/>
                <a:ea typeface="微软雅黑" panose="020B0503020204020204" pitchFamily="34" charset="-122"/>
              </a:rPr>
              <a:t>4.总结：总结出客户问题以及各类问题比例，针对性解决</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7" name="Straight Connector 5"/>
          <p:cNvCxnSpPr>
            <a:endCxn id="8" idx="10"/>
          </p:cNvCxnSpPr>
          <p:nvPr/>
        </p:nvCxnSpPr>
        <p:spPr>
          <a:xfrm>
            <a:off x="5813425" y="1725930"/>
            <a:ext cx="635" cy="4272915"/>
          </a:xfrm>
          <a:prstGeom prst="line">
            <a:avLst/>
          </a:prstGeom>
          <a:noFill/>
          <a:ln w="6350" cap="flat" cmpd="sng" algn="ctr">
            <a:solidFill>
              <a:srgbClr val="ADBACA"/>
            </a:solidFill>
            <a:prstDash val="sysDash"/>
            <a:miter lim="800000"/>
          </a:ln>
          <a:effectLst/>
        </p:spPr>
      </p:cxnSp>
      <p:sp>
        <p:nvSpPr>
          <p:cNvPr id="8" name="Freeform 5"/>
          <p:cNvSpPr/>
          <p:nvPr/>
        </p:nvSpPr>
        <p:spPr bwMode="auto">
          <a:xfrm>
            <a:off x="2848384" y="5288524"/>
            <a:ext cx="3307772" cy="710751"/>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5">
              <a:lumMod val="60000"/>
              <a:lumOff val="40000"/>
            </a:schemeClr>
          </a:solidFill>
          <a:ln>
            <a:noFill/>
          </a:ln>
        </p:spPr>
        <p:txBody>
          <a:bodyPr vert="horz" wrap="square" lIns="68580" tIns="34290" rIns="68580" bIns="34290" numCol="1" anchor="t" anchorCtr="0" compatLnSpc="1"/>
          <a:lstStyle/>
          <a:p>
            <a:pPr defTabSz="685800">
              <a:defRPr/>
            </a:pPr>
            <a:endParaRPr lang="en-US" sz="1350"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115"/>
          <p:cNvSpPr>
            <a:spLocks noChangeArrowheads="1"/>
          </p:cNvSpPr>
          <p:nvPr/>
        </p:nvSpPr>
        <p:spPr bwMode="auto">
          <a:xfrm>
            <a:off x="5677156" y="5465884"/>
            <a:ext cx="285805" cy="354902"/>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FFFFFF"/>
          </a:solidFill>
          <a:ln>
            <a:noFill/>
          </a:ln>
          <a:effectLst/>
        </p:spPr>
        <p:txBody>
          <a:bodyPr wrap="none" anchor="ctr"/>
          <a:lstStyle/>
          <a:p>
            <a:pPr defTabSz="685800">
              <a:defRPr/>
            </a:pPr>
            <a:endParaRPr lang="en-US" sz="675"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5"/>
          <p:cNvSpPr/>
          <p:nvPr/>
        </p:nvSpPr>
        <p:spPr bwMode="auto">
          <a:xfrm>
            <a:off x="2848384" y="1668252"/>
            <a:ext cx="3307772" cy="710751"/>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5">
              <a:lumMod val="60000"/>
              <a:lumOff val="40000"/>
            </a:schemeClr>
          </a:solidFill>
          <a:ln>
            <a:noFill/>
          </a:ln>
        </p:spPr>
        <p:txBody>
          <a:bodyPr vert="horz" wrap="square" lIns="68580" tIns="34290" rIns="68580" bIns="34290" numCol="1" anchor="t" anchorCtr="0" compatLnSpc="1"/>
          <a:lstStyle/>
          <a:p>
            <a:pPr defTabSz="685800">
              <a:defRPr/>
            </a:pPr>
            <a:endParaRPr lang="en-US" sz="1350"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97"/>
          <p:cNvSpPr>
            <a:spLocks noChangeArrowheads="1"/>
          </p:cNvSpPr>
          <p:nvPr/>
        </p:nvSpPr>
        <p:spPr bwMode="auto">
          <a:xfrm>
            <a:off x="5641230" y="1851867"/>
            <a:ext cx="321457" cy="275942"/>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FFFFF"/>
          </a:solidFill>
          <a:ln>
            <a:noFill/>
          </a:ln>
          <a:effectLst/>
        </p:spPr>
        <p:txBody>
          <a:bodyPr wrap="none" anchor="ctr"/>
          <a:lstStyle/>
          <a:p>
            <a:pPr defTabSz="685800">
              <a:defRPr/>
            </a:pPr>
            <a:endParaRPr lang="en-US" sz="675"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p:nvPr/>
        </p:nvSpPr>
        <p:spPr bwMode="auto">
          <a:xfrm rot="10800000">
            <a:off x="5478149" y="3507598"/>
            <a:ext cx="3307772" cy="710751"/>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lumMod val="50000"/>
            </a:schemeClr>
          </a:solidFill>
          <a:ln>
            <a:noFill/>
          </a:ln>
        </p:spPr>
        <p:txBody>
          <a:bodyPr vert="horz" wrap="square" lIns="68580" tIns="34290" rIns="68580" bIns="34290" numCol="1" anchor="t" anchorCtr="0" compatLnSpc="1"/>
          <a:lstStyle/>
          <a:p>
            <a:pPr defTabSz="685800">
              <a:defRPr/>
            </a:pPr>
            <a:endParaRPr lang="en-US" sz="1350"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
          <p:cNvSpPr txBox="1"/>
          <p:nvPr/>
        </p:nvSpPr>
        <p:spPr>
          <a:xfrm>
            <a:off x="1563370" y="1892935"/>
            <a:ext cx="1285240" cy="32639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积 分 制</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
          <p:cNvSpPr txBox="1"/>
          <p:nvPr/>
        </p:nvSpPr>
        <p:spPr>
          <a:xfrm>
            <a:off x="676910" y="2355215"/>
            <a:ext cx="3409315" cy="2268220"/>
          </a:xfrm>
          <a:prstGeom prst="rect">
            <a:avLst/>
          </a:prstGeom>
          <a:noFill/>
        </p:spPr>
        <p:txBody>
          <a:bodyPr wrap="square" lIns="0" tIns="0" rIns="0" bIns="0" rtlCol="0" anchor="t" anchorCtr="0">
            <a:spAutoFit/>
          </a:bodyPr>
          <a:lstStyle/>
          <a:p>
            <a:pPr defTabSz="1216660">
              <a:spcBef>
                <a:spcPct val="20000"/>
              </a:spcBef>
              <a:defRPr/>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在商户对账平台或立刷</a:t>
            </a:r>
            <a:r>
              <a:rPr lang="en-US" altLang="zh-CN"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APP</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通过积分可以将现存商户的交易量提升，比如通过交易量的比例制定积分，达到一定积分高度可以兑换与现存大商户的一些产品优惠</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defTabSz="1216660">
              <a:spcBef>
                <a:spcPct val="20000"/>
              </a:spcBef>
              <a:defRPr/>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（制订优质商户奖励计划，可暂时针对现存商户，然后逐步推广，激发客人重复消费的欲望。）</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3"/>
          <p:cNvSpPr txBox="1"/>
          <p:nvPr/>
        </p:nvSpPr>
        <p:spPr>
          <a:xfrm>
            <a:off x="676910" y="5544185"/>
            <a:ext cx="2054225" cy="63119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总结：</a:t>
            </a:r>
            <a:r>
              <a:rPr lang="en-US" altLang="zh-CN" sz="2000" b="1" dirty="0">
                <a:latin typeface="Arial" panose="020B0604020202020204" pitchFamily="34" charset="0"/>
                <a:ea typeface="微软雅黑" panose="020B0503020204020204" pitchFamily="34" charset="-122"/>
                <a:cs typeface="+mn-ea"/>
                <a:sym typeface="Arial" panose="020B0604020202020204" pitchFamily="34" charset="0"/>
              </a:rPr>
              <a:t>先投其所好          </a:t>
            </a: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然后</a:t>
            </a:r>
            <a:r>
              <a:rPr lang="en-US" altLang="zh-CN" sz="2000" b="1" dirty="0">
                <a:latin typeface="Arial" panose="020B0604020202020204" pitchFamily="34" charset="0"/>
                <a:ea typeface="微软雅黑" panose="020B0503020204020204" pitchFamily="34" charset="-122"/>
                <a:cs typeface="+mn-ea"/>
                <a:sym typeface="Arial" panose="020B0604020202020204" pitchFamily="34" charset="0"/>
              </a:rPr>
              <a:t>跟踪服务</a:t>
            </a:r>
            <a:endParaRPr lang="en-US" altLang="zh-CN"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3"/>
          <p:cNvSpPr txBox="1"/>
          <p:nvPr/>
        </p:nvSpPr>
        <p:spPr>
          <a:xfrm>
            <a:off x="8966835" y="3745865"/>
            <a:ext cx="2375535" cy="32639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个性化十足的服务</a:t>
            </a:r>
            <a:endParaRPr lang="zh-CN" altLang="en-US" sz="20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文本框 5"/>
          <p:cNvSpPr txBox="1"/>
          <p:nvPr/>
        </p:nvSpPr>
        <p:spPr>
          <a:xfrm>
            <a:off x="324485" y="800100"/>
            <a:ext cx="4397375" cy="757555"/>
          </a:xfrm>
          <a:prstGeom prst="rect">
            <a:avLst/>
          </a:prstGeom>
          <a:noFill/>
        </p:spPr>
        <p:txBody>
          <a:bodyPr wrap="none" rtlCol="0">
            <a:spAutoFit/>
          </a:bodyPr>
          <a:p>
            <a:pPr algn="l"/>
            <a:r>
              <a:rPr lang="en-US" altLang="zh-CN" sz="2400">
                <a:latin typeface="微软雅黑" panose="020B0503020204020204" pitchFamily="34" charset="-122"/>
                <a:ea typeface="微软雅黑" panose="020B0503020204020204" pitchFamily="34" charset="-122"/>
              </a:rPr>
              <a:t>2.</a:t>
            </a:r>
            <a:r>
              <a:rPr lang="zh-CN" altLang="en-US" sz="2400" b="1"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如何保持良好的合作共赢关系</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endParaRPr lang="en-US" altLang="zh-CN"/>
          </a:p>
        </p:txBody>
      </p:sp>
      <p:sp>
        <p:nvSpPr>
          <p:cNvPr id="24" name="Freeform 102"/>
          <p:cNvSpPr>
            <a:spLocks noChangeArrowheads="1"/>
          </p:cNvSpPr>
          <p:nvPr/>
        </p:nvSpPr>
        <p:spPr bwMode="auto">
          <a:xfrm>
            <a:off x="5624858" y="3704542"/>
            <a:ext cx="354815" cy="317135"/>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FFFFFF"/>
          </a:solidFill>
          <a:ln>
            <a:noFill/>
          </a:ln>
          <a:effectLst/>
        </p:spPr>
        <p:txBody>
          <a:bodyPr wrap="none" anchor="ctr"/>
          <a:p>
            <a:pPr defTabSz="685800">
              <a:defRPr/>
            </a:pPr>
            <a:endParaRPr lang="en-US" sz="675"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p:cNvSpPr txBox="1"/>
          <p:nvPr/>
        </p:nvSpPr>
        <p:spPr>
          <a:xfrm>
            <a:off x="7312660" y="4218305"/>
            <a:ext cx="4526280" cy="2030730"/>
          </a:xfrm>
          <a:prstGeom prst="rect">
            <a:avLst/>
          </a:prstGeom>
          <a:noFill/>
        </p:spPr>
        <p:txBody>
          <a:bodyPr wrap="none" rtlCol="0">
            <a:spAutoFit/>
          </a:bodyPr>
          <a:p>
            <a:pPr algn="l"/>
            <a:r>
              <a:rPr lang="en-US" altLang="zh-CN">
                <a:latin typeface="微软雅黑" panose="020B0503020204020204" pitchFamily="34" charset="-122"/>
                <a:ea typeface="微软雅黑" panose="020B0503020204020204" pitchFamily="34" charset="-122"/>
              </a:rPr>
              <a:t>1.“特殊的情况”，细心而发现</a:t>
            </a:r>
            <a:r>
              <a:rPr lang="zh-CN" altLang="en-US">
                <a:latin typeface="微软雅黑" panose="020B0503020204020204" pitchFamily="34" charset="-122"/>
                <a:ea typeface="微软雅黑" panose="020B0503020204020204" pitchFamily="34" charset="-122"/>
              </a:rPr>
              <a:t>商户</a:t>
            </a:r>
            <a:r>
              <a:rPr lang="en-US" altLang="zh-CN">
                <a:latin typeface="微软雅黑" panose="020B0503020204020204" pitchFamily="34" charset="-122"/>
                <a:ea typeface="微软雅黑" panose="020B0503020204020204" pitchFamily="34" charset="-122"/>
              </a:rPr>
              <a:t>的一种</a:t>
            </a:r>
            <a:endParaRPr lang="en-US" altLang="zh-CN">
              <a:latin typeface="微软雅黑" panose="020B0503020204020204" pitchFamily="34" charset="-122"/>
              <a:ea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rPr>
              <a:t>隐性需求。例如</a:t>
            </a:r>
            <a:r>
              <a:rPr lang="zh-CN" altLang="en-US">
                <a:latin typeface="微软雅黑" panose="020B0503020204020204" pitchFamily="34" charset="-122"/>
                <a:ea typeface="微软雅黑" panose="020B0503020204020204" pitchFamily="34" charset="-122"/>
              </a:rPr>
              <a:t>商户店铺周年庆</a:t>
            </a:r>
            <a:r>
              <a:rPr lang="en-US" altLang="zh-CN">
                <a:latin typeface="微软雅黑" panose="020B0503020204020204" pitchFamily="34" charset="-122"/>
                <a:ea typeface="微软雅黑" panose="020B0503020204020204" pitchFamily="34" charset="-122"/>
              </a:rPr>
              <a:t>生日送蛋</a:t>
            </a:r>
            <a:r>
              <a:rPr lang="zh-CN" altLang="en-US">
                <a:latin typeface="微软雅黑" panose="020B0503020204020204" pitchFamily="34" charset="-122"/>
                <a:ea typeface="微软雅黑" panose="020B0503020204020204" pitchFamily="34" charset="-122"/>
              </a:rPr>
              <a:t>以</a:t>
            </a:r>
            <a:endParaRPr lang="zh-CN" altLang="en-US">
              <a:latin typeface="微软雅黑" panose="020B0503020204020204" pitchFamily="34" charset="-122"/>
              <a:ea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rPr>
              <a:t>及</a:t>
            </a:r>
            <a:r>
              <a:rPr lang="en-US" altLang="zh-CN">
                <a:latin typeface="微软雅黑" panose="020B0503020204020204" pitchFamily="34" charset="-122"/>
                <a:ea typeface="微软雅黑" panose="020B0503020204020204" pitchFamily="34" charset="-122"/>
              </a:rPr>
              <a:t>贺</a:t>
            </a:r>
            <a:r>
              <a:rPr lang="zh-CN" altLang="en-US">
                <a:latin typeface="微软雅黑" panose="020B0503020204020204" pitchFamily="34" charset="-122"/>
                <a:ea typeface="微软雅黑" panose="020B0503020204020204" pitchFamily="34" charset="-122"/>
              </a:rPr>
              <a:t>卡</a:t>
            </a:r>
            <a:r>
              <a:rPr lang="en-US" altLang="zh-CN">
                <a:latin typeface="微软雅黑" panose="020B0503020204020204" pitchFamily="34" charset="-122"/>
                <a:ea typeface="微软雅黑" panose="020B0503020204020204" pitchFamily="34" charset="-122"/>
              </a:rPr>
              <a:t>鲜花</a:t>
            </a:r>
            <a:r>
              <a:rPr lang="zh-CN" altLang="en-US">
                <a:latin typeface="微软雅黑" panose="020B0503020204020204" pitchFamily="34" charset="-122"/>
                <a:ea typeface="微软雅黑" panose="020B0503020204020204" pitchFamily="34" charset="-122"/>
              </a:rPr>
              <a:t>，节日生日的一些温馨问候等。</a:t>
            </a:r>
            <a:endParaRPr lang="zh-CN" altLang="en-US">
              <a:latin typeface="微软雅黑" panose="020B0503020204020204" pitchFamily="34" charset="-122"/>
              <a:ea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rPr>
              <a:t>2.“特殊的人”，这是服务对象的特殊性，</a:t>
            </a:r>
            <a:endParaRPr lang="en-US" altLang="zh-CN">
              <a:latin typeface="微软雅黑" panose="020B0503020204020204" pitchFamily="34" charset="-122"/>
              <a:ea typeface="微软雅黑" panose="020B0503020204020204" pitchFamily="34" charset="-122"/>
            </a:endParaRPr>
          </a:p>
          <a:p>
            <a:pPr algn="l"/>
            <a:r>
              <a:rPr lang="en-US" altLang="zh-CN">
                <a:latin typeface="微软雅黑" panose="020B0503020204020204" pitchFamily="34" charset="-122"/>
                <a:ea typeface="微软雅黑" panose="020B0503020204020204" pitchFamily="34" charset="-122"/>
              </a:rPr>
              <a:t>如</a:t>
            </a:r>
            <a:r>
              <a:rPr lang="zh-CN" altLang="en-US">
                <a:latin typeface="微软雅黑" panose="020B0503020204020204" pitchFamily="34" charset="-122"/>
                <a:ea typeface="微软雅黑" panose="020B0503020204020204" pitchFamily="34" charset="-122"/>
              </a:rPr>
              <a:t>前期沟通与接触初步了解商户的个性或通</a:t>
            </a:r>
            <a:endParaRPr lang="zh-CN" altLang="en-US">
              <a:latin typeface="微软雅黑" panose="020B0503020204020204" pitchFamily="34" charset="-122"/>
              <a:ea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rPr>
              <a:t>过特殊途径了解商户的喜好与需求为其更好</a:t>
            </a:r>
            <a:endParaRPr lang="zh-CN" altLang="en-US">
              <a:latin typeface="微软雅黑" panose="020B0503020204020204" pitchFamily="34" charset="-122"/>
              <a:ea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rPr>
              <a:t>的后期服务</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后续业务工作计划</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1733550" y="1830388"/>
            <a:ext cx="3635375" cy="3633787"/>
          </a:xfrm>
          <a:prstGeom prst="ellipse">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2">
                  <a:lumMod val="25000"/>
                </a:schemeClr>
              </a:solidFill>
            </a:endParaRPr>
          </a:p>
        </p:txBody>
      </p:sp>
      <p:grpSp>
        <p:nvGrpSpPr>
          <p:cNvPr id="7" name="组合 4"/>
          <p:cNvGrpSpPr/>
          <p:nvPr/>
        </p:nvGrpSpPr>
        <p:grpSpPr bwMode="auto">
          <a:xfrm>
            <a:off x="2297113" y="2352675"/>
            <a:ext cx="2501900" cy="2586038"/>
            <a:chOff x="1459548" y="1923891"/>
            <a:chExt cx="3179763" cy="3287713"/>
          </a:xfrm>
        </p:grpSpPr>
        <p:sp>
          <p:nvSpPr>
            <p:cNvPr id="8" name="AutoShape 3"/>
            <p:cNvSpPr>
              <a:spLocks noChangeAspect="1" noChangeArrowheads="1" noTextEdit="1"/>
            </p:cNvSpPr>
            <p:nvPr/>
          </p:nvSpPr>
          <p:spPr bwMode="auto">
            <a:xfrm>
              <a:off x="1467485" y="1927066"/>
              <a:ext cx="3171825"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2">
                    <a:lumMod val="25000"/>
                  </a:schemeClr>
                </a:solidFill>
              </a:endParaRPr>
            </a:p>
          </p:txBody>
        </p:sp>
        <p:sp>
          <p:nvSpPr>
            <p:cNvPr id="9" name="Freeform 5"/>
            <p:cNvSpPr/>
            <p:nvPr/>
          </p:nvSpPr>
          <p:spPr bwMode="auto">
            <a:xfrm>
              <a:off x="2953385" y="2743041"/>
              <a:ext cx="1584325" cy="1990725"/>
            </a:xfrm>
            <a:custGeom>
              <a:avLst/>
              <a:gdLst>
                <a:gd name="T0" fmla="*/ 1377950 w 998"/>
                <a:gd name="T1" fmla="*/ 990600 h 1254"/>
                <a:gd name="T2" fmla="*/ 1584325 w 998"/>
                <a:gd name="T3" fmla="*/ 1990725 h 1254"/>
                <a:gd name="T4" fmla="*/ 0 w 998"/>
                <a:gd name="T5" fmla="*/ 1990725 h 1254"/>
                <a:gd name="T6" fmla="*/ 0 w 998"/>
                <a:gd name="T7" fmla="*/ 0 h 1254"/>
                <a:gd name="T8" fmla="*/ 1584325 w 998"/>
                <a:gd name="T9" fmla="*/ 0 h 1254"/>
                <a:gd name="T10" fmla="*/ 1377950 w 998"/>
                <a:gd name="T11" fmla="*/ 990600 h 12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8" h="1254">
                  <a:moveTo>
                    <a:pt x="868" y="624"/>
                  </a:moveTo>
                  <a:lnTo>
                    <a:pt x="998" y="1254"/>
                  </a:lnTo>
                  <a:lnTo>
                    <a:pt x="0" y="1254"/>
                  </a:lnTo>
                  <a:lnTo>
                    <a:pt x="0" y="0"/>
                  </a:lnTo>
                  <a:lnTo>
                    <a:pt x="998" y="0"/>
                  </a:lnTo>
                  <a:lnTo>
                    <a:pt x="868" y="6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0" name="Line 6"/>
            <p:cNvSpPr>
              <a:spLocks noChangeShapeType="1"/>
            </p:cNvSpPr>
            <p:nvPr/>
          </p:nvSpPr>
          <p:spPr bwMode="auto">
            <a:xfrm>
              <a:off x="2731135" y="244300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1" name="Line 7"/>
            <p:cNvSpPr>
              <a:spLocks noChangeShapeType="1"/>
            </p:cNvSpPr>
            <p:nvPr/>
          </p:nvSpPr>
          <p:spPr bwMode="auto">
            <a:xfrm>
              <a:off x="2731135" y="244300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2" name="Rectangle 8"/>
            <p:cNvSpPr>
              <a:spLocks noChangeArrowheads="1"/>
            </p:cNvSpPr>
            <p:nvPr/>
          </p:nvSpPr>
          <p:spPr bwMode="auto">
            <a:xfrm>
              <a:off x="2562860" y="2306479"/>
              <a:ext cx="41275" cy="373063"/>
            </a:xfrm>
            <a:prstGeom prst="rect">
              <a:avLst/>
            </a:prstGeom>
            <a:solidFill>
              <a:srgbClr val="E862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chemeClr val="bg2">
                    <a:lumMod val="25000"/>
                  </a:schemeClr>
                </a:solidFill>
              </a:endParaRPr>
            </a:p>
          </p:txBody>
        </p:sp>
        <p:sp>
          <p:nvSpPr>
            <p:cNvPr id="13" name="Rectangle 9"/>
            <p:cNvSpPr>
              <a:spLocks noChangeArrowheads="1"/>
            </p:cNvSpPr>
            <p:nvPr/>
          </p:nvSpPr>
          <p:spPr bwMode="auto">
            <a:xfrm>
              <a:off x="2588260" y="2581116"/>
              <a:ext cx="195263" cy="196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chemeClr val="bg2">
                    <a:lumMod val="25000"/>
                  </a:schemeClr>
                </a:solidFill>
              </a:endParaRPr>
            </a:p>
          </p:txBody>
        </p:sp>
        <p:sp>
          <p:nvSpPr>
            <p:cNvPr id="14" name="Rectangle 10"/>
            <p:cNvSpPr>
              <a:spLocks noChangeArrowheads="1"/>
            </p:cNvSpPr>
            <p:nvPr/>
          </p:nvSpPr>
          <p:spPr bwMode="auto">
            <a:xfrm>
              <a:off x="2385060" y="2581116"/>
              <a:ext cx="203200" cy="196850"/>
            </a:xfrm>
            <a:prstGeom prst="rect">
              <a:avLst/>
            </a:prstGeom>
            <a:solidFill>
              <a:srgbClr val="E3D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chemeClr val="bg2">
                    <a:lumMod val="25000"/>
                  </a:schemeClr>
                </a:solidFill>
              </a:endParaRPr>
            </a:p>
          </p:txBody>
        </p:sp>
        <p:sp>
          <p:nvSpPr>
            <p:cNvPr id="15" name="Freeform 11"/>
            <p:cNvSpPr/>
            <p:nvPr/>
          </p:nvSpPr>
          <p:spPr bwMode="auto">
            <a:xfrm>
              <a:off x="2162810" y="2679541"/>
              <a:ext cx="430213" cy="595313"/>
            </a:xfrm>
            <a:custGeom>
              <a:avLst/>
              <a:gdLst>
                <a:gd name="T0" fmla="*/ 0 w 271"/>
                <a:gd name="T1" fmla="*/ 595313 h 375"/>
                <a:gd name="T2" fmla="*/ 68263 w 271"/>
                <a:gd name="T3" fmla="*/ 68263 h 375"/>
                <a:gd name="T4" fmla="*/ 425450 w 271"/>
                <a:gd name="T5" fmla="*/ 0 h 375"/>
                <a:gd name="T6" fmla="*/ 430213 w 271"/>
                <a:gd name="T7" fmla="*/ 469900 h 375"/>
                <a:gd name="T8" fmla="*/ 0 w 271"/>
                <a:gd name="T9" fmla="*/ 595313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375">
                  <a:moveTo>
                    <a:pt x="0" y="375"/>
                  </a:moveTo>
                  <a:lnTo>
                    <a:pt x="43" y="43"/>
                  </a:lnTo>
                  <a:lnTo>
                    <a:pt x="268" y="0"/>
                  </a:lnTo>
                  <a:lnTo>
                    <a:pt x="271" y="296"/>
                  </a:lnTo>
                  <a:lnTo>
                    <a:pt x="0" y="375"/>
                  </a:lnTo>
                  <a:close/>
                </a:path>
              </a:pathLst>
            </a:custGeom>
            <a:solidFill>
              <a:srgbClr val="52708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6" name="Freeform 12"/>
            <p:cNvSpPr/>
            <p:nvPr/>
          </p:nvSpPr>
          <p:spPr bwMode="auto">
            <a:xfrm>
              <a:off x="2588260" y="2679541"/>
              <a:ext cx="428625" cy="595313"/>
            </a:xfrm>
            <a:custGeom>
              <a:avLst/>
              <a:gdLst>
                <a:gd name="T0" fmla="*/ 4763 w 270"/>
                <a:gd name="T1" fmla="*/ 469900 h 375"/>
                <a:gd name="T2" fmla="*/ 0 w 270"/>
                <a:gd name="T3" fmla="*/ 0 h 375"/>
                <a:gd name="T4" fmla="*/ 4763 w 270"/>
                <a:gd name="T5" fmla="*/ 0 h 375"/>
                <a:gd name="T6" fmla="*/ 365125 w 270"/>
                <a:gd name="T7" fmla="*/ 68263 h 375"/>
                <a:gd name="T8" fmla="*/ 428625 w 270"/>
                <a:gd name="T9" fmla="*/ 595313 h 375"/>
                <a:gd name="T10" fmla="*/ 4763 w 270"/>
                <a:gd name="T11" fmla="*/ 469900 h 375"/>
                <a:gd name="T12" fmla="*/ 4763 w 270"/>
                <a:gd name="T13" fmla="*/ 469900 h 3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0" h="375">
                  <a:moveTo>
                    <a:pt x="3" y="296"/>
                  </a:moveTo>
                  <a:lnTo>
                    <a:pt x="0" y="0"/>
                  </a:lnTo>
                  <a:lnTo>
                    <a:pt x="3" y="0"/>
                  </a:lnTo>
                  <a:lnTo>
                    <a:pt x="230" y="43"/>
                  </a:lnTo>
                  <a:lnTo>
                    <a:pt x="270" y="375"/>
                  </a:lnTo>
                  <a:lnTo>
                    <a:pt x="3" y="296"/>
                  </a:ln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7" name="Freeform 13"/>
            <p:cNvSpPr/>
            <p:nvPr/>
          </p:nvSpPr>
          <p:spPr bwMode="auto">
            <a:xfrm>
              <a:off x="2593023" y="3363754"/>
              <a:ext cx="722313" cy="1493838"/>
            </a:xfrm>
            <a:custGeom>
              <a:avLst/>
              <a:gdLst>
                <a:gd name="T0" fmla="*/ 454025 w 455"/>
                <a:gd name="T1" fmla="*/ 131763 h 941"/>
                <a:gd name="T2" fmla="*/ 722313 w 455"/>
                <a:gd name="T3" fmla="*/ 207963 h 941"/>
                <a:gd name="T4" fmla="*/ 574675 w 455"/>
                <a:gd name="T5" fmla="*/ 1392238 h 941"/>
                <a:gd name="T6" fmla="*/ 11113 w 455"/>
                <a:gd name="T7" fmla="*/ 1493838 h 941"/>
                <a:gd name="T8" fmla="*/ 0 w 455"/>
                <a:gd name="T9" fmla="*/ 192088 h 941"/>
                <a:gd name="T10" fmla="*/ 0 w 455"/>
                <a:gd name="T11" fmla="*/ 0 h 941"/>
                <a:gd name="T12" fmla="*/ 454025 w 455"/>
                <a:gd name="T13" fmla="*/ 131763 h 9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5" h="941">
                  <a:moveTo>
                    <a:pt x="286" y="83"/>
                  </a:moveTo>
                  <a:lnTo>
                    <a:pt x="455" y="131"/>
                  </a:lnTo>
                  <a:lnTo>
                    <a:pt x="362" y="877"/>
                  </a:lnTo>
                  <a:lnTo>
                    <a:pt x="7" y="941"/>
                  </a:lnTo>
                  <a:lnTo>
                    <a:pt x="0" y="121"/>
                  </a:lnTo>
                  <a:lnTo>
                    <a:pt x="0" y="0"/>
                  </a:lnTo>
                  <a:lnTo>
                    <a:pt x="286" y="83"/>
                  </a:lnTo>
                  <a:close/>
                </a:path>
              </a:pathLst>
            </a:custGeom>
            <a:solidFill>
              <a:srgbClr val="52708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8" name="Freeform 14"/>
            <p:cNvSpPr/>
            <p:nvPr/>
          </p:nvSpPr>
          <p:spPr bwMode="auto">
            <a:xfrm>
              <a:off x="1870710" y="3363754"/>
              <a:ext cx="733425" cy="1498600"/>
            </a:xfrm>
            <a:custGeom>
              <a:avLst/>
              <a:gdLst>
                <a:gd name="T0" fmla="*/ 266700 w 462"/>
                <a:gd name="T1" fmla="*/ 131763 h 944"/>
                <a:gd name="T2" fmla="*/ 722313 w 462"/>
                <a:gd name="T3" fmla="*/ 0 h 944"/>
                <a:gd name="T4" fmla="*/ 722313 w 462"/>
                <a:gd name="T5" fmla="*/ 0 h 944"/>
                <a:gd name="T6" fmla="*/ 722313 w 462"/>
                <a:gd name="T7" fmla="*/ 192088 h 944"/>
                <a:gd name="T8" fmla="*/ 733425 w 462"/>
                <a:gd name="T9" fmla="*/ 1493838 h 944"/>
                <a:gd name="T10" fmla="*/ 722313 w 462"/>
                <a:gd name="T11" fmla="*/ 1498600 h 944"/>
                <a:gd name="T12" fmla="*/ 146050 w 462"/>
                <a:gd name="T13" fmla="*/ 1392238 h 944"/>
                <a:gd name="T14" fmla="*/ 0 w 462"/>
                <a:gd name="T15" fmla="*/ 207963 h 944"/>
                <a:gd name="T16" fmla="*/ 266700 w 462"/>
                <a:gd name="T17" fmla="*/ 131763 h 9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44">
                  <a:moveTo>
                    <a:pt x="168" y="83"/>
                  </a:moveTo>
                  <a:lnTo>
                    <a:pt x="455" y="0"/>
                  </a:lnTo>
                  <a:lnTo>
                    <a:pt x="455" y="121"/>
                  </a:lnTo>
                  <a:lnTo>
                    <a:pt x="462" y="941"/>
                  </a:lnTo>
                  <a:lnTo>
                    <a:pt x="455" y="944"/>
                  </a:lnTo>
                  <a:lnTo>
                    <a:pt x="92" y="877"/>
                  </a:lnTo>
                  <a:lnTo>
                    <a:pt x="0" y="131"/>
                  </a:lnTo>
                  <a:lnTo>
                    <a:pt x="168" y="83"/>
                  </a:ln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19" name="Freeform 15"/>
            <p:cNvSpPr/>
            <p:nvPr/>
          </p:nvSpPr>
          <p:spPr bwMode="auto">
            <a:xfrm>
              <a:off x="1846898" y="3149441"/>
              <a:ext cx="746125" cy="422275"/>
            </a:xfrm>
            <a:custGeom>
              <a:avLst/>
              <a:gdLst>
                <a:gd name="T0" fmla="*/ 315913 w 470"/>
                <a:gd name="T1" fmla="*/ 125413 h 266"/>
                <a:gd name="T2" fmla="*/ 746125 w 470"/>
                <a:gd name="T3" fmla="*/ 0 h 266"/>
                <a:gd name="T4" fmla="*/ 746125 w 470"/>
                <a:gd name="T5" fmla="*/ 214313 h 266"/>
                <a:gd name="T6" fmla="*/ 746125 w 470"/>
                <a:gd name="T7" fmla="*/ 214313 h 266"/>
                <a:gd name="T8" fmla="*/ 290513 w 470"/>
                <a:gd name="T9" fmla="*/ 346075 h 266"/>
                <a:gd name="T10" fmla="*/ 23813 w 470"/>
                <a:gd name="T11" fmla="*/ 422275 h 266"/>
                <a:gd name="T12" fmla="*/ 0 w 470"/>
                <a:gd name="T13" fmla="*/ 214313 h 266"/>
                <a:gd name="T14" fmla="*/ 315913 w 470"/>
                <a:gd name="T15" fmla="*/ 125413 h 2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266">
                  <a:moveTo>
                    <a:pt x="199" y="79"/>
                  </a:moveTo>
                  <a:lnTo>
                    <a:pt x="470" y="0"/>
                  </a:lnTo>
                  <a:lnTo>
                    <a:pt x="470" y="135"/>
                  </a:lnTo>
                  <a:lnTo>
                    <a:pt x="183" y="218"/>
                  </a:lnTo>
                  <a:lnTo>
                    <a:pt x="15" y="266"/>
                  </a:lnTo>
                  <a:lnTo>
                    <a:pt x="0" y="135"/>
                  </a:lnTo>
                  <a:lnTo>
                    <a:pt x="199"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0" name="Freeform 16"/>
            <p:cNvSpPr/>
            <p:nvPr/>
          </p:nvSpPr>
          <p:spPr bwMode="auto">
            <a:xfrm>
              <a:off x="2593023" y="3149441"/>
              <a:ext cx="744538" cy="422275"/>
            </a:xfrm>
            <a:custGeom>
              <a:avLst/>
              <a:gdLst>
                <a:gd name="T0" fmla="*/ 0 w 469"/>
                <a:gd name="T1" fmla="*/ 0 h 266"/>
                <a:gd name="T2" fmla="*/ 423863 w 469"/>
                <a:gd name="T3" fmla="*/ 125413 h 266"/>
                <a:gd name="T4" fmla="*/ 744538 w 469"/>
                <a:gd name="T5" fmla="*/ 214313 h 266"/>
                <a:gd name="T6" fmla="*/ 722313 w 469"/>
                <a:gd name="T7" fmla="*/ 422275 h 266"/>
                <a:gd name="T8" fmla="*/ 454025 w 469"/>
                <a:gd name="T9" fmla="*/ 346075 h 266"/>
                <a:gd name="T10" fmla="*/ 0 w 469"/>
                <a:gd name="T11" fmla="*/ 214313 h 266"/>
                <a:gd name="T12" fmla="*/ 0 w 469"/>
                <a:gd name="T13" fmla="*/ 0 h 266"/>
                <a:gd name="T14" fmla="*/ 0 w 469"/>
                <a:gd name="T15" fmla="*/ 0 h 2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9" h="266">
                  <a:moveTo>
                    <a:pt x="0" y="0"/>
                  </a:moveTo>
                  <a:lnTo>
                    <a:pt x="267" y="79"/>
                  </a:lnTo>
                  <a:lnTo>
                    <a:pt x="469" y="135"/>
                  </a:lnTo>
                  <a:lnTo>
                    <a:pt x="455" y="266"/>
                  </a:lnTo>
                  <a:lnTo>
                    <a:pt x="286" y="218"/>
                  </a:lnTo>
                  <a:lnTo>
                    <a:pt x="0" y="135"/>
                  </a:lnTo>
                  <a:lnTo>
                    <a:pt x="0" y="0"/>
                  </a:lnTo>
                  <a:close/>
                </a:path>
              </a:pathLst>
            </a:custGeom>
            <a:solidFill>
              <a:srgbClr val="F0ED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1" name="Freeform 17"/>
            <p:cNvSpPr/>
            <p:nvPr/>
          </p:nvSpPr>
          <p:spPr bwMode="auto">
            <a:xfrm>
              <a:off x="2272348" y="2904966"/>
              <a:ext cx="320675" cy="153988"/>
            </a:xfrm>
            <a:custGeom>
              <a:avLst/>
              <a:gdLst>
                <a:gd name="T0" fmla="*/ 0 w 202"/>
                <a:gd name="T1" fmla="*/ 0 h 97"/>
                <a:gd name="T2" fmla="*/ 315913 w 202"/>
                <a:gd name="T3" fmla="*/ 0 h 97"/>
                <a:gd name="T4" fmla="*/ 320675 w 202"/>
                <a:gd name="T5" fmla="*/ 153988 h 97"/>
                <a:gd name="T6" fmla="*/ 0 w 202"/>
                <a:gd name="T7" fmla="*/ 153988 h 97"/>
                <a:gd name="T8" fmla="*/ 0 w 202"/>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97">
                  <a:moveTo>
                    <a:pt x="0" y="0"/>
                  </a:moveTo>
                  <a:lnTo>
                    <a:pt x="199" y="0"/>
                  </a:lnTo>
                  <a:lnTo>
                    <a:pt x="202" y="97"/>
                  </a:lnTo>
                  <a:lnTo>
                    <a:pt x="0" y="9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2" name="Freeform 18"/>
            <p:cNvSpPr/>
            <p:nvPr/>
          </p:nvSpPr>
          <p:spPr bwMode="auto">
            <a:xfrm>
              <a:off x="2588260" y="2904966"/>
              <a:ext cx="304800" cy="153988"/>
            </a:xfrm>
            <a:custGeom>
              <a:avLst/>
              <a:gdLst>
                <a:gd name="T0" fmla="*/ 304800 w 192"/>
                <a:gd name="T1" fmla="*/ 0 h 97"/>
                <a:gd name="T2" fmla="*/ 304800 w 192"/>
                <a:gd name="T3" fmla="*/ 153988 h 97"/>
                <a:gd name="T4" fmla="*/ 4763 w 192"/>
                <a:gd name="T5" fmla="*/ 153988 h 97"/>
                <a:gd name="T6" fmla="*/ 0 w 192"/>
                <a:gd name="T7" fmla="*/ 0 h 97"/>
                <a:gd name="T8" fmla="*/ 304800 w 192"/>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7">
                  <a:moveTo>
                    <a:pt x="192" y="0"/>
                  </a:moveTo>
                  <a:lnTo>
                    <a:pt x="192" y="97"/>
                  </a:lnTo>
                  <a:lnTo>
                    <a:pt x="3" y="97"/>
                  </a:lnTo>
                  <a:lnTo>
                    <a:pt x="0" y="0"/>
                  </a:lnTo>
                  <a:lnTo>
                    <a:pt x="192" y="0"/>
                  </a:lnTo>
                  <a:close/>
                </a:path>
              </a:pathLst>
            </a:custGeom>
            <a:solidFill>
              <a:srgbClr val="E3DFC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3" name="Freeform 19"/>
            <p:cNvSpPr/>
            <p:nvPr/>
          </p:nvSpPr>
          <p:spPr bwMode="auto">
            <a:xfrm>
              <a:off x="2272348" y="3967004"/>
              <a:ext cx="225425" cy="635000"/>
            </a:xfrm>
            <a:custGeom>
              <a:avLst/>
              <a:gdLst>
                <a:gd name="T0" fmla="*/ 3757 w 60"/>
                <a:gd name="T1" fmla="*/ 135266 h 169"/>
                <a:gd name="T2" fmla="*/ 45085 w 60"/>
                <a:gd name="T3" fmla="*/ 90178 h 169"/>
                <a:gd name="T4" fmla="*/ 3757 w 60"/>
                <a:gd name="T5" fmla="*/ 41331 h 169"/>
                <a:gd name="T6" fmla="*/ 0 w 60"/>
                <a:gd name="T7" fmla="*/ 41331 h 169"/>
                <a:gd name="T8" fmla="*/ 0 w 60"/>
                <a:gd name="T9" fmla="*/ 0 h 169"/>
                <a:gd name="T10" fmla="*/ 3757 w 60"/>
                <a:gd name="T11" fmla="*/ 0 h 169"/>
                <a:gd name="T12" fmla="*/ 86413 w 60"/>
                <a:gd name="T13" fmla="*/ 90178 h 169"/>
                <a:gd name="T14" fmla="*/ 18785 w 60"/>
                <a:gd name="T15" fmla="*/ 172840 h 169"/>
                <a:gd name="T16" fmla="*/ 56356 w 60"/>
                <a:gd name="T17" fmla="*/ 172840 h 169"/>
                <a:gd name="T18" fmla="*/ 75142 w 60"/>
                <a:gd name="T19" fmla="*/ 191627 h 169"/>
                <a:gd name="T20" fmla="*/ 56356 w 60"/>
                <a:gd name="T21" fmla="*/ 206657 h 169"/>
                <a:gd name="T22" fmla="*/ 26300 w 60"/>
                <a:gd name="T23" fmla="*/ 206657 h 169"/>
                <a:gd name="T24" fmla="*/ 26300 w 60"/>
                <a:gd name="T25" fmla="*/ 541065 h 169"/>
                <a:gd name="T26" fmla="*/ 184097 w 60"/>
                <a:gd name="T27" fmla="*/ 356953 h 169"/>
                <a:gd name="T28" fmla="*/ 202883 w 60"/>
                <a:gd name="T29" fmla="*/ 338166 h 169"/>
                <a:gd name="T30" fmla="*/ 225425 w 60"/>
                <a:gd name="T31" fmla="*/ 356953 h 169"/>
                <a:gd name="T32" fmla="*/ 48842 w 60"/>
                <a:gd name="T33" fmla="*/ 578639 h 169"/>
                <a:gd name="T34" fmla="*/ 3757 w 60"/>
                <a:gd name="T35" fmla="*/ 635000 h 169"/>
                <a:gd name="T36" fmla="*/ 0 w 60"/>
                <a:gd name="T37" fmla="*/ 135266 h 169"/>
                <a:gd name="T38" fmla="*/ 3757 w 60"/>
                <a:gd name="T39" fmla="*/ 135266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69">
                  <a:moveTo>
                    <a:pt x="1" y="36"/>
                  </a:moveTo>
                  <a:cubicBezTo>
                    <a:pt x="7" y="36"/>
                    <a:pt x="12" y="30"/>
                    <a:pt x="12" y="24"/>
                  </a:cubicBezTo>
                  <a:cubicBezTo>
                    <a:pt x="12" y="17"/>
                    <a:pt x="7" y="11"/>
                    <a:pt x="1" y="11"/>
                  </a:cubicBezTo>
                  <a:cubicBezTo>
                    <a:pt x="1" y="11"/>
                    <a:pt x="0" y="11"/>
                    <a:pt x="0" y="11"/>
                  </a:cubicBezTo>
                  <a:cubicBezTo>
                    <a:pt x="0" y="0"/>
                    <a:pt x="0" y="0"/>
                    <a:pt x="0" y="0"/>
                  </a:cubicBezTo>
                  <a:cubicBezTo>
                    <a:pt x="0" y="0"/>
                    <a:pt x="1" y="0"/>
                    <a:pt x="1" y="0"/>
                  </a:cubicBezTo>
                  <a:cubicBezTo>
                    <a:pt x="13" y="0"/>
                    <a:pt x="23" y="11"/>
                    <a:pt x="23" y="24"/>
                  </a:cubicBezTo>
                  <a:cubicBezTo>
                    <a:pt x="23" y="35"/>
                    <a:pt x="15" y="44"/>
                    <a:pt x="5" y="46"/>
                  </a:cubicBezTo>
                  <a:cubicBezTo>
                    <a:pt x="15" y="46"/>
                    <a:pt x="15" y="46"/>
                    <a:pt x="15" y="46"/>
                  </a:cubicBezTo>
                  <a:cubicBezTo>
                    <a:pt x="18" y="46"/>
                    <a:pt x="20" y="48"/>
                    <a:pt x="20" y="51"/>
                  </a:cubicBezTo>
                  <a:cubicBezTo>
                    <a:pt x="20" y="53"/>
                    <a:pt x="18" y="55"/>
                    <a:pt x="15" y="55"/>
                  </a:cubicBezTo>
                  <a:cubicBezTo>
                    <a:pt x="7" y="55"/>
                    <a:pt x="7" y="55"/>
                    <a:pt x="7" y="55"/>
                  </a:cubicBezTo>
                  <a:cubicBezTo>
                    <a:pt x="7" y="144"/>
                    <a:pt x="7" y="144"/>
                    <a:pt x="7" y="144"/>
                  </a:cubicBezTo>
                  <a:cubicBezTo>
                    <a:pt x="31" y="140"/>
                    <a:pt x="49" y="120"/>
                    <a:pt x="49" y="95"/>
                  </a:cubicBezTo>
                  <a:cubicBezTo>
                    <a:pt x="49" y="92"/>
                    <a:pt x="51" y="90"/>
                    <a:pt x="54" y="90"/>
                  </a:cubicBezTo>
                  <a:cubicBezTo>
                    <a:pt x="57" y="90"/>
                    <a:pt x="60" y="92"/>
                    <a:pt x="60" y="95"/>
                  </a:cubicBezTo>
                  <a:cubicBezTo>
                    <a:pt x="60" y="124"/>
                    <a:pt x="40" y="148"/>
                    <a:pt x="13" y="154"/>
                  </a:cubicBezTo>
                  <a:cubicBezTo>
                    <a:pt x="1" y="169"/>
                    <a:pt x="1" y="169"/>
                    <a:pt x="1" y="169"/>
                  </a:cubicBezTo>
                  <a:cubicBezTo>
                    <a:pt x="0" y="36"/>
                    <a:pt x="0" y="36"/>
                    <a:pt x="0" y="36"/>
                  </a:cubicBezTo>
                  <a:cubicBezTo>
                    <a:pt x="0" y="36"/>
                    <a:pt x="1" y="36"/>
                    <a:pt x="1" y="36"/>
                  </a:cubicBezTo>
                  <a:close/>
                </a:path>
              </a:pathLst>
            </a:custGeom>
            <a:solidFill>
              <a:srgbClr val="E862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4" name="Freeform 20"/>
            <p:cNvSpPr/>
            <p:nvPr/>
          </p:nvSpPr>
          <p:spPr bwMode="auto">
            <a:xfrm>
              <a:off x="2046923" y="3967004"/>
              <a:ext cx="230188" cy="635000"/>
            </a:xfrm>
            <a:custGeom>
              <a:avLst/>
              <a:gdLst>
                <a:gd name="T0" fmla="*/ 22641 w 61"/>
                <a:gd name="T1" fmla="*/ 338166 h 169"/>
                <a:gd name="T2" fmla="*/ 41509 w 61"/>
                <a:gd name="T3" fmla="*/ 356953 h 169"/>
                <a:gd name="T4" fmla="*/ 203773 w 61"/>
                <a:gd name="T5" fmla="*/ 541065 h 169"/>
                <a:gd name="T6" fmla="*/ 203773 w 61"/>
                <a:gd name="T7" fmla="*/ 206657 h 169"/>
                <a:gd name="T8" fmla="*/ 177358 w 61"/>
                <a:gd name="T9" fmla="*/ 206657 h 169"/>
                <a:gd name="T10" fmla="*/ 154717 w 61"/>
                <a:gd name="T11" fmla="*/ 191627 h 169"/>
                <a:gd name="T12" fmla="*/ 177358 w 61"/>
                <a:gd name="T13" fmla="*/ 172840 h 169"/>
                <a:gd name="T14" fmla="*/ 211320 w 61"/>
                <a:gd name="T15" fmla="*/ 172840 h 169"/>
                <a:gd name="T16" fmla="*/ 143396 w 61"/>
                <a:gd name="T17" fmla="*/ 90178 h 169"/>
                <a:gd name="T18" fmla="*/ 226414 w 61"/>
                <a:gd name="T19" fmla="*/ 0 h 169"/>
                <a:gd name="T20" fmla="*/ 226414 w 61"/>
                <a:gd name="T21" fmla="*/ 41331 h 169"/>
                <a:gd name="T22" fmla="*/ 184905 w 61"/>
                <a:gd name="T23" fmla="*/ 90178 h 169"/>
                <a:gd name="T24" fmla="*/ 226414 w 61"/>
                <a:gd name="T25" fmla="*/ 135266 h 169"/>
                <a:gd name="T26" fmla="*/ 230188 w 61"/>
                <a:gd name="T27" fmla="*/ 635000 h 169"/>
                <a:gd name="T28" fmla="*/ 230188 w 61"/>
                <a:gd name="T29" fmla="*/ 635000 h 169"/>
                <a:gd name="T30" fmla="*/ 181132 w 61"/>
                <a:gd name="T31" fmla="*/ 578639 h 169"/>
                <a:gd name="T32" fmla="*/ 0 w 61"/>
                <a:gd name="T33" fmla="*/ 356953 h 169"/>
                <a:gd name="T34" fmla="*/ 22641 w 61"/>
                <a:gd name="T35" fmla="*/ 338166 h 1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 h="169">
                  <a:moveTo>
                    <a:pt x="6" y="90"/>
                  </a:moveTo>
                  <a:cubicBezTo>
                    <a:pt x="9" y="90"/>
                    <a:pt x="11" y="92"/>
                    <a:pt x="11" y="95"/>
                  </a:cubicBezTo>
                  <a:cubicBezTo>
                    <a:pt x="11" y="120"/>
                    <a:pt x="30" y="141"/>
                    <a:pt x="54" y="144"/>
                  </a:cubicBezTo>
                  <a:cubicBezTo>
                    <a:pt x="54" y="55"/>
                    <a:pt x="54" y="55"/>
                    <a:pt x="54" y="55"/>
                  </a:cubicBezTo>
                  <a:cubicBezTo>
                    <a:pt x="47" y="55"/>
                    <a:pt x="47" y="55"/>
                    <a:pt x="47" y="55"/>
                  </a:cubicBezTo>
                  <a:cubicBezTo>
                    <a:pt x="44" y="55"/>
                    <a:pt x="41" y="53"/>
                    <a:pt x="41" y="51"/>
                  </a:cubicBezTo>
                  <a:cubicBezTo>
                    <a:pt x="41" y="48"/>
                    <a:pt x="44" y="46"/>
                    <a:pt x="47" y="46"/>
                  </a:cubicBezTo>
                  <a:cubicBezTo>
                    <a:pt x="56" y="46"/>
                    <a:pt x="56" y="46"/>
                    <a:pt x="56" y="46"/>
                  </a:cubicBezTo>
                  <a:cubicBezTo>
                    <a:pt x="46" y="44"/>
                    <a:pt x="38" y="35"/>
                    <a:pt x="38" y="24"/>
                  </a:cubicBezTo>
                  <a:cubicBezTo>
                    <a:pt x="38" y="11"/>
                    <a:pt x="48" y="1"/>
                    <a:pt x="60" y="0"/>
                  </a:cubicBezTo>
                  <a:cubicBezTo>
                    <a:pt x="60" y="11"/>
                    <a:pt x="60" y="11"/>
                    <a:pt x="60" y="11"/>
                  </a:cubicBezTo>
                  <a:cubicBezTo>
                    <a:pt x="54" y="11"/>
                    <a:pt x="49" y="17"/>
                    <a:pt x="49" y="24"/>
                  </a:cubicBezTo>
                  <a:cubicBezTo>
                    <a:pt x="49" y="30"/>
                    <a:pt x="54" y="36"/>
                    <a:pt x="60" y="36"/>
                  </a:cubicBezTo>
                  <a:cubicBezTo>
                    <a:pt x="61" y="169"/>
                    <a:pt x="61" y="169"/>
                    <a:pt x="61" y="169"/>
                  </a:cubicBezTo>
                  <a:cubicBezTo>
                    <a:pt x="61" y="169"/>
                    <a:pt x="61" y="169"/>
                    <a:pt x="61" y="169"/>
                  </a:cubicBezTo>
                  <a:cubicBezTo>
                    <a:pt x="48" y="154"/>
                    <a:pt x="48" y="154"/>
                    <a:pt x="48" y="154"/>
                  </a:cubicBezTo>
                  <a:cubicBezTo>
                    <a:pt x="21" y="148"/>
                    <a:pt x="0" y="124"/>
                    <a:pt x="0" y="95"/>
                  </a:cubicBezTo>
                  <a:cubicBezTo>
                    <a:pt x="0" y="92"/>
                    <a:pt x="3" y="90"/>
                    <a:pt x="6" y="90"/>
                  </a:cubicBezTo>
                  <a:close/>
                </a:path>
              </a:pathLst>
            </a:custGeom>
            <a:solidFill>
              <a:srgbClr val="E6511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5" name="Freeform 21"/>
            <p:cNvSpPr>
              <a:spLocks noEditPoints="1"/>
            </p:cNvSpPr>
            <p:nvPr/>
          </p:nvSpPr>
          <p:spPr bwMode="auto">
            <a:xfrm>
              <a:off x="1780223" y="4733766"/>
              <a:ext cx="2859088" cy="477838"/>
            </a:xfrm>
            <a:custGeom>
              <a:avLst/>
              <a:gdLst>
                <a:gd name="T0" fmla="*/ 2753753 w 760"/>
                <a:gd name="T1" fmla="*/ 0 h 127"/>
                <a:gd name="T2" fmla="*/ 101573 w 760"/>
                <a:gd name="T3" fmla="*/ 7525 h 127"/>
                <a:gd name="T4" fmla="*/ 7524 w 760"/>
                <a:gd name="T5" fmla="*/ 56438 h 127"/>
                <a:gd name="T6" fmla="*/ 124145 w 760"/>
                <a:gd name="T7" fmla="*/ 101588 h 127"/>
                <a:gd name="T8" fmla="*/ 620723 w 760"/>
                <a:gd name="T9" fmla="*/ 94063 h 127"/>
                <a:gd name="T10" fmla="*/ 726058 w 760"/>
                <a:gd name="T11" fmla="*/ 142975 h 127"/>
                <a:gd name="T12" fmla="*/ 620723 w 760"/>
                <a:gd name="T13" fmla="*/ 195650 h 127"/>
                <a:gd name="T14" fmla="*/ 481531 w 760"/>
                <a:gd name="T15" fmla="*/ 195650 h 127"/>
                <a:gd name="T16" fmla="*/ 376196 w 760"/>
                <a:gd name="T17" fmla="*/ 240800 h 127"/>
                <a:gd name="T18" fmla="*/ 481531 w 760"/>
                <a:gd name="T19" fmla="*/ 282188 h 127"/>
                <a:gd name="T20" fmla="*/ 1083444 w 760"/>
                <a:gd name="T21" fmla="*/ 282188 h 127"/>
                <a:gd name="T22" fmla="*/ 1188779 w 760"/>
                <a:gd name="T23" fmla="*/ 331100 h 127"/>
                <a:gd name="T24" fmla="*/ 1083444 w 760"/>
                <a:gd name="T25" fmla="*/ 380013 h 127"/>
                <a:gd name="T26" fmla="*/ 932966 w 760"/>
                <a:gd name="T27" fmla="*/ 380013 h 127"/>
                <a:gd name="T28" fmla="*/ 835155 w 760"/>
                <a:gd name="T29" fmla="*/ 428925 h 127"/>
                <a:gd name="T30" fmla="*/ 948013 w 760"/>
                <a:gd name="T31" fmla="*/ 477838 h 127"/>
                <a:gd name="T32" fmla="*/ 1832073 w 760"/>
                <a:gd name="T33" fmla="*/ 466550 h 127"/>
                <a:gd name="T34" fmla="*/ 1941170 w 760"/>
                <a:gd name="T35" fmla="*/ 421400 h 127"/>
                <a:gd name="T36" fmla="*/ 1835835 w 760"/>
                <a:gd name="T37" fmla="*/ 380013 h 127"/>
                <a:gd name="T38" fmla="*/ 1798216 w 760"/>
                <a:gd name="T39" fmla="*/ 380013 h 127"/>
                <a:gd name="T40" fmla="*/ 1692881 w 760"/>
                <a:gd name="T41" fmla="*/ 331100 h 127"/>
                <a:gd name="T42" fmla="*/ 1798216 w 760"/>
                <a:gd name="T43" fmla="*/ 282188 h 127"/>
                <a:gd name="T44" fmla="*/ 2490416 w 760"/>
                <a:gd name="T45" fmla="*/ 282188 h 127"/>
                <a:gd name="T46" fmla="*/ 2595751 w 760"/>
                <a:gd name="T47" fmla="*/ 229513 h 127"/>
                <a:gd name="T48" fmla="*/ 2490416 w 760"/>
                <a:gd name="T49" fmla="*/ 176838 h 127"/>
                <a:gd name="T50" fmla="*/ 1956218 w 760"/>
                <a:gd name="T51" fmla="*/ 191888 h 127"/>
                <a:gd name="T52" fmla="*/ 1850883 w 760"/>
                <a:gd name="T53" fmla="*/ 184363 h 127"/>
                <a:gd name="T54" fmla="*/ 1959980 w 760"/>
                <a:gd name="T55" fmla="*/ 176838 h 127"/>
                <a:gd name="T56" fmla="*/ 2753753 w 760"/>
                <a:gd name="T57" fmla="*/ 154263 h 127"/>
                <a:gd name="T58" fmla="*/ 2859088 w 760"/>
                <a:gd name="T59" fmla="*/ 75250 h 127"/>
                <a:gd name="T60" fmla="*/ 2753753 w 760"/>
                <a:gd name="T61" fmla="*/ 0 h 127"/>
                <a:gd name="T62" fmla="*/ 1136111 w 760"/>
                <a:gd name="T63" fmla="*/ 447738 h 127"/>
                <a:gd name="T64" fmla="*/ 955537 w 760"/>
                <a:gd name="T65" fmla="*/ 447738 h 127"/>
                <a:gd name="T66" fmla="*/ 925442 w 760"/>
                <a:gd name="T67" fmla="*/ 425163 h 127"/>
                <a:gd name="T68" fmla="*/ 955537 w 760"/>
                <a:gd name="T69" fmla="*/ 406350 h 127"/>
                <a:gd name="T70" fmla="*/ 1136111 w 760"/>
                <a:gd name="T71" fmla="*/ 406350 h 127"/>
                <a:gd name="T72" fmla="*/ 1169969 w 760"/>
                <a:gd name="T73" fmla="*/ 425163 h 127"/>
                <a:gd name="T74" fmla="*/ 1136111 w 760"/>
                <a:gd name="T75" fmla="*/ 447738 h 127"/>
                <a:gd name="T76" fmla="*/ 1741787 w 760"/>
                <a:gd name="T77" fmla="*/ 218225 h 127"/>
                <a:gd name="T78" fmla="*/ 1444592 w 760"/>
                <a:gd name="T79" fmla="*/ 218225 h 127"/>
                <a:gd name="T80" fmla="*/ 1388162 w 760"/>
                <a:gd name="T81" fmla="*/ 184363 h 127"/>
                <a:gd name="T82" fmla="*/ 1444592 w 760"/>
                <a:gd name="T83" fmla="*/ 146738 h 127"/>
                <a:gd name="T84" fmla="*/ 1741787 w 760"/>
                <a:gd name="T85" fmla="*/ 146738 h 127"/>
                <a:gd name="T86" fmla="*/ 1798216 w 760"/>
                <a:gd name="T87" fmla="*/ 184363 h 127"/>
                <a:gd name="T88" fmla="*/ 1741787 w 760"/>
                <a:gd name="T89" fmla="*/ 218225 h 12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60" h="127">
                  <a:moveTo>
                    <a:pt x="732" y="0"/>
                  </a:moveTo>
                  <a:cubicBezTo>
                    <a:pt x="27" y="2"/>
                    <a:pt x="27" y="2"/>
                    <a:pt x="27" y="2"/>
                  </a:cubicBezTo>
                  <a:cubicBezTo>
                    <a:pt x="12" y="2"/>
                    <a:pt x="0" y="8"/>
                    <a:pt x="2" y="15"/>
                  </a:cubicBezTo>
                  <a:cubicBezTo>
                    <a:pt x="4" y="22"/>
                    <a:pt x="18" y="28"/>
                    <a:pt x="33" y="27"/>
                  </a:cubicBezTo>
                  <a:cubicBezTo>
                    <a:pt x="165" y="25"/>
                    <a:pt x="165" y="25"/>
                    <a:pt x="165" y="25"/>
                  </a:cubicBezTo>
                  <a:cubicBezTo>
                    <a:pt x="180" y="25"/>
                    <a:pt x="193" y="31"/>
                    <a:pt x="193" y="38"/>
                  </a:cubicBezTo>
                  <a:cubicBezTo>
                    <a:pt x="193" y="46"/>
                    <a:pt x="180" y="52"/>
                    <a:pt x="165" y="52"/>
                  </a:cubicBezTo>
                  <a:cubicBezTo>
                    <a:pt x="128" y="52"/>
                    <a:pt x="128" y="52"/>
                    <a:pt x="128" y="52"/>
                  </a:cubicBezTo>
                  <a:cubicBezTo>
                    <a:pt x="113" y="52"/>
                    <a:pt x="100" y="57"/>
                    <a:pt x="100" y="64"/>
                  </a:cubicBezTo>
                  <a:cubicBezTo>
                    <a:pt x="100" y="70"/>
                    <a:pt x="113" y="75"/>
                    <a:pt x="128" y="75"/>
                  </a:cubicBezTo>
                  <a:cubicBezTo>
                    <a:pt x="288" y="75"/>
                    <a:pt x="288" y="75"/>
                    <a:pt x="288" y="75"/>
                  </a:cubicBezTo>
                  <a:cubicBezTo>
                    <a:pt x="304" y="75"/>
                    <a:pt x="316" y="81"/>
                    <a:pt x="316" y="88"/>
                  </a:cubicBezTo>
                  <a:cubicBezTo>
                    <a:pt x="316" y="96"/>
                    <a:pt x="304" y="101"/>
                    <a:pt x="288" y="101"/>
                  </a:cubicBezTo>
                  <a:cubicBezTo>
                    <a:pt x="248" y="101"/>
                    <a:pt x="248" y="101"/>
                    <a:pt x="248" y="101"/>
                  </a:cubicBezTo>
                  <a:cubicBezTo>
                    <a:pt x="232" y="101"/>
                    <a:pt x="221" y="107"/>
                    <a:pt x="222" y="114"/>
                  </a:cubicBezTo>
                  <a:cubicBezTo>
                    <a:pt x="223" y="121"/>
                    <a:pt x="237" y="127"/>
                    <a:pt x="252" y="127"/>
                  </a:cubicBezTo>
                  <a:cubicBezTo>
                    <a:pt x="487" y="124"/>
                    <a:pt x="487" y="124"/>
                    <a:pt x="487" y="124"/>
                  </a:cubicBezTo>
                  <a:cubicBezTo>
                    <a:pt x="502" y="124"/>
                    <a:pt x="515" y="118"/>
                    <a:pt x="516" y="112"/>
                  </a:cubicBezTo>
                  <a:cubicBezTo>
                    <a:pt x="516" y="106"/>
                    <a:pt x="504" y="101"/>
                    <a:pt x="488" y="101"/>
                  </a:cubicBezTo>
                  <a:cubicBezTo>
                    <a:pt x="478" y="101"/>
                    <a:pt x="478" y="101"/>
                    <a:pt x="478" y="101"/>
                  </a:cubicBezTo>
                  <a:cubicBezTo>
                    <a:pt x="462" y="101"/>
                    <a:pt x="450" y="95"/>
                    <a:pt x="450" y="88"/>
                  </a:cubicBezTo>
                  <a:cubicBezTo>
                    <a:pt x="450" y="81"/>
                    <a:pt x="463" y="75"/>
                    <a:pt x="478" y="75"/>
                  </a:cubicBezTo>
                  <a:cubicBezTo>
                    <a:pt x="662" y="75"/>
                    <a:pt x="662" y="75"/>
                    <a:pt x="662" y="75"/>
                  </a:cubicBezTo>
                  <a:cubicBezTo>
                    <a:pt x="677" y="75"/>
                    <a:pt x="690" y="69"/>
                    <a:pt x="690" y="61"/>
                  </a:cubicBezTo>
                  <a:cubicBezTo>
                    <a:pt x="690" y="53"/>
                    <a:pt x="677" y="47"/>
                    <a:pt x="662" y="47"/>
                  </a:cubicBezTo>
                  <a:cubicBezTo>
                    <a:pt x="520" y="51"/>
                    <a:pt x="520" y="51"/>
                    <a:pt x="520" y="51"/>
                  </a:cubicBezTo>
                  <a:cubicBezTo>
                    <a:pt x="504" y="51"/>
                    <a:pt x="492" y="54"/>
                    <a:pt x="492" y="49"/>
                  </a:cubicBezTo>
                  <a:cubicBezTo>
                    <a:pt x="492" y="45"/>
                    <a:pt x="505" y="47"/>
                    <a:pt x="521" y="47"/>
                  </a:cubicBezTo>
                  <a:cubicBezTo>
                    <a:pt x="732" y="41"/>
                    <a:pt x="732" y="41"/>
                    <a:pt x="732" y="41"/>
                  </a:cubicBezTo>
                  <a:cubicBezTo>
                    <a:pt x="748" y="41"/>
                    <a:pt x="760" y="31"/>
                    <a:pt x="760" y="20"/>
                  </a:cubicBezTo>
                  <a:cubicBezTo>
                    <a:pt x="760" y="9"/>
                    <a:pt x="748" y="0"/>
                    <a:pt x="732" y="0"/>
                  </a:cubicBezTo>
                  <a:close/>
                  <a:moveTo>
                    <a:pt x="302" y="119"/>
                  </a:moveTo>
                  <a:cubicBezTo>
                    <a:pt x="254" y="119"/>
                    <a:pt x="254" y="119"/>
                    <a:pt x="254" y="119"/>
                  </a:cubicBezTo>
                  <a:cubicBezTo>
                    <a:pt x="250" y="119"/>
                    <a:pt x="246" y="116"/>
                    <a:pt x="246" y="113"/>
                  </a:cubicBezTo>
                  <a:cubicBezTo>
                    <a:pt x="246" y="110"/>
                    <a:pt x="250" y="108"/>
                    <a:pt x="254" y="108"/>
                  </a:cubicBezTo>
                  <a:cubicBezTo>
                    <a:pt x="302" y="108"/>
                    <a:pt x="302" y="108"/>
                    <a:pt x="302" y="108"/>
                  </a:cubicBezTo>
                  <a:cubicBezTo>
                    <a:pt x="307" y="108"/>
                    <a:pt x="311" y="110"/>
                    <a:pt x="311" y="113"/>
                  </a:cubicBezTo>
                  <a:cubicBezTo>
                    <a:pt x="311" y="116"/>
                    <a:pt x="307" y="119"/>
                    <a:pt x="302" y="119"/>
                  </a:cubicBezTo>
                  <a:close/>
                  <a:moveTo>
                    <a:pt x="463" y="58"/>
                  </a:moveTo>
                  <a:cubicBezTo>
                    <a:pt x="384" y="58"/>
                    <a:pt x="384" y="58"/>
                    <a:pt x="384" y="58"/>
                  </a:cubicBezTo>
                  <a:cubicBezTo>
                    <a:pt x="375" y="58"/>
                    <a:pt x="369" y="54"/>
                    <a:pt x="369" y="49"/>
                  </a:cubicBezTo>
                  <a:cubicBezTo>
                    <a:pt x="369" y="44"/>
                    <a:pt x="375" y="39"/>
                    <a:pt x="384" y="39"/>
                  </a:cubicBezTo>
                  <a:cubicBezTo>
                    <a:pt x="463" y="39"/>
                    <a:pt x="463" y="39"/>
                    <a:pt x="463" y="39"/>
                  </a:cubicBezTo>
                  <a:cubicBezTo>
                    <a:pt x="472" y="39"/>
                    <a:pt x="478" y="44"/>
                    <a:pt x="478" y="49"/>
                  </a:cubicBezTo>
                  <a:cubicBezTo>
                    <a:pt x="478" y="54"/>
                    <a:pt x="472" y="58"/>
                    <a:pt x="463" y="58"/>
                  </a:cubicBezTo>
                  <a:close/>
                </a:path>
              </a:pathLst>
            </a:custGeom>
            <a:solidFill>
              <a:srgbClr val="48B8B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6" name="Freeform 22"/>
            <p:cNvSpPr/>
            <p:nvPr/>
          </p:nvSpPr>
          <p:spPr bwMode="auto">
            <a:xfrm>
              <a:off x="3736023" y="5068729"/>
              <a:ext cx="255588" cy="71438"/>
            </a:xfrm>
            <a:custGeom>
              <a:avLst/>
              <a:gdLst>
                <a:gd name="T0" fmla="*/ 255588 w 68"/>
                <a:gd name="T1" fmla="*/ 37599 h 19"/>
                <a:gd name="T2" fmla="*/ 221760 w 68"/>
                <a:gd name="T3" fmla="*/ 71438 h 19"/>
                <a:gd name="T4" fmla="*/ 33828 w 68"/>
                <a:gd name="T5" fmla="*/ 71438 h 19"/>
                <a:gd name="T6" fmla="*/ 0 w 68"/>
                <a:gd name="T7" fmla="*/ 37599 h 19"/>
                <a:gd name="T8" fmla="*/ 0 w 68"/>
                <a:gd name="T9" fmla="*/ 37599 h 19"/>
                <a:gd name="T10" fmla="*/ 33828 w 68"/>
                <a:gd name="T11" fmla="*/ 0 h 19"/>
                <a:gd name="T12" fmla="*/ 221760 w 68"/>
                <a:gd name="T13" fmla="*/ 0 h 19"/>
                <a:gd name="T14" fmla="*/ 255588 w 68"/>
                <a:gd name="T15" fmla="*/ 37599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 h="19">
                  <a:moveTo>
                    <a:pt x="68" y="10"/>
                  </a:moveTo>
                  <a:cubicBezTo>
                    <a:pt x="68" y="15"/>
                    <a:pt x="64" y="19"/>
                    <a:pt x="59" y="19"/>
                  </a:cubicBezTo>
                  <a:cubicBezTo>
                    <a:pt x="9" y="19"/>
                    <a:pt x="9" y="19"/>
                    <a:pt x="9" y="19"/>
                  </a:cubicBezTo>
                  <a:cubicBezTo>
                    <a:pt x="4" y="19"/>
                    <a:pt x="0" y="15"/>
                    <a:pt x="0" y="10"/>
                  </a:cubicBezTo>
                  <a:cubicBezTo>
                    <a:pt x="0" y="10"/>
                    <a:pt x="0" y="10"/>
                    <a:pt x="0" y="10"/>
                  </a:cubicBezTo>
                  <a:cubicBezTo>
                    <a:pt x="0" y="5"/>
                    <a:pt x="4" y="0"/>
                    <a:pt x="9" y="0"/>
                  </a:cubicBezTo>
                  <a:cubicBezTo>
                    <a:pt x="59" y="0"/>
                    <a:pt x="59" y="0"/>
                    <a:pt x="59" y="0"/>
                  </a:cubicBezTo>
                  <a:cubicBezTo>
                    <a:pt x="64" y="0"/>
                    <a:pt x="68" y="5"/>
                    <a:pt x="68" y="10"/>
                  </a:cubicBezTo>
                  <a:close/>
                </a:path>
              </a:pathLst>
            </a:custGeom>
            <a:solidFill>
              <a:srgbClr val="1AB2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7" name="Freeform 23"/>
            <p:cNvSpPr/>
            <p:nvPr/>
          </p:nvSpPr>
          <p:spPr bwMode="auto">
            <a:xfrm>
              <a:off x="2453323" y="5068729"/>
              <a:ext cx="127000" cy="71438"/>
            </a:xfrm>
            <a:custGeom>
              <a:avLst/>
              <a:gdLst>
                <a:gd name="T0" fmla="*/ 127000 w 34"/>
                <a:gd name="T1" fmla="*/ 37599 h 19"/>
                <a:gd name="T2" fmla="*/ 108324 w 34"/>
                <a:gd name="T3" fmla="*/ 71438 h 19"/>
                <a:gd name="T4" fmla="*/ 14941 w 34"/>
                <a:gd name="T5" fmla="*/ 71438 h 19"/>
                <a:gd name="T6" fmla="*/ 0 w 34"/>
                <a:gd name="T7" fmla="*/ 37599 h 19"/>
                <a:gd name="T8" fmla="*/ 0 w 34"/>
                <a:gd name="T9" fmla="*/ 37599 h 19"/>
                <a:gd name="T10" fmla="*/ 14941 w 34"/>
                <a:gd name="T11" fmla="*/ 0 h 19"/>
                <a:gd name="T12" fmla="*/ 108324 w 34"/>
                <a:gd name="T13" fmla="*/ 0 h 19"/>
                <a:gd name="T14" fmla="*/ 127000 w 34"/>
                <a:gd name="T15" fmla="*/ 37599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19">
                  <a:moveTo>
                    <a:pt x="34" y="10"/>
                  </a:moveTo>
                  <a:cubicBezTo>
                    <a:pt x="34" y="15"/>
                    <a:pt x="32" y="19"/>
                    <a:pt x="29" y="19"/>
                  </a:cubicBezTo>
                  <a:cubicBezTo>
                    <a:pt x="4" y="19"/>
                    <a:pt x="4" y="19"/>
                    <a:pt x="4" y="19"/>
                  </a:cubicBezTo>
                  <a:cubicBezTo>
                    <a:pt x="2" y="19"/>
                    <a:pt x="0" y="15"/>
                    <a:pt x="0" y="10"/>
                  </a:cubicBezTo>
                  <a:cubicBezTo>
                    <a:pt x="0" y="10"/>
                    <a:pt x="0" y="10"/>
                    <a:pt x="0" y="10"/>
                  </a:cubicBezTo>
                  <a:cubicBezTo>
                    <a:pt x="0" y="5"/>
                    <a:pt x="2" y="0"/>
                    <a:pt x="4" y="0"/>
                  </a:cubicBezTo>
                  <a:cubicBezTo>
                    <a:pt x="29" y="0"/>
                    <a:pt x="29" y="0"/>
                    <a:pt x="29" y="0"/>
                  </a:cubicBezTo>
                  <a:cubicBezTo>
                    <a:pt x="32" y="0"/>
                    <a:pt x="34" y="5"/>
                    <a:pt x="34" y="10"/>
                  </a:cubicBezTo>
                  <a:close/>
                </a:path>
              </a:pathLst>
            </a:custGeom>
            <a:solidFill>
              <a:srgbClr val="1AB2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8" name="Freeform 24"/>
            <p:cNvSpPr/>
            <p:nvPr/>
          </p:nvSpPr>
          <p:spPr bwMode="auto">
            <a:xfrm>
              <a:off x="2121535" y="4851241"/>
              <a:ext cx="207963" cy="55563"/>
            </a:xfrm>
            <a:custGeom>
              <a:avLst/>
              <a:gdLst>
                <a:gd name="T0" fmla="*/ 207963 w 55"/>
                <a:gd name="T1" fmla="*/ 29634 h 15"/>
                <a:gd name="T2" fmla="*/ 181495 w 55"/>
                <a:gd name="T3" fmla="*/ 55563 h 15"/>
                <a:gd name="T4" fmla="*/ 26468 w 55"/>
                <a:gd name="T5" fmla="*/ 55563 h 15"/>
                <a:gd name="T6" fmla="*/ 0 w 55"/>
                <a:gd name="T7" fmla="*/ 29634 h 15"/>
                <a:gd name="T8" fmla="*/ 0 w 55"/>
                <a:gd name="T9" fmla="*/ 29634 h 15"/>
                <a:gd name="T10" fmla="*/ 26468 w 55"/>
                <a:gd name="T11" fmla="*/ 0 h 15"/>
                <a:gd name="T12" fmla="*/ 181495 w 55"/>
                <a:gd name="T13" fmla="*/ 0 h 15"/>
                <a:gd name="T14" fmla="*/ 207963 w 55"/>
                <a:gd name="T15" fmla="*/ 29634 h 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 h="15">
                  <a:moveTo>
                    <a:pt x="55" y="8"/>
                  </a:moveTo>
                  <a:cubicBezTo>
                    <a:pt x="55" y="12"/>
                    <a:pt x="52" y="15"/>
                    <a:pt x="48" y="15"/>
                  </a:cubicBezTo>
                  <a:cubicBezTo>
                    <a:pt x="7" y="15"/>
                    <a:pt x="7" y="15"/>
                    <a:pt x="7" y="15"/>
                  </a:cubicBezTo>
                  <a:cubicBezTo>
                    <a:pt x="3" y="15"/>
                    <a:pt x="0" y="12"/>
                    <a:pt x="0" y="8"/>
                  </a:cubicBezTo>
                  <a:cubicBezTo>
                    <a:pt x="0" y="8"/>
                    <a:pt x="0" y="8"/>
                    <a:pt x="0" y="8"/>
                  </a:cubicBezTo>
                  <a:cubicBezTo>
                    <a:pt x="0" y="4"/>
                    <a:pt x="3" y="0"/>
                    <a:pt x="7" y="0"/>
                  </a:cubicBezTo>
                  <a:cubicBezTo>
                    <a:pt x="48" y="0"/>
                    <a:pt x="48" y="0"/>
                    <a:pt x="48" y="0"/>
                  </a:cubicBezTo>
                  <a:cubicBezTo>
                    <a:pt x="52" y="0"/>
                    <a:pt x="55" y="4"/>
                    <a:pt x="55" y="8"/>
                  </a:cubicBezTo>
                  <a:close/>
                </a:path>
              </a:pathLst>
            </a:custGeom>
            <a:solidFill>
              <a:srgbClr val="1AB2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29" name="Freeform 40"/>
            <p:cNvSpPr/>
            <p:nvPr/>
          </p:nvSpPr>
          <p:spPr bwMode="auto">
            <a:xfrm>
              <a:off x="3307398" y="4387691"/>
              <a:ext cx="79375" cy="173038"/>
            </a:xfrm>
            <a:custGeom>
              <a:avLst/>
              <a:gdLst>
                <a:gd name="T0" fmla="*/ 26458 w 21"/>
                <a:gd name="T1" fmla="*/ 169276 h 46"/>
                <a:gd name="T2" fmla="*/ 22679 w 21"/>
                <a:gd name="T3" fmla="*/ 165515 h 46"/>
                <a:gd name="T4" fmla="*/ 18899 w 21"/>
                <a:gd name="T5" fmla="*/ 161753 h 46"/>
                <a:gd name="T6" fmla="*/ 26458 w 21"/>
                <a:gd name="T7" fmla="*/ 150468 h 46"/>
                <a:gd name="T8" fmla="*/ 34018 w 21"/>
                <a:gd name="T9" fmla="*/ 131659 h 46"/>
                <a:gd name="T10" fmla="*/ 41577 w 21"/>
                <a:gd name="T11" fmla="*/ 112851 h 46"/>
                <a:gd name="T12" fmla="*/ 49137 w 21"/>
                <a:gd name="T13" fmla="*/ 94042 h 46"/>
                <a:gd name="T14" fmla="*/ 60476 w 21"/>
                <a:gd name="T15" fmla="*/ 67711 h 46"/>
                <a:gd name="T16" fmla="*/ 68036 w 21"/>
                <a:gd name="T17" fmla="*/ 33855 h 46"/>
                <a:gd name="T18" fmla="*/ 64256 w 21"/>
                <a:gd name="T19" fmla="*/ 22570 h 46"/>
                <a:gd name="T20" fmla="*/ 52917 w 21"/>
                <a:gd name="T21" fmla="*/ 30094 h 46"/>
                <a:gd name="T22" fmla="*/ 37798 w 21"/>
                <a:gd name="T23" fmla="*/ 41379 h 46"/>
                <a:gd name="T24" fmla="*/ 22679 w 21"/>
                <a:gd name="T25" fmla="*/ 60187 h 46"/>
                <a:gd name="T26" fmla="*/ 18899 w 21"/>
                <a:gd name="T27" fmla="*/ 78996 h 46"/>
                <a:gd name="T28" fmla="*/ 18899 w 21"/>
                <a:gd name="T29" fmla="*/ 78996 h 46"/>
                <a:gd name="T30" fmla="*/ 18899 w 21"/>
                <a:gd name="T31" fmla="*/ 78996 h 46"/>
                <a:gd name="T32" fmla="*/ 26458 w 21"/>
                <a:gd name="T33" fmla="*/ 75234 h 46"/>
                <a:gd name="T34" fmla="*/ 30238 w 21"/>
                <a:gd name="T35" fmla="*/ 75234 h 46"/>
                <a:gd name="T36" fmla="*/ 22679 w 21"/>
                <a:gd name="T37" fmla="*/ 86519 h 46"/>
                <a:gd name="T38" fmla="*/ 11339 w 21"/>
                <a:gd name="T39" fmla="*/ 94042 h 46"/>
                <a:gd name="T40" fmla="*/ 3780 w 21"/>
                <a:gd name="T41" fmla="*/ 90281 h 46"/>
                <a:gd name="T42" fmla="*/ 0 w 21"/>
                <a:gd name="T43" fmla="*/ 75234 h 46"/>
                <a:gd name="T44" fmla="*/ 3780 w 21"/>
                <a:gd name="T45" fmla="*/ 67711 h 46"/>
                <a:gd name="T46" fmla="*/ 11339 w 21"/>
                <a:gd name="T47" fmla="*/ 48902 h 46"/>
                <a:gd name="T48" fmla="*/ 18899 w 21"/>
                <a:gd name="T49" fmla="*/ 30094 h 46"/>
                <a:gd name="T50" fmla="*/ 34018 w 21"/>
                <a:gd name="T51" fmla="*/ 15047 h 46"/>
                <a:gd name="T52" fmla="*/ 52917 w 21"/>
                <a:gd name="T53" fmla="*/ 3762 h 46"/>
                <a:gd name="T54" fmla="*/ 64256 w 21"/>
                <a:gd name="T55" fmla="*/ 0 h 46"/>
                <a:gd name="T56" fmla="*/ 75595 w 21"/>
                <a:gd name="T57" fmla="*/ 7523 h 46"/>
                <a:gd name="T58" fmla="*/ 79375 w 21"/>
                <a:gd name="T59" fmla="*/ 26332 h 46"/>
                <a:gd name="T60" fmla="*/ 68036 w 21"/>
                <a:gd name="T61" fmla="*/ 75234 h 46"/>
                <a:gd name="T62" fmla="*/ 37798 w 21"/>
                <a:gd name="T63" fmla="*/ 146706 h 46"/>
                <a:gd name="T64" fmla="*/ 41577 w 21"/>
                <a:gd name="T65" fmla="*/ 146706 h 46"/>
                <a:gd name="T66" fmla="*/ 41577 w 21"/>
                <a:gd name="T67" fmla="*/ 150468 h 46"/>
                <a:gd name="T68" fmla="*/ 41577 w 21"/>
                <a:gd name="T69" fmla="*/ 150468 h 46"/>
                <a:gd name="T70" fmla="*/ 37798 w 21"/>
                <a:gd name="T71" fmla="*/ 154230 h 46"/>
                <a:gd name="T72" fmla="*/ 37798 w 21"/>
                <a:gd name="T73" fmla="*/ 154230 h 46"/>
                <a:gd name="T74" fmla="*/ 30238 w 21"/>
                <a:gd name="T75" fmla="*/ 169276 h 46"/>
                <a:gd name="T76" fmla="*/ 30238 w 21"/>
                <a:gd name="T77" fmla="*/ 173038 h 46"/>
                <a:gd name="T78" fmla="*/ 26458 w 21"/>
                <a:gd name="T79" fmla="*/ 16927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 h="46">
                  <a:moveTo>
                    <a:pt x="7" y="45"/>
                  </a:moveTo>
                  <a:cubicBezTo>
                    <a:pt x="6" y="44"/>
                    <a:pt x="6" y="44"/>
                    <a:pt x="6" y="44"/>
                  </a:cubicBezTo>
                  <a:cubicBezTo>
                    <a:pt x="6" y="44"/>
                    <a:pt x="5" y="43"/>
                    <a:pt x="5" y="43"/>
                  </a:cubicBezTo>
                  <a:cubicBezTo>
                    <a:pt x="5" y="43"/>
                    <a:pt x="6" y="42"/>
                    <a:pt x="7" y="40"/>
                  </a:cubicBezTo>
                  <a:cubicBezTo>
                    <a:pt x="7" y="39"/>
                    <a:pt x="8" y="37"/>
                    <a:pt x="9" y="35"/>
                  </a:cubicBezTo>
                  <a:cubicBezTo>
                    <a:pt x="10" y="33"/>
                    <a:pt x="11" y="31"/>
                    <a:pt x="11" y="30"/>
                  </a:cubicBezTo>
                  <a:cubicBezTo>
                    <a:pt x="12" y="29"/>
                    <a:pt x="13" y="27"/>
                    <a:pt x="13" y="25"/>
                  </a:cubicBezTo>
                  <a:cubicBezTo>
                    <a:pt x="14" y="22"/>
                    <a:pt x="15" y="20"/>
                    <a:pt x="16" y="18"/>
                  </a:cubicBezTo>
                  <a:cubicBezTo>
                    <a:pt x="17" y="13"/>
                    <a:pt x="18" y="10"/>
                    <a:pt x="18" y="9"/>
                  </a:cubicBezTo>
                  <a:cubicBezTo>
                    <a:pt x="18" y="7"/>
                    <a:pt x="18" y="6"/>
                    <a:pt x="17" y="6"/>
                  </a:cubicBezTo>
                  <a:cubicBezTo>
                    <a:pt x="16" y="6"/>
                    <a:pt x="15" y="7"/>
                    <a:pt x="14" y="8"/>
                  </a:cubicBezTo>
                  <a:cubicBezTo>
                    <a:pt x="12" y="9"/>
                    <a:pt x="11" y="10"/>
                    <a:pt x="10" y="11"/>
                  </a:cubicBezTo>
                  <a:cubicBezTo>
                    <a:pt x="8" y="13"/>
                    <a:pt x="7" y="15"/>
                    <a:pt x="6" y="16"/>
                  </a:cubicBezTo>
                  <a:cubicBezTo>
                    <a:pt x="5" y="18"/>
                    <a:pt x="5" y="19"/>
                    <a:pt x="5" y="21"/>
                  </a:cubicBezTo>
                  <a:cubicBezTo>
                    <a:pt x="5" y="21"/>
                    <a:pt x="5" y="21"/>
                    <a:pt x="5" y="21"/>
                  </a:cubicBezTo>
                  <a:cubicBezTo>
                    <a:pt x="5" y="21"/>
                    <a:pt x="5" y="21"/>
                    <a:pt x="5" y="21"/>
                  </a:cubicBezTo>
                  <a:cubicBezTo>
                    <a:pt x="6" y="21"/>
                    <a:pt x="6" y="21"/>
                    <a:pt x="7" y="20"/>
                  </a:cubicBezTo>
                  <a:cubicBezTo>
                    <a:pt x="8" y="20"/>
                    <a:pt x="8" y="20"/>
                    <a:pt x="8" y="20"/>
                  </a:cubicBezTo>
                  <a:cubicBezTo>
                    <a:pt x="8" y="21"/>
                    <a:pt x="7" y="22"/>
                    <a:pt x="6" y="23"/>
                  </a:cubicBezTo>
                  <a:cubicBezTo>
                    <a:pt x="5" y="25"/>
                    <a:pt x="4" y="25"/>
                    <a:pt x="3" y="25"/>
                  </a:cubicBezTo>
                  <a:cubicBezTo>
                    <a:pt x="3" y="25"/>
                    <a:pt x="2" y="25"/>
                    <a:pt x="1" y="24"/>
                  </a:cubicBezTo>
                  <a:cubicBezTo>
                    <a:pt x="0" y="22"/>
                    <a:pt x="0" y="21"/>
                    <a:pt x="0" y="20"/>
                  </a:cubicBezTo>
                  <a:cubicBezTo>
                    <a:pt x="0" y="20"/>
                    <a:pt x="0" y="19"/>
                    <a:pt x="1" y="18"/>
                  </a:cubicBezTo>
                  <a:cubicBezTo>
                    <a:pt x="1" y="16"/>
                    <a:pt x="2" y="15"/>
                    <a:pt x="3" y="13"/>
                  </a:cubicBezTo>
                  <a:cubicBezTo>
                    <a:pt x="4" y="11"/>
                    <a:pt x="4" y="10"/>
                    <a:pt x="5" y="8"/>
                  </a:cubicBezTo>
                  <a:cubicBezTo>
                    <a:pt x="7" y="7"/>
                    <a:pt x="8" y="5"/>
                    <a:pt x="9" y="4"/>
                  </a:cubicBezTo>
                  <a:cubicBezTo>
                    <a:pt x="11" y="3"/>
                    <a:pt x="12" y="2"/>
                    <a:pt x="14" y="1"/>
                  </a:cubicBezTo>
                  <a:cubicBezTo>
                    <a:pt x="15" y="1"/>
                    <a:pt x="16" y="0"/>
                    <a:pt x="17" y="0"/>
                  </a:cubicBezTo>
                  <a:cubicBezTo>
                    <a:pt x="18" y="0"/>
                    <a:pt x="19" y="1"/>
                    <a:pt x="20" y="2"/>
                  </a:cubicBezTo>
                  <a:cubicBezTo>
                    <a:pt x="20" y="3"/>
                    <a:pt x="21" y="5"/>
                    <a:pt x="21" y="7"/>
                  </a:cubicBezTo>
                  <a:cubicBezTo>
                    <a:pt x="21" y="10"/>
                    <a:pt x="20" y="14"/>
                    <a:pt x="18" y="20"/>
                  </a:cubicBezTo>
                  <a:cubicBezTo>
                    <a:pt x="17" y="25"/>
                    <a:pt x="14" y="31"/>
                    <a:pt x="10" y="39"/>
                  </a:cubicBezTo>
                  <a:cubicBezTo>
                    <a:pt x="10" y="39"/>
                    <a:pt x="10" y="39"/>
                    <a:pt x="11" y="39"/>
                  </a:cubicBezTo>
                  <a:cubicBezTo>
                    <a:pt x="11" y="40"/>
                    <a:pt x="11" y="40"/>
                    <a:pt x="11" y="40"/>
                  </a:cubicBezTo>
                  <a:cubicBezTo>
                    <a:pt x="11" y="40"/>
                    <a:pt x="11" y="40"/>
                    <a:pt x="11" y="40"/>
                  </a:cubicBezTo>
                  <a:cubicBezTo>
                    <a:pt x="11" y="40"/>
                    <a:pt x="10" y="41"/>
                    <a:pt x="10" y="41"/>
                  </a:cubicBezTo>
                  <a:cubicBezTo>
                    <a:pt x="10" y="41"/>
                    <a:pt x="10" y="41"/>
                    <a:pt x="10" y="41"/>
                  </a:cubicBezTo>
                  <a:cubicBezTo>
                    <a:pt x="8" y="45"/>
                    <a:pt x="8" y="45"/>
                    <a:pt x="8" y="45"/>
                  </a:cubicBezTo>
                  <a:cubicBezTo>
                    <a:pt x="8" y="45"/>
                    <a:pt x="8" y="46"/>
                    <a:pt x="8" y="46"/>
                  </a:cubicBezTo>
                  <a:cubicBezTo>
                    <a:pt x="8" y="46"/>
                    <a:pt x="7" y="46"/>
                    <a:pt x="7" y="45"/>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0" name="Freeform 41"/>
            <p:cNvSpPr/>
            <p:nvPr/>
          </p:nvSpPr>
          <p:spPr bwMode="auto">
            <a:xfrm>
              <a:off x="3378835" y="4428966"/>
              <a:ext cx="63500" cy="131763"/>
            </a:xfrm>
            <a:custGeom>
              <a:avLst/>
              <a:gdLst>
                <a:gd name="T0" fmla="*/ 37353 w 17"/>
                <a:gd name="T1" fmla="*/ 22588 h 35"/>
                <a:gd name="T2" fmla="*/ 41088 w 17"/>
                <a:gd name="T3" fmla="*/ 22588 h 35"/>
                <a:gd name="T4" fmla="*/ 48559 w 17"/>
                <a:gd name="T5" fmla="*/ 3765 h 35"/>
                <a:gd name="T6" fmla="*/ 56029 w 17"/>
                <a:gd name="T7" fmla="*/ 0 h 35"/>
                <a:gd name="T8" fmla="*/ 63500 w 17"/>
                <a:gd name="T9" fmla="*/ 3765 h 35"/>
                <a:gd name="T10" fmla="*/ 59765 w 17"/>
                <a:gd name="T11" fmla="*/ 11294 h 35"/>
                <a:gd name="T12" fmla="*/ 52294 w 17"/>
                <a:gd name="T13" fmla="*/ 22588 h 35"/>
                <a:gd name="T14" fmla="*/ 59765 w 17"/>
                <a:gd name="T15" fmla="*/ 22588 h 35"/>
                <a:gd name="T16" fmla="*/ 63500 w 17"/>
                <a:gd name="T17" fmla="*/ 22588 h 35"/>
                <a:gd name="T18" fmla="*/ 48559 w 17"/>
                <a:gd name="T19" fmla="*/ 52705 h 35"/>
                <a:gd name="T20" fmla="*/ 44824 w 17"/>
                <a:gd name="T21" fmla="*/ 52705 h 35"/>
                <a:gd name="T22" fmla="*/ 41088 w 17"/>
                <a:gd name="T23" fmla="*/ 48941 h 35"/>
                <a:gd name="T24" fmla="*/ 37353 w 17"/>
                <a:gd name="T25" fmla="*/ 48941 h 35"/>
                <a:gd name="T26" fmla="*/ 29882 w 17"/>
                <a:gd name="T27" fmla="*/ 67764 h 35"/>
                <a:gd name="T28" fmla="*/ 22412 w 17"/>
                <a:gd name="T29" fmla="*/ 86587 h 35"/>
                <a:gd name="T30" fmla="*/ 22412 w 17"/>
                <a:gd name="T31" fmla="*/ 97881 h 35"/>
                <a:gd name="T32" fmla="*/ 26147 w 17"/>
                <a:gd name="T33" fmla="*/ 105410 h 35"/>
                <a:gd name="T34" fmla="*/ 33618 w 17"/>
                <a:gd name="T35" fmla="*/ 101646 h 35"/>
                <a:gd name="T36" fmla="*/ 52294 w 17"/>
                <a:gd name="T37" fmla="*/ 86587 h 35"/>
                <a:gd name="T38" fmla="*/ 52294 w 17"/>
                <a:gd name="T39" fmla="*/ 94116 h 35"/>
                <a:gd name="T40" fmla="*/ 14941 w 17"/>
                <a:gd name="T41" fmla="*/ 131763 h 35"/>
                <a:gd name="T42" fmla="*/ 7471 w 17"/>
                <a:gd name="T43" fmla="*/ 127998 h 35"/>
                <a:gd name="T44" fmla="*/ 3735 w 17"/>
                <a:gd name="T45" fmla="*/ 116704 h 35"/>
                <a:gd name="T46" fmla="*/ 7471 w 17"/>
                <a:gd name="T47" fmla="*/ 105410 h 35"/>
                <a:gd name="T48" fmla="*/ 11206 w 17"/>
                <a:gd name="T49" fmla="*/ 86587 h 35"/>
                <a:gd name="T50" fmla="*/ 7471 w 17"/>
                <a:gd name="T51" fmla="*/ 90352 h 35"/>
                <a:gd name="T52" fmla="*/ 7471 w 17"/>
                <a:gd name="T53" fmla="*/ 90352 h 35"/>
                <a:gd name="T54" fmla="*/ 3735 w 17"/>
                <a:gd name="T55" fmla="*/ 94116 h 35"/>
                <a:gd name="T56" fmla="*/ 0 w 17"/>
                <a:gd name="T57" fmla="*/ 97881 h 35"/>
                <a:gd name="T58" fmla="*/ 0 w 17"/>
                <a:gd name="T59" fmla="*/ 86587 h 35"/>
                <a:gd name="T60" fmla="*/ 26147 w 17"/>
                <a:gd name="T61" fmla="*/ 48941 h 35"/>
                <a:gd name="T62" fmla="*/ 22412 w 17"/>
                <a:gd name="T63" fmla="*/ 48941 h 35"/>
                <a:gd name="T64" fmla="*/ 18676 w 17"/>
                <a:gd name="T65" fmla="*/ 48941 h 35"/>
                <a:gd name="T66" fmla="*/ 11206 w 17"/>
                <a:gd name="T67" fmla="*/ 48941 h 35"/>
                <a:gd name="T68" fmla="*/ 11206 w 17"/>
                <a:gd name="T69" fmla="*/ 52705 h 35"/>
                <a:gd name="T70" fmla="*/ 7471 w 17"/>
                <a:gd name="T71" fmla="*/ 52705 h 35"/>
                <a:gd name="T72" fmla="*/ 7471 w 17"/>
                <a:gd name="T73" fmla="*/ 48941 h 35"/>
                <a:gd name="T74" fmla="*/ 11206 w 17"/>
                <a:gd name="T75" fmla="*/ 37647 h 35"/>
                <a:gd name="T76" fmla="*/ 18676 w 17"/>
                <a:gd name="T77" fmla="*/ 26353 h 35"/>
                <a:gd name="T78" fmla="*/ 26147 w 17"/>
                <a:gd name="T79" fmla="*/ 22588 h 35"/>
                <a:gd name="T80" fmla="*/ 37353 w 17"/>
                <a:gd name="T81" fmla="*/ 22588 h 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 h="35">
                  <a:moveTo>
                    <a:pt x="10" y="6"/>
                  </a:moveTo>
                  <a:cubicBezTo>
                    <a:pt x="11" y="6"/>
                    <a:pt x="11" y="6"/>
                    <a:pt x="11" y="6"/>
                  </a:cubicBezTo>
                  <a:cubicBezTo>
                    <a:pt x="11" y="4"/>
                    <a:pt x="12" y="2"/>
                    <a:pt x="13" y="1"/>
                  </a:cubicBezTo>
                  <a:cubicBezTo>
                    <a:pt x="14" y="1"/>
                    <a:pt x="15" y="0"/>
                    <a:pt x="15" y="0"/>
                  </a:cubicBezTo>
                  <a:cubicBezTo>
                    <a:pt x="16" y="0"/>
                    <a:pt x="17" y="0"/>
                    <a:pt x="17" y="1"/>
                  </a:cubicBezTo>
                  <a:cubicBezTo>
                    <a:pt x="17" y="1"/>
                    <a:pt x="16" y="2"/>
                    <a:pt x="16" y="3"/>
                  </a:cubicBezTo>
                  <a:cubicBezTo>
                    <a:pt x="15" y="4"/>
                    <a:pt x="14" y="5"/>
                    <a:pt x="14" y="6"/>
                  </a:cubicBezTo>
                  <a:cubicBezTo>
                    <a:pt x="15" y="6"/>
                    <a:pt x="15" y="6"/>
                    <a:pt x="16" y="6"/>
                  </a:cubicBezTo>
                  <a:cubicBezTo>
                    <a:pt x="16" y="6"/>
                    <a:pt x="16" y="6"/>
                    <a:pt x="17" y="6"/>
                  </a:cubicBezTo>
                  <a:cubicBezTo>
                    <a:pt x="16" y="9"/>
                    <a:pt x="15" y="11"/>
                    <a:pt x="13" y="14"/>
                  </a:cubicBezTo>
                  <a:cubicBezTo>
                    <a:pt x="13" y="14"/>
                    <a:pt x="12" y="14"/>
                    <a:pt x="12" y="14"/>
                  </a:cubicBezTo>
                  <a:cubicBezTo>
                    <a:pt x="12" y="13"/>
                    <a:pt x="11" y="13"/>
                    <a:pt x="11" y="13"/>
                  </a:cubicBezTo>
                  <a:cubicBezTo>
                    <a:pt x="11" y="13"/>
                    <a:pt x="10" y="13"/>
                    <a:pt x="10" y="13"/>
                  </a:cubicBezTo>
                  <a:cubicBezTo>
                    <a:pt x="9" y="15"/>
                    <a:pt x="8" y="17"/>
                    <a:pt x="8" y="18"/>
                  </a:cubicBezTo>
                  <a:cubicBezTo>
                    <a:pt x="7" y="20"/>
                    <a:pt x="6" y="21"/>
                    <a:pt x="6" y="23"/>
                  </a:cubicBezTo>
                  <a:cubicBezTo>
                    <a:pt x="6" y="24"/>
                    <a:pt x="6" y="25"/>
                    <a:pt x="6" y="26"/>
                  </a:cubicBezTo>
                  <a:cubicBezTo>
                    <a:pt x="6" y="28"/>
                    <a:pt x="6" y="28"/>
                    <a:pt x="7" y="28"/>
                  </a:cubicBezTo>
                  <a:cubicBezTo>
                    <a:pt x="8" y="28"/>
                    <a:pt x="8" y="28"/>
                    <a:pt x="9" y="27"/>
                  </a:cubicBezTo>
                  <a:cubicBezTo>
                    <a:pt x="10" y="26"/>
                    <a:pt x="12" y="25"/>
                    <a:pt x="14" y="23"/>
                  </a:cubicBezTo>
                  <a:cubicBezTo>
                    <a:pt x="14" y="25"/>
                    <a:pt x="14" y="25"/>
                    <a:pt x="14" y="25"/>
                  </a:cubicBezTo>
                  <a:cubicBezTo>
                    <a:pt x="9" y="32"/>
                    <a:pt x="6" y="35"/>
                    <a:pt x="4" y="35"/>
                  </a:cubicBezTo>
                  <a:cubicBezTo>
                    <a:pt x="3" y="35"/>
                    <a:pt x="2" y="34"/>
                    <a:pt x="2" y="34"/>
                  </a:cubicBezTo>
                  <a:cubicBezTo>
                    <a:pt x="1" y="33"/>
                    <a:pt x="1" y="32"/>
                    <a:pt x="1" y="31"/>
                  </a:cubicBezTo>
                  <a:cubicBezTo>
                    <a:pt x="1" y="30"/>
                    <a:pt x="1" y="29"/>
                    <a:pt x="2" y="28"/>
                  </a:cubicBezTo>
                  <a:cubicBezTo>
                    <a:pt x="2" y="27"/>
                    <a:pt x="2" y="25"/>
                    <a:pt x="3" y="23"/>
                  </a:cubicBezTo>
                  <a:cubicBezTo>
                    <a:pt x="3" y="23"/>
                    <a:pt x="2" y="23"/>
                    <a:pt x="2" y="24"/>
                  </a:cubicBezTo>
                  <a:cubicBezTo>
                    <a:pt x="2" y="24"/>
                    <a:pt x="2" y="24"/>
                    <a:pt x="2" y="24"/>
                  </a:cubicBezTo>
                  <a:cubicBezTo>
                    <a:pt x="1" y="24"/>
                    <a:pt x="1" y="25"/>
                    <a:pt x="1" y="25"/>
                  </a:cubicBezTo>
                  <a:cubicBezTo>
                    <a:pt x="1" y="25"/>
                    <a:pt x="1" y="25"/>
                    <a:pt x="0" y="26"/>
                  </a:cubicBezTo>
                  <a:cubicBezTo>
                    <a:pt x="0" y="23"/>
                    <a:pt x="0" y="23"/>
                    <a:pt x="0" y="23"/>
                  </a:cubicBezTo>
                  <a:cubicBezTo>
                    <a:pt x="2" y="21"/>
                    <a:pt x="4" y="18"/>
                    <a:pt x="7" y="13"/>
                  </a:cubicBezTo>
                  <a:cubicBezTo>
                    <a:pt x="7" y="13"/>
                    <a:pt x="6" y="13"/>
                    <a:pt x="6" y="13"/>
                  </a:cubicBezTo>
                  <a:cubicBezTo>
                    <a:pt x="6" y="13"/>
                    <a:pt x="6" y="13"/>
                    <a:pt x="5" y="13"/>
                  </a:cubicBezTo>
                  <a:cubicBezTo>
                    <a:pt x="4" y="13"/>
                    <a:pt x="4" y="13"/>
                    <a:pt x="3" y="13"/>
                  </a:cubicBezTo>
                  <a:cubicBezTo>
                    <a:pt x="3" y="13"/>
                    <a:pt x="3" y="13"/>
                    <a:pt x="3" y="14"/>
                  </a:cubicBezTo>
                  <a:cubicBezTo>
                    <a:pt x="2" y="14"/>
                    <a:pt x="2" y="14"/>
                    <a:pt x="2" y="14"/>
                  </a:cubicBezTo>
                  <a:cubicBezTo>
                    <a:pt x="2" y="14"/>
                    <a:pt x="2" y="14"/>
                    <a:pt x="2" y="13"/>
                  </a:cubicBezTo>
                  <a:cubicBezTo>
                    <a:pt x="2" y="13"/>
                    <a:pt x="2" y="12"/>
                    <a:pt x="3" y="10"/>
                  </a:cubicBezTo>
                  <a:cubicBezTo>
                    <a:pt x="4" y="9"/>
                    <a:pt x="4" y="8"/>
                    <a:pt x="5" y="7"/>
                  </a:cubicBezTo>
                  <a:cubicBezTo>
                    <a:pt x="5" y="7"/>
                    <a:pt x="6" y="6"/>
                    <a:pt x="7" y="6"/>
                  </a:cubicBezTo>
                  <a:cubicBezTo>
                    <a:pt x="7" y="6"/>
                    <a:pt x="8" y="6"/>
                    <a:pt x="10" y="6"/>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1" name="Freeform 42"/>
            <p:cNvSpPr/>
            <p:nvPr/>
          </p:nvSpPr>
          <p:spPr bwMode="auto">
            <a:xfrm>
              <a:off x="3469323" y="4387691"/>
              <a:ext cx="19050" cy="41275"/>
            </a:xfrm>
            <a:custGeom>
              <a:avLst/>
              <a:gdLst>
                <a:gd name="T0" fmla="*/ 3810 w 5"/>
                <a:gd name="T1" fmla="*/ 30018 h 11"/>
                <a:gd name="T2" fmla="*/ 3810 w 5"/>
                <a:gd name="T3" fmla="*/ 26266 h 11"/>
                <a:gd name="T4" fmla="*/ 0 w 5"/>
                <a:gd name="T5" fmla="*/ 22514 h 11"/>
                <a:gd name="T6" fmla="*/ 3810 w 5"/>
                <a:gd name="T7" fmla="*/ 15009 h 11"/>
                <a:gd name="T8" fmla="*/ 7620 w 5"/>
                <a:gd name="T9" fmla="*/ 3752 h 11"/>
                <a:gd name="T10" fmla="*/ 15240 w 5"/>
                <a:gd name="T11" fmla="*/ 0 h 11"/>
                <a:gd name="T12" fmla="*/ 19050 w 5"/>
                <a:gd name="T13" fmla="*/ 7505 h 11"/>
                <a:gd name="T14" fmla="*/ 15240 w 5"/>
                <a:gd name="T15" fmla="*/ 22514 h 11"/>
                <a:gd name="T16" fmla="*/ 7620 w 5"/>
                <a:gd name="T17" fmla="*/ 33770 h 11"/>
                <a:gd name="T18" fmla="*/ 0 w 5"/>
                <a:gd name="T19" fmla="*/ 41275 h 11"/>
                <a:gd name="T20" fmla="*/ 0 w 5"/>
                <a:gd name="T21" fmla="*/ 37523 h 11"/>
                <a:gd name="T22" fmla="*/ 0 w 5"/>
                <a:gd name="T23" fmla="*/ 33770 h 11"/>
                <a:gd name="T24" fmla="*/ 3810 w 5"/>
                <a:gd name="T25" fmla="*/ 30018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11">
                  <a:moveTo>
                    <a:pt x="1" y="8"/>
                  </a:moveTo>
                  <a:cubicBezTo>
                    <a:pt x="1" y="7"/>
                    <a:pt x="1" y="7"/>
                    <a:pt x="1" y="7"/>
                  </a:cubicBezTo>
                  <a:cubicBezTo>
                    <a:pt x="0" y="7"/>
                    <a:pt x="0" y="7"/>
                    <a:pt x="0" y="6"/>
                  </a:cubicBezTo>
                  <a:cubicBezTo>
                    <a:pt x="0" y="5"/>
                    <a:pt x="0" y="4"/>
                    <a:pt x="1" y="4"/>
                  </a:cubicBezTo>
                  <a:cubicBezTo>
                    <a:pt x="1" y="3"/>
                    <a:pt x="1" y="2"/>
                    <a:pt x="2" y="1"/>
                  </a:cubicBezTo>
                  <a:cubicBezTo>
                    <a:pt x="3" y="0"/>
                    <a:pt x="3" y="0"/>
                    <a:pt x="4" y="0"/>
                  </a:cubicBezTo>
                  <a:cubicBezTo>
                    <a:pt x="4" y="0"/>
                    <a:pt x="5" y="1"/>
                    <a:pt x="5" y="2"/>
                  </a:cubicBezTo>
                  <a:cubicBezTo>
                    <a:pt x="5" y="3"/>
                    <a:pt x="4" y="4"/>
                    <a:pt x="4" y="6"/>
                  </a:cubicBezTo>
                  <a:cubicBezTo>
                    <a:pt x="3" y="7"/>
                    <a:pt x="2" y="8"/>
                    <a:pt x="2" y="9"/>
                  </a:cubicBezTo>
                  <a:cubicBezTo>
                    <a:pt x="1" y="10"/>
                    <a:pt x="0" y="11"/>
                    <a:pt x="0" y="11"/>
                  </a:cubicBezTo>
                  <a:cubicBezTo>
                    <a:pt x="0" y="11"/>
                    <a:pt x="0" y="11"/>
                    <a:pt x="0" y="10"/>
                  </a:cubicBezTo>
                  <a:cubicBezTo>
                    <a:pt x="0" y="10"/>
                    <a:pt x="0" y="10"/>
                    <a:pt x="0" y="9"/>
                  </a:cubicBezTo>
                  <a:cubicBezTo>
                    <a:pt x="1" y="8"/>
                    <a:pt x="1" y="8"/>
                    <a:pt x="1" y="8"/>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2" name="Freeform 43"/>
            <p:cNvSpPr>
              <a:spLocks noEditPoints="1"/>
            </p:cNvSpPr>
            <p:nvPr/>
          </p:nvSpPr>
          <p:spPr bwMode="auto">
            <a:xfrm>
              <a:off x="3480435" y="4455954"/>
              <a:ext cx="60325" cy="101600"/>
            </a:xfrm>
            <a:custGeom>
              <a:avLst/>
              <a:gdLst>
                <a:gd name="T0" fmla="*/ 0 w 16"/>
                <a:gd name="T1" fmla="*/ 63970 h 27"/>
                <a:gd name="T2" fmla="*/ 0 w 16"/>
                <a:gd name="T3" fmla="*/ 60207 h 27"/>
                <a:gd name="T4" fmla="*/ 30163 w 16"/>
                <a:gd name="T5" fmla="*/ 15052 h 27"/>
                <a:gd name="T6" fmla="*/ 41473 w 16"/>
                <a:gd name="T7" fmla="*/ 0 h 27"/>
                <a:gd name="T8" fmla="*/ 45244 w 16"/>
                <a:gd name="T9" fmla="*/ 0 h 27"/>
                <a:gd name="T10" fmla="*/ 45244 w 16"/>
                <a:gd name="T11" fmla="*/ 3763 h 27"/>
                <a:gd name="T12" fmla="*/ 45244 w 16"/>
                <a:gd name="T13" fmla="*/ 7526 h 27"/>
                <a:gd name="T14" fmla="*/ 49014 w 16"/>
                <a:gd name="T15" fmla="*/ 15052 h 27"/>
                <a:gd name="T16" fmla="*/ 49014 w 16"/>
                <a:gd name="T17" fmla="*/ 26341 h 27"/>
                <a:gd name="T18" fmla="*/ 49014 w 16"/>
                <a:gd name="T19" fmla="*/ 33867 h 27"/>
                <a:gd name="T20" fmla="*/ 49014 w 16"/>
                <a:gd name="T21" fmla="*/ 52681 h 27"/>
                <a:gd name="T22" fmla="*/ 37703 w 16"/>
                <a:gd name="T23" fmla="*/ 63970 h 27"/>
                <a:gd name="T24" fmla="*/ 26392 w 16"/>
                <a:gd name="T25" fmla="*/ 79022 h 27"/>
                <a:gd name="T26" fmla="*/ 30163 w 16"/>
                <a:gd name="T27" fmla="*/ 79022 h 27"/>
                <a:gd name="T28" fmla="*/ 37703 w 16"/>
                <a:gd name="T29" fmla="*/ 79022 h 27"/>
                <a:gd name="T30" fmla="*/ 49014 w 16"/>
                <a:gd name="T31" fmla="*/ 71496 h 27"/>
                <a:gd name="T32" fmla="*/ 60325 w 16"/>
                <a:gd name="T33" fmla="*/ 60207 h 27"/>
                <a:gd name="T34" fmla="*/ 60325 w 16"/>
                <a:gd name="T35" fmla="*/ 67733 h 27"/>
                <a:gd name="T36" fmla="*/ 37703 w 16"/>
                <a:gd name="T37" fmla="*/ 90311 h 27"/>
                <a:gd name="T38" fmla="*/ 22622 w 16"/>
                <a:gd name="T39" fmla="*/ 101600 h 27"/>
                <a:gd name="T40" fmla="*/ 3770 w 16"/>
                <a:gd name="T41" fmla="*/ 90311 h 27"/>
                <a:gd name="T42" fmla="*/ 0 w 16"/>
                <a:gd name="T43" fmla="*/ 79022 h 27"/>
                <a:gd name="T44" fmla="*/ 0 w 16"/>
                <a:gd name="T45" fmla="*/ 63970 h 27"/>
                <a:gd name="T46" fmla="*/ 33933 w 16"/>
                <a:gd name="T47" fmla="*/ 45156 h 27"/>
                <a:gd name="T48" fmla="*/ 30163 w 16"/>
                <a:gd name="T49" fmla="*/ 26341 h 27"/>
                <a:gd name="T50" fmla="*/ 7541 w 16"/>
                <a:gd name="T51" fmla="*/ 60207 h 27"/>
                <a:gd name="T52" fmla="*/ 15081 w 16"/>
                <a:gd name="T53" fmla="*/ 63970 h 27"/>
                <a:gd name="T54" fmla="*/ 18852 w 16"/>
                <a:gd name="T55" fmla="*/ 75259 h 27"/>
                <a:gd name="T56" fmla="*/ 30163 w 16"/>
                <a:gd name="T57" fmla="*/ 63970 h 27"/>
                <a:gd name="T58" fmla="*/ 33933 w 16"/>
                <a:gd name="T59" fmla="*/ 48919 h 27"/>
                <a:gd name="T60" fmla="*/ 33933 w 16"/>
                <a:gd name="T61" fmla="*/ 45156 h 27"/>
                <a:gd name="T62" fmla="*/ 33933 w 16"/>
                <a:gd name="T63" fmla="*/ 45156 h 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 h="27">
                  <a:moveTo>
                    <a:pt x="0" y="17"/>
                  </a:moveTo>
                  <a:cubicBezTo>
                    <a:pt x="0" y="16"/>
                    <a:pt x="0" y="16"/>
                    <a:pt x="0" y="16"/>
                  </a:cubicBezTo>
                  <a:cubicBezTo>
                    <a:pt x="4" y="10"/>
                    <a:pt x="7" y="6"/>
                    <a:pt x="8" y="4"/>
                  </a:cubicBezTo>
                  <a:cubicBezTo>
                    <a:pt x="9" y="1"/>
                    <a:pt x="10" y="0"/>
                    <a:pt x="11" y="0"/>
                  </a:cubicBezTo>
                  <a:cubicBezTo>
                    <a:pt x="11" y="0"/>
                    <a:pt x="12" y="0"/>
                    <a:pt x="12" y="0"/>
                  </a:cubicBezTo>
                  <a:cubicBezTo>
                    <a:pt x="12" y="1"/>
                    <a:pt x="12" y="1"/>
                    <a:pt x="12" y="1"/>
                  </a:cubicBezTo>
                  <a:cubicBezTo>
                    <a:pt x="12" y="1"/>
                    <a:pt x="12" y="1"/>
                    <a:pt x="12" y="2"/>
                  </a:cubicBezTo>
                  <a:cubicBezTo>
                    <a:pt x="12" y="2"/>
                    <a:pt x="12" y="3"/>
                    <a:pt x="13" y="4"/>
                  </a:cubicBezTo>
                  <a:cubicBezTo>
                    <a:pt x="13" y="5"/>
                    <a:pt x="13" y="6"/>
                    <a:pt x="13" y="7"/>
                  </a:cubicBezTo>
                  <a:cubicBezTo>
                    <a:pt x="13" y="8"/>
                    <a:pt x="13" y="9"/>
                    <a:pt x="13" y="9"/>
                  </a:cubicBezTo>
                  <a:cubicBezTo>
                    <a:pt x="13" y="11"/>
                    <a:pt x="13" y="12"/>
                    <a:pt x="13" y="14"/>
                  </a:cubicBezTo>
                  <a:cubicBezTo>
                    <a:pt x="12" y="15"/>
                    <a:pt x="11" y="16"/>
                    <a:pt x="10" y="17"/>
                  </a:cubicBezTo>
                  <a:cubicBezTo>
                    <a:pt x="10" y="19"/>
                    <a:pt x="8" y="20"/>
                    <a:pt x="7" y="21"/>
                  </a:cubicBezTo>
                  <a:cubicBezTo>
                    <a:pt x="7" y="21"/>
                    <a:pt x="8" y="21"/>
                    <a:pt x="8" y="21"/>
                  </a:cubicBezTo>
                  <a:cubicBezTo>
                    <a:pt x="9" y="21"/>
                    <a:pt x="10" y="21"/>
                    <a:pt x="10" y="21"/>
                  </a:cubicBezTo>
                  <a:cubicBezTo>
                    <a:pt x="11" y="20"/>
                    <a:pt x="12" y="20"/>
                    <a:pt x="13" y="19"/>
                  </a:cubicBezTo>
                  <a:cubicBezTo>
                    <a:pt x="14" y="18"/>
                    <a:pt x="15" y="17"/>
                    <a:pt x="16" y="16"/>
                  </a:cubicBezTo>
                  <a:cubicBezTo>
                    <a:pt x="16" y="18"/>
                    <a:pt x="16" y="18"/>
                    <a:pt x="16" y="18"/>
                  </a:cubicBezTo>
                  <a:cubicBezTo>
                    <a:pt x="14" y="21"/>
                    <a:pt x="12" y="23"/>
                    <a:pt x="10" y="24"/>
                  </a:cubicBezTo>
                  <a:cubicBezTo>
                    <a:pt x="8" y="26"/>
                    <a:pt x="7" y="27"/>
                    <a:pt x="6" y="27"/>
                  </a:cubicBezTo>
                  <a:cubicBezTo>
                    <a:pt x="4" y="27"/>
                    <a:pt x="3" y="26"/>
                    <a:pt x="1" y="24"/>
                  </a:cubicBezTo>
                  <a:cubicBezTo>
                    <a:pt x="1" y="23"/>
                    <a:pt x="0" y="22"/>
                    <a:pt x="0" y="21"/>
                  </a:cubicBezTo>
                  <a:cubicBezTo>
                    <a:pt x="0" y="20"/>
                    <a:pt x="0" y="19"/>
                    <a:pt x="0" y="17"/>
                  </a:cubicBezTo>
                  <a:close/>
                  <a:moveTo>
                    <a:pt x="9" y="12"/>
                  </a:moveTo>
                  <a:cubicBezTo>
                    <a:pt x="8" y="7"/>
                    <a:pt x="8" y="7"/>
                    <a:pt x="8" y="7"/>
                  </a:cubicBezTo>
                  <a:cubicBezTo>
                    <a:pt x="7" y="9"/>
                    <a:pt x="5" y="12"/>
                    <a:pt x="2" y="16"/>
                  </a:cubicBezTo>
                  <a:cubicBezTo>
                    <a:pt x="3" y="16"/>
                    <a:pt x="3" y="17"/>
                    <a:pt x="4" y="17"/>
                  </a:cubicBezTo>
                  <a:cubicBezTo>
                    <a:pt x="4" y="18"/>
                    <a:pt x="5" y="19"/>
                    <a:pt x="5" y="20"/>
                  </a:cubicBezTo>
                  <a:cubicBezTo>
                    <a:pt x="7" y="19"/>
                    <a:pt x="7" y="18"/>
                    <a:pt x="8" y="17"/>
                  </a:cubicBezTo>
                  <a:cubicBezTo>
                    <a:pt x="9" y="16"/>
                    <a:pt x="9" y="15"/>
                    <a:pt x="9" y="13"/>
                  </a:cubicBezTo>
                  <a:cubicBezTo>
                    <a:pt x="9" y="13"/>
                    <a:pt x="9" y="13"/>
                    <a:pt x="9" y="12"/>
                  </a:cubicBezTo>
                  <a:cubicBezTo>
                    <a:pt x="9" y="12"/>
                    <a:pt x="9" y="12"/>
                    <a:pt x="9" y="12"/>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3" name="Freeform 44"/>
            <p:cNvSpPr/>
            <p:nvPr/>
          </p:nvSpPr>
          <p:spPr bwMode="auto">
            <a:xfrm>
              <a:off x="3593148" y="4428966"/>
              <a:ext cx="60325" cy="131763"/>
            </a:xfrm>
            <a:custGeom>
              <a:avLst/>
              <a:gdLst>
                <a:gd name="T0" fmla="*/ 33933 w 16"/>
                <a:gd name="T1" fmla="*/ 22588 h 35"/>
                <a:gd name="T2" fmla="*/ 37703 w 16"/>
                <a:gd name="T3" fmla="*/ 22588 h 35"/>
                <a:gd name="T4" fmla="*/ 45244 w 16"/>
                <a:gd name="T5" fmla="*/ 3765 h 35"/>
                <a:gd name="T6" fmla="*/ 56555 w 16"/>
                <a:gd name="T7" fmla="*/ 0 h 35"/>
                <a:gd name="T8" fmla="*/ 60325 w 16"/>
                <a:gd name="T9" fmla="*/ 3765 h 35"/>
                <a:gd name="T10" fmla="*/ 56555 w 16"/>
                <a:gd name="T11" fmla="*/ 11294 h 35"/>
                <a:gd name="T12" fmla="*/ 49014 w 16"/>
                <a:gd name="T13" fmla="*/ 22588 h 35"/>
                <a:gd name="T14" fmla="*/ 56555 w 16"/>
                <a:gd name="T15" fmla="*/ 22588 h 35"/>
                <a:gd name="T16" fmla="*/ 60325 w 16"/>
                <a:gd name="T17" fmla="*/ 22588 h 35"/>
                <a:gd name="T18" fmla="*/ 45244 w 16"/>
                <a:gd name="T19" fmla="*/ 52705 h 35"/>
                <a:gd name="T20" fmla="*/ 41473 w 16"/>
                <a:gd name="T21" fmla="*/ 52705 h 35"/>
                <a:gd name="T22" fmla="*/ 37703 w 16"/>
                <a:gd name="T23" fmla="*/ 48941 h 35"/>
                <a:gd name="T24" fmla="*/ 33933 w 16"/>
                <a:gd name="T25" fmla="*/ 48941 h 35"/>
                <a:gd name="T26" fmla="*/ 26392 w 16"/>
                <a:gd name="T27" fmla="*/ 67764 h 35"/>
                <a:gd name="T28" fmla="*/ 18852 w 16"/>
                <a:gd name="T29" fmla="*/ 86587 h 35"/>
                <a:gd name="T30" fmla="*/ 18852 w 16"/>
                <a:gd name="T31" fmla="*/ 97881 h 35"/>
                <a:gd name="T32" fmla="*/ 22622 w 16"/>
                <a:gd name="T33" fmla="*/ 105410 h 35"/>
                <a:gd name="T34" fmla="*/ 33933 w 16"/>
                <a:gd name="T35" fmla="*/ 101646 h 35"/>
                <a:gd name="T36" fmla="*/ 49014 w 16"/>
                <a:gd name="T37" fmla="*/ 86587 h 35"/>
                <a:gd name="T38" fmla="*/ 49014 w 16"/>
                <a:gd name="T39" fmla="*/ 94116 h 35"/>
                <a:gd name="T40" fmla="*/ 11311 w 16"/>
                <a:gd name="T41" fmla="*/ 131763 h 35"/>
                <a:gd name="T42" fmla="*/ 3770 w 16"/>
                <a:gd name="T43" fmla="*/ 127998 h 35"/>
                <a:gd name="T44" fmla="*/ 0 w 16"/>
                <a:gd name="T45" fmla="*/ 116704 h 35"/>
                <a:gd name="T46" fmla="*/ 3770 w 16"/>
                <a:gd name="T47" fmla="*/ 105410 h 35"/>
                <a:gd name="T48" fmla="*/ 7541 w 16"/>
                <a:gd name="T49" fmla="*/ 86587 h 35"/>
                <a:gd name="T50" fmla="*/ 3770 w 16"/>
                <a:gd name="T51" fmla="*/ 90352 h 35"/>
                <a:gd name="T52" fmla="*/ 3770 w 16"/>
                <a:gd name="T53" fmla="*/ 90352 h 35"/>
                <a:gd name="T54" fmla="*/ 0 w 16"/>
                <a:gd name="T55" fmla="*/ 94116 h 35"/>
                <a:gd name="T56" fmla="*/ 0 w 16"/>
                <a:gd name="T57" fmla="*/ 97881 h 35"/>
                <a:gd name="T58" fmla="*/ 0 w 16"/>
                <a:gd name="T59" fmla="*/ 86587 h 35"/>
                <a:gd name="T60" fmla="*/ 22622 w 16"/>
                <a:gd name="T61" fmla="*/ 48941 h 35"/>
                <a:gd name="T62" fmla="*/ 18852 w 16"/>
                <a:gd name="T63" fmla="*/ 48941 h 35"/>
                <a:gd name="T64" fmla="*/ 18852 w 16"/>
                <a:gd name="T65" fmla="*/ 48941 h 35"/>
                <a:gd name="T66" fmla="*/ 7541 w 16"/>
                <a:gd name="T67" fmla="*/ 48941 h 35"/>
                <a:gd name="T68" fmla="*/ 7541 w 16"/>
                <a:gd name="T69" fmla="*/ 52705 h 35"/>
                <a:gd name="T70" fmla="*/ 3770 w 16"/>
                <a:gd name="T71" fmla="*/ 52705 h 35"/>
                <a:gd name="T72" fmla="*/ 3770 w 16"/>
                <a:gd name="T73" fmla="*/ 48941 h 35"/>
                <a:gd name="T74" fmla="*/ 7541 w 16"/>
                <a:gd name="T75" fmla="*/ 37647 h 35"/>
                <a:gd name="T76" fmla="*/ 15081 w 16"/>
                <a:gd name="T77" fmla="*/ 26353 h 35"/>
                <a:gd name="T78" fmla="*/ 22622 w 16"/>
                <a:gd name="T79" fmla="*/ 22588 h 35"/>
                <a:gd name="T80" fmla="*/ 33933 w 16"/>
                <a:gd name="T81" fmla="*/ 22588 h 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 h="35">
                  <a:moveTo>
                    <a:pt x="9" y="6"/>
                  </a:moveTo>
                  <a:cubicBezTo>
                    <a:pt x="10" y="6"/>
                    <a:pt x="10" y="6"/>
                    <a:pt x="10" y="6"/>
                  </a:cubicBezTo>
                  <a:cubicBezTo>
                    <a:pt x="11" y="4"/>
                    <a:pt x="11" y="2"/>
                    <a:pt x="12" y="1"/>
                  </a:cubicBezTo>
                  <a:cubicBezTo>
                    <a:pt x="13" y="1"/>
                    <a:pt x="14" y="0"/>
                    <a:pt x="15" y="0"/>
                  </a:cubicBezTo>
                  <a:cubicBezTo>
                    <a:pt x="16" y="0"/>
                    <a:pt x="16" y="0"/>
                    <a:pt x="16" y="1"/>
                  </a:cubicBezTo>
                  <a:cubicBezTo>
                    <a:pt x="16" y="1"/>
                    <a:pt x="16" y="2"/>
                    <a:pt x="15" y="3"/>
                  </a:cubicBezTo>
                  <a:cubicBezTo>
                    <a:pt x="14" y="4"/>
                    <a:pt x="14" y="5"/>
                    <a:pt x="13" y="6"/>
                  </a:cubicBezTo>
                  <a:cubicBezTo>
                    <a:pt x="14" y="6"/>
                    <a:pt x="14" y="6"/>
                    <a:pt x="15" y="6"/>
                  </a:cubicBezTo>
                  <a:cubicBezTo>
                    <a:pt x="15" y="6"/>
                    <a:pt x="16" y="6"/>
                    <a:pt x="16" y="6"/>
                  </a:cubicBezTo>
                  <a:cubicBezTo>
                    <a:pt x="15" y="9"/>
                    <a:pt x="14" y="11"/>
                    <a:pt x="12" y="14"/>
                  </a:cubicBezTo>
                  <a:cubicBezTo>
                    <a:pt x="12" y="14"/>
                    <a:pt x="11" y="14"/>
                    <a:pt x="11" y="14"/>
                  </a:cubicBezTo>
                  <a:cubicBezTo>
                    <a:pt x="11" y="13"/>
                    <a:pt x="11" y="13"/>
                    <a:pt x="10" y="13"/>
                  </a:cubicBezTo>
                  <a:cubicBezTo>
                    <a:pt x="10" y="13"/>
                    <a:pt x="9" y="13"/>
                    <a:pt x="9" y="13"/>
                  </a:cubicBezTo>
                  <a:cubicBezTo>
                    <a:pt x="8" y="15"/>
                    <a:pt x="7" y="17"/>
                    <a:pt x="7" y="18"/>
                  </a:cubicBezTo>
                  <a:cubicBezTo>
                    <a:pt x="6" y="20"/>
                    <a:pt x="6" y="21"/>
                    <a:pt x="5" y="23"/>
                  </a:cubicBezTo>
                  <a:cubicBezTo>
                    <a:pt x="5" y="24"/>
                    <a:pt x="5" y="25"/>
                    <a:pt x="5" y="26"/>
                  </a:cubicBezTo>
                  <a:cubicBezTo>
                    <a:pt x="5" y="28"/>
                    <a:pt x="5" y="28"/>
                    <a:pt x="6" y="28"/>
                  </a:cubicBezTo>
                  <a:cubicBezTo>
                    <a:pt x="7" y="28"/>
                    <a:pt x="8" y="28"/>
                    <a:pt x="9" y="27"/>
                  </a:cubicBezTo>
                  <a:cubicBezTo>
                    <a:pt x="10" y="26"/>
                    <a:pt x="11" y="25"/>
                    <a:pt x="13" y="23"/>
                  </a:cubicBezTo>
                  <a:cubicBezTo>
                    <a:pt x="13" y="25"/>
                    <a:pt x="13" y="25"/>
                    <a:pt x="13" y="25"/>
                  </a:cubicBezTo>
                  <a:cubicBezTo>
                    <a:pt x="8" y="32"/>
                    <a:pt x="5" y="35"/>
                    <a:pt x="3" y="35"/>
                  </a:cubicBezTo>
                  <a:cubicBezTo>
                    <a:pt x="2" y="35"/>
                    <a:pt x="1" y="34"/>
                    <a:pt x="1" y="34"/>
                  </a:cubicBezTo>
                  <a:cubicBezTo>
                    <a:pt x="1" y="33"/>
                    <a:pt x="0" y="32"/>
                    <a:pt x="0" y="31"/>
                  </a:cubicBezTo>
                  <a:cubicBezTo>
                    <a:pt x="0" y="30"/>
                    <a:pt x="0" y="29"/>
                    <a:pt x="1" y="28"/>
                  </a:cubicBezTo>
                  <a:cubicBezTo>
                    <a:pt x="1" y="27"/>
                    <a:pt x="1" y="25"/>
                    <a:pt x="2" y="23"/>
                  </a:cubicBezTo>
                  <a:cubicBezTo>
                    <a:pt x="2" y="23"/>
                    <a:pt x="2" y="23"/>
                    <a:pt x="1" y="24"/>
                  </a:cubicBezTo>
                  <a:cubicBezTo>
                    <a:pt x="1" y="24"/>
                    <a:pt x="1" y="24"/>
                    <a:pt x="1" y="24"/>
                  </a:cubicBezTo>
                  <a:cubicBezTo>
                    <a:pt x="1" y="24"/>
                    <a:pt x="1" y="25"/>
                    <a:pt x="0" y="25"/>
                  </a:cubicBezTo>
                  <a:cubicBezTo>
                    <a:pt x="0" y="25"/>
                    <a:pt x="0" y="25"/>
                    <a:pt x="0" y="26"/>
                  </a:cubicBezTo>
                  <a:cubicBezTo>
                    <a:pt x="0" y="23"/>
                    <a:pt x="0" y="23"/>
                    <a:pt x="0" y="23"/>
                  </a:cubicBezTo>
                  <a:cubicBezTo>
                    <a:pt x="1" y="21"/>
                    <a:pt x="4" y="18"/>
                    <a:pt x="6" y="13"/>
                  </a:cubicBezTo>
                  <a:cubicBezTo>
                    <a:pt x="6" y="13"/>
                    <a:pt x="6" y="13"/>
                    <a:pt x="5" y="13"/>
                  </a:cubicBezTo>
                  <a:cubicBezTo>
                    <a:pt x="5" y="13"/>
                    <a:pt x="5" y="13"/>
                    <a:pt x="5" y="13"/>
                  </a:cubicBezTo>
                  <a:cubicBezTo>
                    <a:pt x="4" y="13"/>
                    <a:pt x="3" y="13"/>
                    <a:pt x="2" y="13"/>
                  </a:cubicBezTo>
                  <a:cubicBezTo>
                    <a:pt x="2" y="13"/>
                    <a:pt x="2" y="13"/>
                    <a:pt x="2" y="14"/>
                  </a:cubicBezTo>
                  <a:cubicBezTo>
                    <a:pt x="2" y="14"/>
                    <a:pt x="2" y="14"/>
                    <a:pt x="1" y="14"/>
                  </a:cubicBezTo>
                  <a:cubicBezTo>
                    <a:pt x="1" y="14"/>
                    <a:pt x="1" y="14"/>
                    <a:pt x="1" y="13"/>
                  </a:cubicBezTo>
                  <a:cubicBezTo>
                    <a:pt x="1" y="13"/>
                    <a:pt x="2" y="12"/>
                    <a:pt x="2" y="10"/>
                  </a:cubicBezTo>
                  <a:cubicBezTo>
                    <a:pt x="3" y="9"/>
                    <a:pt x="3" y="8"/>
                    <a:pt x="4" y="7"/>
                  </a:cubicBezTo>
                  <a:cubicBezTo>
                    <a:pt x="4" y="7"/>
                    <a:pt x="5" y="6"/>
                    <a:pt x="6" y="6"/>
                  </a:cubicBezTo>
                  <a:cubicBezTo>
                    <a:pt x="6" y="6"/>
                    <a:pt x="7" y="6"/>
                    <a:pt x="9" y="6"/>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4" name="Freeform 45"/>
            <p:cNvSpPr/>
            <p:nvPr/>
          </p:nvSpPr>
          <p:spPr bwMode="auto">
            <a:xfrm>
              <a:off x="3642360" y="4462304"/>
              <a:ext cx="55563" cy="90488"/>
            </a:xfrm>
            <a:custGeom>
              <a:avLst/>
              <a:gdLst>
                <a:gd name="T0" fmla="*/ 0 w 15"/>
                <a:gd name="T1" fmla="*/ 64096 h 24"/>
                <a:gd name="T2" fmla="*/ 0 w 15"/>
                <a:gd name="T3" fmla="*/ 52785 h 24"/>
                <a:gd name="T4" fmla="*/ 7408 w 15"/>
                <a:gd name="T5" fmla="*/ 41474 h 24"/>
                <a:gd name="T6" fmla="*/ 0 w 15"/>
                <a:gd name="T7" fmla="*/ 37703 h 24"/>
                <a:gd name="T8" fmla="*/ 0 w 15"/>
                <a:gd name="T9" fmla="*/ 30163 h 24"/>
                <a:gd name="T10" fmla="*/ 3704 w 15"/>
                <a:gd name="T11" fmla="*/ 18852 h 24"/>
                <a:gd name="T12" fmla="*/ 11113 w 15"/>
                <a:gd name="T13" fmla="*/ 7541 h 24"/>
                <a:gd name="T14" fmla="*/ 18521 w 15"/>
                <a:gd name="T15" fmla="*/ 0 h 24"/>
                <a:gd name="T16" fmla="*/ 18521 w 15"/>
                <a:gd name="T17" fmla="*/ 0 h 24"/>
                <a:gd name="T18" fmla="*/ 22225 w 15"/>
                <a:gd name="T19" fmla="*/ 0 h 24"/>
                <a:gd name="T20" fmla="*/ 18521 w 15"/>
                <a:gd name="T21" fmla="*/ 11311 h 24"/>
                <a:gd name="T22" fmla="*/ 44450 w 15"/>
                <a:gd name="T23" fmla="*/ 7541 h 24"/>
                <a:gd name="T24" fmla="*/ 44450 w 15"/>
                <a:gd name="T25" fmla="*/ 7541 h 24"/>
                <a:gd name="T26" fmla="*/ 48155 w 15"/>
                <a:gd name="T27" fmla="*/ 11311 h 24"/>
                <a:gd name="T28" fmla="*/ 48155 w 15"/>
                <a:gd name="T29" fmla="*/ 18852 h 24"/>
                <a:gd name="T30" fmla="*/ 48155 w 15"/>
                <a:gd name="T31" fmla="*/ 26392 h 24"/>
                <a:gd name="T32" fmla="*/ 40746 w 15"/>
                <a:gd name="T33" fmla="*/ 33933 h 24"/>
                <a:gd name="T34" fmla="*/ 33338 w 15"/>
                <a:gd name="T35" fmla="*/ 49014 h 24"/>
                <a:gd name="T36" fmla="*/ 29634 w 15"/>
                <a:gd name="T37" fmla="*/ 64096 h 24"/>
                <a:gd name="T38" fmla="*/ 33338 w 15"/>
                <a:gd name="T39" fmla="*/ 67866 h 24"/>
                <a:gd name="T40" fmla="*/ 55563 w 15"/>
                <a:gd name="T41" fmla="*/ 52785 h 24"/>
                <a:gd name="T42" fmla="*/ 55563 w 15"/>
                <a:gd name="T43" fmla="*/ 60325 h 24"/>
                <a:gd name="T44" fmla="*/ 40746 w 15"/>
                <a:gd name="T45" fmla="*/ 79177 h 24"/>
                <a:gd name="T46" fmla="*/ 33338 w 15"/>
                <a:gd name="T47" fmla="*/ 86718 h 24"/>
                <a:gd name="T48" fmla="*/ 25929 w 15"/>
                <a:gd name="T49" fmla="*/ 90488 h 24"/>
                <a:gd name="T50" fmla="*/ 18521 w 15"/>
                <a:gd name="T51" fmla="*/ 86718 h 24"/>
                <a:gd name="T52" fmla="*/ 14817 w 15"/>
                <a:gd name="T53" fmla="*/ 71636 h 24"/>
                <a:gd name="T54" fmla="*/ 18521 w 15"/>
                <a:gd name="T55" fmla="*/ 60325 h 24"/>
                <a:gd name="T56" fmla="*/ 25929 w 15"/>
                <a:gd name="T57" fmla="*/ 45244 h 24"/>
                <a:gd name="T58" fmla="*/ 33338 w 15"/>
                <a:gd name="T59" fmla="*/ 30163 h 24"/>
                <a:gd name="T60" fmla="*/ 25929 w 15"/>
                <a:gd name="T61" fmla="*/ 30163 h 24"/>
                <a:gd name="T62" fmla="*/ 22225 w 15"/>
                <a:gd name="T63" fmla="*/ 33933 h 24"/>
                <a:gd name="T64" fmla="*/ 14817 w 15"/>
                <a:gd name="T65" fmla="*/ 33933 h 24"/>
                <a:gd name="T66" fmla="*/ 0 w 15"/>
                <a:gd name="T67" fmla="*/ 64096 h 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 h="24">
                  <a:moveTo>
                    <a:pt x="0" y="17"/>
                  </a:moveTo>
                  <a:cubicBezTo>
                    <a:pt x="0" y="14"/>
                    <a:pt x="0" y="14"/>
                    <a:pt x="0" y="14"/>
                  </a:cubicBezTo>
                  <a:cubicBezTo>
                    <a:pt x="0" y="13"/>
                    <a:pt x="1" y="12"/>
                    <a:pt x="2" y="11"/>
                  </a:cubicBezTo>
                  <a:cubicBezTo>
                    <a:pt x="1" y="11"/>
                    <a:pt x="1" y="10"/>
                    <a:pt x="0" y="10"/>
                  </a:cubicBezTo>
                  <a:cubicBezTo>
                    <a:pt x="0" y="10"/>
                    <a:pt x="0" y="9"/>
                    <a:pt x="0" y="8"/>
                  </a:cubicBezTo>
                  <a:cubicBezTo>
                    <a:pt x="0" y="8"/>
                    <a:pt x="0" y="7"/>
                    <a:pt x="1" y="5"/>
                  </a:cubicBezTo>
                  <a:cubicBezTo>
                    <a:pt x="1" y="4"/>
                    <a:pt x="2" y="3"/>
                    <a:pt x="3" y="2"/>
                  </a:cubicBezTo>
                  <a:cubicBezTo>
                    <a:pt x="3" y="1"/>
                    <a:pt x="4" y="0"/>
                    <a:pt x="5" y="0"/>
                  </a:cubicBezTo>
                  <a:cubicBezTo>
                    <a:pt x="5" y="0"/>
                    <a:pt x="5" y="0"/>
                    <a:pt x="5" y="0"/>
                  </a:cubicBezTo>
                  <a:cubicBezTo>
                    <a:pt x="6" y="0"/>
                    <a:pt x="6" y="0"/>
                    <a:pt x="6" y="0"/>
                  </a:cubicBezTo>
                  <a:cubicBezTo>
                    <a:pt x="6" y="1"/>
                    <a:pt x="6" y="1"/>
                    <a:pt x="5" y="3"/>
                  </a:cubicBezTo>
                  <a:cubicBezTo>
                    <a:pt x="8" y="2"/>
                    <a:pt x="11" y="2"/>
                    <a:pt x="12" y="2"/>
                  </a:cubicBezTo>
                  <a:cubicBezTo>
                    <a:pt x="12" y="2"/>
                    <a:pt x="12" y="2"/>
                    <a:pt x="12" y="2"/>
                  </a:cubicBezTo>
                  <a:cubicBezTo>
                    <a:pt x="13" y="2"/>
                    <a:pt x="13" y="2"/>
                    <a:pt x="13" y="3"/>
                  </a:cubicBezTo>
                  <a:cubicBezTo>
                    <a:pt x="13" y="4"/>
                    <a:pt x="13" y="5"/>
                    <a:pt x="13" y="5"/>
                  </a:cubicBezTo>
                  <a:cubicBezTo>
                    <a:pt x="13" y="6"/>
                    <a:pt x="13" y="6"/>
                    <a:pt x="13" y="7"/>
                  </a:cubicBezTo>
                  <a:cubicBezTo>
                    <a:pt x="12" y="7"/>
                    <a:pt x="12" y="8"/>
                    <a:pt x="11" y="9"/>
                  </a:cubicBezTo>
                  <a:cubicBezTo>
                    <a:pt x="10" y="10"/>
                    <a:pt x="10" y="12"/>
                    <a:pt x="9" y="13"/>
                  </a:cubicBezTo>
                  <a:cubicBezTo>
                    <a:pt x="8" y="15"/>
                    <a:pt x="8" y="16"/>
                    <a:pt x="8" y="17"/>
                  </a:cubicBezTo>
                  <a:cubicBezTo>
                    <a:pt x="8" y="18"/>
                    <a:pt x="9" y="18"/>
                    <a:pt x="9" y="18"/>
                  </a:cubicBezTo>
                  <a:cubicBezTo>
                    <a:pt x="11" y="18"/>
                    <a:pt x="12" y="17"/>
                    <a:pt x="15" y="14"/>
                  </a:cubicBezTo>
                  <a:cubicBezTo>
                    <a:pt x="15" y="16"/>
                    <a:pt x="15" y="16"/>
                    <a:pt x="15" y="16"/>
                  </a:cubicBezTo>
                  <a:cubicBezTo>
                    <a:pt x="13" y="18"/>
                    <a:pt x="12" y="20"/>
                    <a:pt x="11" y="21"/>
                  </a:cubicBezTo>
                  <a:cubicBezTo>
                    <a:pt x="10" y="22"/>
                    <a:pt x="10" y="23"/>
                    <a:pt x="9" y="23"/>
                  </a:cubicBezTo>
                  <a:cubicBezTo>
                    <a:pt x="8" y="24"/>
                    <a:pt x="7" y="24"/>
                    <a:pt x="7" y="24"/>
                  </a:cubicBezTo>
                  <a:cubicBezTo>
                    <a:pt x="6" y="24"/>
                    <a:pt x="6" y="24"/>
                    <a:pt x="5" y="23"/>
                  </a:cubicBezTo>
                  <a:cubicBezTo>
                    <a:pt x="5" y="22"/>
                    <a:pt x="4" y="21"/>
                    <a:pt x="4" y="19"/>
                  </a:cubicBezTo>
                  <a:cubicBezTo>
                    <a:pt x="4" y="18"/>
                    <a:pt x="5" y="17"/>
                    <a:pt x="5" y="16"/>
                  </a:cubicBezTo>
                  <a:cubicBezTo>
                    <a:pt x="5" y="15"/>
                    <a:pt x="6" y="14"/>
                    <a:pt x="7" y="12"/>
                  </a:cubicBezTo>
                  <a:cubicBezTo>
                    <a:pt x="7" y="11"/>
                    <a:pt x="8" y="9"/>
                    <a:pt x="9" y="8"/>
                  </a:cubicBezTo>
                  <a:cubicBezTo>
                    <a:pt x="8" y="8"/>
                    <a:pt x="8" y="8"/>
                    <a:pt x="7" y="8"/>
                  </a:cubicBezTo>
                  <a:cubicBezTo>
                    <a:pt x="7" y="8"/>
                    <a:pt x="6" y="9"/>
                    <a:pt x="6" y="9"/>
                  </a:cubicBezTo>
                  <a:cubicBezTo>
                    <a:pt x="5" y="9"/>
                    <a:pt x="4" y="9"/>
                    <a:pt x="4" y="9"/>
                  </a:cubicBezTo>
                  <a:cubicBezTo>
                    <a:pt x="3" y="12"/>
                    <a:pt x="1" y="14"/>
                    <a:pt x="0" y="17"/>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5" name="Freeform 46"/>
            <p:cNvSpPr>
              <a:spLocks noEditPoints="1"/>
            </p:cNvSpPr>
            <p:nvPr/>
          </p:nvSpPr>
          <p:spPr bwMode="auto">
            <a:xfrm>
              <a:off x="3694748" y="4459129"/>
              <a:ext cx="82550" cy="98425"/>
            </a:xfrm>
            <a:custGeom>
              <a:avLst/>
              <a:gdLst>
                <a:gd name="T0" fmla="*/ 15009 w 22"/>
                <a:gd name="T1" fmla="*/ 34070 h 26"/>
                <a:gd name="T2" fmla="*/ 41275 w 22"/>
                <a:gd name="T3" fmla="*/ 7571 h 26"/>
                <a:gd name="T4" fmla="*/ 63789 w 22"/>
                <a:gd name="T5" fmla="*/ 0 h 26"/>
                <a:gd name="T6" fmla="*/ 63789 w 22"/>
                <a:gd name="T7" fmla="*/ 3786 h 26"/>
                <a:gd name="T8" fmla="*/ 67541 w 22"/>
                <a:gd name="T9" fmla="*/ 7571 h 26"/>
                <a:gd name="T10" fmla="*/ 67541 w 22"/>
                <a:gd name="T11" fmla="*/ 11357 h 26"/>
                <a:gd name="T12" fmla="*/ 67541 w 22"/>
                <a:gd name="T13" fmla="*/ 15142 h 26"/>
                <a:gd name="T14" fmla="*/ 63789 w 22"/>
                <a:gd name="T15" fmla="*/ 18928 h 26"/>
                <a:gd name="T16" fmla="*/ 63789 w 22"/>
                <a:gd name="T17" fmla="*/ 22713 h 26"/>
                <a:gd name="T18" fmla="*/ 67541 w 22"/>
                <a:gd name="T19" fmla="*/ 26499 h 26"/>
                <a:gd name="T20" fmla="*/ 67541 w 22"/>
                <a:gd name="T21" fmla="*/ 30285 h 26"/>
                <a:gd name="T22" fmla="*/ 63789 w 22"/>
                <a:gd name="T23" fmla="*/ 41641 h 26"/>
                <a:gd name="T24" fmla="*/ 56284 w 22"/>
                <a:gd name="T25" fmla="*/ 52998 h 26"/>
                <a:gd name="T26" fmla="*/ 56284 w 22"/>
                <a:gd name="T27" fmla="*/ 64355 h 26"/>
                <a:gd name="T28" fmla="*/ 60036 w 22"/>
                <a:gd name="T29" fmla="*/ 71926 h 26"/>
                <a:gd name="T30" fmla="*/ 82550 w 22"/>
                <a:gd name="T31" fmla="*/ 56784 h 26"/>
                <a:gd name="T32" fmla="*/ 82550 w 22"/>
                <a:gd name="T33" fmla="*/ 64355 h 26"/>
                <a:gd name="T34" fmla="*/ 48780 w 22"/>
                <a:gd name="T35" fmla="*/ 98425 h 26"/>
                <a:gd name="T36" fmla="*/ 41275 w 22"/>
                <a:gd name="T37" fmla="*/ 98425 h 26"/>
                <a:gd name="T38" fmla="*/ 41275 w 22"/>
                <a:gd name="T39" fmla="*/ 87068 h 26"/>
                <a:gd name="T40" fmla="*/ 45027 w 22"/>
                <a:gd name="T41" fmla="*/ 60569 h 26"/>
                <a:gd name="T42" fmla="*/ 26266 w 22"/>
                <a:gd name="T43" fmla="*/ 87068 h 26"/>
                <a:gd name="T44" fmla="*/ 15009 w 22"/>
                <a:gd name="T45" fmla="*/ 94639 h 26"/>
                <a:gd name="T46" fmla="*/ 11257 w 22"/>
                <a:gd name="T47" fmla="*/ 90854 h 26"/>
                <a:gd name="T48" fmla="*/ 3752 w 22"/>
                <a:gd name="T49" fmla="*/ 79497 h 26"/>
                <a:gd name="T50" fmla="*/ 0 w 22"/>
                <a:gd name="T51" fmla="*/ 64355 h 26"/>
                <a:gd name="T52" fmla="*/ 3752 w 22"/>
                <a:gd name="T53" fmla="*/ 52998 h 26"/>
                <a:gd name="T54" fmla="*/ 7505 w 22"/>
                <a:gd name="T55" fmla="*/ 45427 h 26"/>
                <a:gd name="T56" fmla="*/ 15009 w 22"/>
                <a:gd name="T57" fmla="*/ 34070 h 26"/>
                <a:gd name="T58" fmla="*/ 60036 w 22"/>
                <a:gd name="T59" fmla="*/ 22713 h 26"/>
                <a:gd name="T60" fmla="*/ 22514 w 22"/>
                <a:gd name="T61" fmla="*/ 45427 h 26"/>
                <a:gd name="T62" fmla="*/ 15009 w 22"/>
                <a:gd name="T63" fmla="*/ 68140 h 26"/>
                <a:gd name="T64" fmla="*/ 15009 w 22"/>
                <a:gd name="T65" fmla="*/ 75712 h 26"/>
                <a:gd name="T66" fmla="*/ 18761 w 22"/>
                <a:gd name="T67" fmla="*/ 75712 h 26"/>
                <a:gd name="T68" fmla="*/ 22514 w 22"/>
                <a:gd name="T69" fmla="*/ 75712 h 26"/>
                <a:gd name="T70" fmla="*/ 37523 w 22"/>
                <a:gd name="T71" fmla="*/ 52998 h 26"/>
                <a:gd name="T72" fmla="*/ 60036 w 22"/>
                <a:gd name="T73" fmla="*/ 22713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 h="26">
                  <a:moveTo>
                    <a:pt x="4" y="9"/>
                  </a:moveTo>
                  <a:cubicBezTo>
                    <a:pt x="6" y="6"/>
                    <a:pt x="9" y="4"/>
                    <a:pt x="11" y="2"/>
                  </a:cubicBezTo>
                  <a:cubicBezTo>
                    <a:pt x="13" y="1"/>
                    <a:pt x="15" y="0"/>
                    <a:pt x="17" y="0"/>
                  </a:cubicBezTo>
                  <a:cubicBezTo>
                    <a:pt x="17" y="0"/>
                    <a:pt x="17" y="0"/>
                    <a:pt x="17" y="1"/>
                  </a:cubicBezTo>
                  <a:cubicBezTo>
                    <a:pt x="18" y="1"/>
                    <a:pt x="18" y="2"/>
                    <a:pt x="18" y="2"/>
                  </a:cubicBezTo>
                  <a:cubicBezTo>
                    <a:pt x="18" y="3"/>
                    <a:pt x="18" y="3"/>
                    <a:pt x="18" y="3"/>
                  </a:cubicBezTo>
                  <a:cubicBezTo>
                    <a:pt x="18" y="4"/>
                    <a:pt x="18" y="4"/>
                    <a:pt x="18" y="4"/>
                  </a:cubicBezTo>
                  <a:cubicBezTo>
                    <a:pt x="18" y="4"/>
                    <a:pt x="17" y="4"/>
                    <a:pt x="17" y="5"/>
                  </a:cubicBezTo>
                  <a:cubicBezTo>
                    <a:pt x="17" y="5"/>
                    <a:pt x="17" y="6"/>
                    <a:pt x="17" y="6"/>
                  </a:cubicBezTo>
                  <a:cubicBezTo>
                    <a:pt x="18" y="7"/>
                    <a:pt x="18" y="7"/>
                    <a:pt x="18" y="7"/>
                  </a:cubicBezTo>
                  <a:cubicBezTo>
                    <a:pt x="18" y="8"/>
                    <a:pt x="18" y="8"/>
                    <a:pt x="18" y="8"/>
                  </a:cubicBezTo>
                  <a:cubicBezTo>
                    <a:pt x="18" y="9"/>
                    <a:pt x="17" y="10"/>
                    <a:pt x="17" y="11"/>
                  </a:cubicBezTo>
                  <a:cubicBezTo>
                    <a:pt x="16" y="13"/>
                    <a:pt x="15" y="14"/>
                    <a:pt x="15" y="14"/>
                  </a:cubicBezTo>
                  <a:cubicBezTo>
                    <a:pt x="15" y="15"/>
                    <a:pt x="15" y="16"/>
                    <a:pt x="15" y="17"/>
                  </a:cubicBezTo>
                  <a:cubicBezTo>
                    <a:pt x="15" y="19"/>
                    <a:pt x="15" y="19"/>
                    <a:pt x="16" y="19"/>
                  </a:cubicBezTo>
                  <a:cubicBezTo>
                    <a:pt x="17" y="19"/>
                    <a:pt x="19" y="18"/>
                    <a:pt x="22" y="15"/>
                  </a:cubicBezTo>
                  <a:cubicBezTo>
                    <a:pt x="22" y="17"/>
                    <a:pt x="22" y="17"/>
                    <a:pt x="22" y="17"/>
                  </a:cubicBezTo>
                  <a:cubicBezTo>
                    <a:pt x="17" y="23"/>
                    <a:pt x="14" y="26"/>
                    <a:pt x="13" y="26"/>
                  </a:cubicBezTo>
                  <a:cubicBezTo>
                    <a:pt x="12" y="26"/>
                    <a:pt x="12" y="26"/>
                    <a:pt x="11" y="26"/>
                  </a:cubicBezTo>
                  <a:cubicBezTo>
                    <a:pt x="11" y="25"/>
                    <a:pt x="11" y="24"/>
                    <a:pt x="11" y="23"/>
                  </a:cubicBezTo>
                  <a:cubicBezTo>
                    <a:pt x="11" y="21"/>
                    <a:pt x="11" y="19"/>
                    <a:pt x="12" y="16"/>
                  </a:cubicBezTo>
                  <a:cubicBezTo>
                    <a:pt x="10" y="19"/>
                    <a:pt x="8" y="22"/>
                    <a:pt x="7" y="23"/>
                  </a:cubicBezTo>
                  <a:cubicBezTo>
                    <a:pt x="6" y="25"/>
                    <a:pt x="5" y="25"/>
                    <a:pt x="4" y="25"/>
                  </a:cubicBezTo>
                  <a:cubicBezTo>
                    <a:pt x="4" y="25"/>
                    <a:pt x="3" y="25"/>
                    <a:pt x="3" y="24"/>
                  </a:cubicBezTo>
                  <a:cubicBezTo>
                    <a:pt x="2" y="23"/>
                    <a:pt x="2" y="22"/>
                    <a:pt x="1" y="21"/>
                  </a:cubicBezTo>
                  <a:cubicBezTo>
                    <a:pt x="1" y="20"/>
                    <a:pt x="0" y="18"/>
                    <a:pt x="0" y="17"/>
                  </a:cubicBezTo>
                  <a:cubicBezTo>
                    <a:pt x="0" y="16"/>
                    <a:pt x="1" y="15"/>
                    <a:pt x="1" y="14"/>
                  </a:cubicBezTo>
                  <a:cubicBezTo>
                    <a:pt x="1" y="13"/>
                    <a:pt x="1" y="13"/>
                    <a:pt x="2" y="12"/>
                  </a:cubicBezTo>
                  <a:cubicBezTo>
                    <a:pt x="2" y="11"/>
                    <a:pt x="3" y="10"/>
                    <a:pt x="4" y="9"/>
                  </a:cubicBezTo>
                  <a:close/>
                  <a:moveTo>
                    <a:pt x="16" y="6"/>
                  </a:moveTo>
                  <a:cubicBezTo>
                    <a:pt x="11" y="8"/>
                    <a:pt x="8" y="10"/>
                    <a:pt x="6" y="12"/>
                  </a:cubicBezTo>
                  <a:cubicBezTo>
                    <a:pt x="4" y="14"/>
                    <a:pt x="4" y="16"/>
                    <a:pt x="4" y="18"/>
                  </a:cubicBezTo>
                  <a:cubicBezTo>
                    <a:pt x="4" y="19"/>
                    <a:pt x="4" y="19"/>
                    <a:pt x="4" y="20"/>
                  </a:cubicBezTo>
                  <a:cubicBezTo>
                    <a:pt x="4" y="20"/>
                    <a:pt x="4" y="20"/>
                    <a:pt x="5" y="20"/>
                  </a:cubicBezTo>
                  <a:cubicBezTo>
                    <a:pt x="5" y="20"/>
                    <a:pt x="5" y="20"/>
                    <a:pt x="6" y="20"/>
                  </a:cubicBezTo>
                  <a:cubicBezTo>
                    <a:pt x="7" y="18"/>
                    <a:pt x="9" y="17"/>
                    <a:pt x="10" y="14"/>
                  </a:cubicBezTo>
                  <a:cubicBezTo>
                    <a:pt x="12" y="12"/>
                    <a:pt x="14" y="9"/>
                    <a:pt x="16" y="6"/>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6" name="Freeform 47"/>
            <p:cNvSpPr/>
            <p:nvPr/>
          </p:nvSpPr>
          <p:spPr bwMode="auto">
            <a:xfrm>
              <a:off x="3774123" y="4470241"/>
              <a:ext cx="63500" cy="87313"/>
            </a:xfrm>
            <a:custGeom>
              <a:avLst/>
              <a:gdLst>
                <a:gd name="T0" fmla="*/ 14941 w 17"/>
                <a:gd name="T1" fmla="*/ 45555 h 23"/>
                <a:gd name="T2" fmla="*/ 11206 w 17"/>
                <a:gd name="T3" fmla="*/ 56943 h 23"/>
                <a:gd name="T4" fmla="*/ 11206 w 17"/>
                <a:gd name="T5" fmla="*/ 60739 h 23"/>
                <a:gd name="T6" fmla="*/ 14941 w 17"/>
                <a:gd name="T7" fmla="*/ 68332 h 23"/>
                <a:gd name="T8" fmla="*/ 37353 w 17"/>
                <a:gd name="T9" fmla="*/ 45555 h 23"/>
                <a:gd name="T10" fmla="*/ 41088 w 17"/>
                <a:gd name="T11" fmla="*/ 26574 h 23"/>
                <a:gd name="T12" fmla="*/ 48559 w 17"/>
                <a:gd name="T13" fmla="*/ 7592 h 23"/>
                <a:gd name="T14" fmla="*/ 56029 w 17"/>
                <a:gd name="T15" fmla="*/ 0 h 23"/>
                <a:gd name="T16" fmla="*/ 63500 w 17"/>
                <a:gd name="T17" fmla="*/ 7592 h 23"/>
                <a:gd name="T18" fmla="*/ 59765 w 17"/>
                <a:gd name="T19" fmla="*/ 18981 h 23"/>
                <a:gd name="T20" fmla="*/ 56029 w 17"/>
                <a:gd name="T21" fmla="*/ 34166 h 23"/>
                <a:gd name="T22" fmla="*/ 48559 w 17"/>
                <a:gd name="T23" fmla="*/ 49351 h 23"/>
                <a:gd name="T24" fmla="*/ 52294 w 17"/>
                <a:gd name="T25" fmla="*/ 53147 h 23"/>
                <a:gd name="T26" fmla="*/ 56029 w 17"/>
                <a:gd name="T27" fmla="*/ 53147 h 23"/>
                <a:gd name="T28" fmla="*/ 63500 w 17"/>
                <a:gd name="T29" fmla="*/ 45555 h 23"/>
                <a:gd name="T30" fmla="*/ 63500 w 17"/>
                <a:gd name="T31" fmla="*/ 53147 h 23"/>
                <a:gd name="T32" fmla="*/ 56029 w 17"/>
                <a:gd name="T33" fmla="*/ 60739 h 23"/>
                <a:gd name="T34" fmla="*/ 48559 w 17"/>
                <a:gd name="T35" fmla="*/ 64536 h 23"/>
                <a:gd name="T36" fmla="*/ 41088 w 17"/>
                <a:gd name="T37" fmla="*/ 60739 h 23"/>
                <a:gd name="T38" fmla="*/ 26147 w 17"/>
                <a:gd name="T39" fmla="*/ 79721 h 23"/>
                <a:gd name="T40" fmla="*/ 14941 w 17"/>
                <a:gd name="T41" fmla="*/ 87313 h 23"/>
                <a:gd name="T42" fmla="*/ 3735 w 17"/>
                <a:gd name="T43" fmla="*/ 75924 h 23"/>
                <a:gd name="T44" fmla="*/ 0 w 17"/>
                <a:gd name="T45" fmla="*/ 53147 h 23"/>
                <a:gd name="T46" fmla="*/ 14941 w 17"/>
                <a:gd name="T47" fmla="*/ 15185 h 23"/>
                <a:gd name="T48" fmla="*/ 22412 w 17"/>
                <a:gd name="T49" fmla="*/ 3796 h 23"/>
                <a:gd name="T50" fmla="*/ 26147 w 17"/>
                <a:gd name="T51" fmla="*/ 3796 h 23"/>
                <a:gd name="T52" fmla="*/ 33618 w 17"/>
                <a:gd name="T53" fmla="*/ 3796 h 23"/>
                <a:gd name="T54" fmla="*/ 33618 w 17"/>
                <a:gd name="T55" fmla="*/ 7592 h 23"/>
                <a:gd name="T56" fmla="*/ 29882 w 17"/>
                <a:gd name="T57" fmla="*/ 26574 h 23"/>
                <a:gd name="T58" fmla="*/ 14941 w 17"/>
                <a:gd name="T59" fmla="*/ 45555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 h="23">
                  <a:moveTo>
                    <a:pt x="4" y="12"/>
                  </a:moveTo>
                  <a:cubicBezTo>
                    <a:pt x="3" y="15"/>
                    <a:pt x="3" y="15"/>
                    <a:pt x="3" y="15"/>
                  </a:cubicBezTo>
                  <a:cubicBezTo>
                    <a:pt x="3" y="15"/>
                    <a:pt x="3" y="16"/>
                    <a:pt x="3" y="16"/>
                  </a:cubicBezTo>
                  <a:cubicBezTo>
                    <a:pt x="3" y="17"/>
                    <a:pt x="4" y="18"/>
                    <a:pt x="4" y="18"/>
                  </a:cubicBezTo>
                  <a:cubicBezTo>
                    <a:pt x="5" y="18"/>
                    <a:pt x="7" y="16"/>
                    <a:pt x="10" y="12"/>
                  </a:cubicBezTo>
                  <a:cubicBezTo>
                    <a:pt x="10" y="11"/>
                    <a:pt x="10" y="9"/>
                    <a:pt x="11" y="7"/>
                  </a:cubicBezTo>
                  <a:cubicBezTo>
                    <a:pt x="12" y="5"/>
                    <a:pt x="12" y="4"/>
                    <a:pt x="13" y="2"/>
                  </a:cubicBezTo>
                  <a:cubicBezTo>
                    <a:pt x="14" y="1"/>
                    <a:pt x="15" y="0"/>
                    <a:pt x="15" y="0"/>
                  </a:cubicBezTo>
                  <a:cubicBezTo>
                    <a:pt x="16" y="0"/>
                    <a:pt x="17" y="1"/>
                    <a:pt x="17" y="2"/>
                  </a:cubicBezTo>
                  <a:cubicBezTo>
                    <a:pt x="17" y="3"/>
                    <a:pt x="16" y="4"/>
                    <a:pt x="16" y="5"/>
                  </a:cubicBezTo>
                  <a:cubicBezTo>
                    <a:pt x="16" y="6"/>
                    <a:pt x="15" y="7"/>
                    <a:pt x="15" y="9"/>
                  </a:cubicBezTo>
                  <a:cubicBezTo>
                    <a:pt x="14" y="10"/>
                    <a:pt x="14" y="11"/>
                    <a:pt x="13" y="13"/>
                  </a:cubicBezTo>
                  <a:cubicBezTo>
                    <a:pt x="13" y="14"/>
                    <a:pt x="14" y="14"/>
                    <a:pt x="14" y="14"/>
                  </a:cubicBezTo>
                  <a:cubicBezTo>
                    <a:pt x="15" y="14"/>
                    <a:pt x="15" y="14"/>
                    <a:pt x="15" y="14"/>
                  </a:cubicBezTo>
                  <a:cubicBezTo>
                    <a:pt x="16" y="13"/>
                    <a:pt x="16" y="13"/>
                    <a:pt x="17" y="12"/>
                  </a:cubicBezTo>
                  <a:cubicBezTo>
                    <a:pt x="17" y="14"/>
                    <a:pt x="17" y="14"/>
                    <a:pt x="17" y="14"/>
                  </a:cubicBezTo>
                  <a:cubicBezTo>
                    <a:pt x="16" y="15"/>
                    <a:pt x="15" y="16"/>
                    <a:pt x="15" y="16"/>
                  </a:cubicBezTo>
                  <a:cubicBezTo>
                    <a:pt x="14" y="17"/>
                    <a:pt x="14" y="17"/>
                    <a:pt x="13" y="17"/>
                  </a:cubicBezTo>
                  <a:cubicBezTo>
                    <a:pt x="12" y="17"/>
                    <a:pt x="12" y="16"/>
                    <a:pt x="11" y="16"/>
                  </a:cubicBezTo>
                  <a:cubicBezTo>
                    <a:pt x="9" y="18"/>
                    <a:pt x="8" y="20"/>
                    <a:pt x="7" y="21"/>
                  </a:cubicBezTo>
                  <a:cubicBezTo>
                    <a:pt x="6" y="22"/>
                    <a:pt x="5" y="23"/>
                    <a:pt x="4" y="23"/>
                  </a:cubicBezTo>
                  <a:cubicBezTo>
                    <a:pt x="3" y="23"/>
                    <a:pt x="2" y="22"/>
                    <a:pt x="1" y="20"/>
                  </a:cubicBezTo>
                  <a:cubicBezTo>
                    <a:pt x="0" y="18"/>
                    <a:pt x="0" y="16"/>
                    <a:pt x="0" y="14"/>
                  </a:cubicBezTo>
                  <a:cubicBezTo>
                    <a:pt x="0" y="11"/>
                    <a:pt x="1" y="8"/>
                    <a:pt x="4" y="4"/>
                  </a:cubicBezTo>
                  <a:cubicBezTo>
                    <a:pt x="5" y="2"/>
                    <a:pt x="5" y="2"/>
                    <a:pt x="6" y="1"/>
                  </a:cubicBezTo>
                  <a:cubicBezTo>
                    <a:pt x="6" y="1"/>
                    <a:pt x="7" y="1"/>
                    <a:pt x="7" y="1"/>
                  </a:cubicBezTo>
                  <a:cubicBezTo>
                    <a:pt x="8" y="1"/>
                    <a:pt x="8" y="1"/>
                    <a:pt x="9" y="1"/>
                  </a:cubicBezTo>
                  <a:cubicBezTo>
                    <a:pt x="9" y="1"/>
                    <a:pt x="9" y="1"/>
                    <a:pt x="9" y="2"/>
                  </a:cubicBezTo>
                  <a:cubicBezTo>
                    <a:pt x="9" y="3"/>
                    <a:pt x="9" y="4"/>
                    <a:pt x="8" y="7"/>
                  </a:cubicBezTo>
                  <a:cubicBezTo>
                    <a:pt x="6" y="9"/>
                    <a:pt x="5" y="11"/>
                    <a:pt x="4" y="12"/>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7" name="Freeform 48"/>
            <p:cNvSpPr>
              <a:spLocks noEditPoints="1"/>
            </p:cNvSpPr>
            <p:nvPr/>
          </p:nvSpPr>
          <p:spPr bwMode="auto">
            <a:xfrm>
              <a:off x="3837623" y="4462304"/>
              <a:ext cx="57150" cy="95250"/>
            </a:xfrm>
            <a:custGeom>
              <a:avLst/>
              <a:gdLst>
                <a:gd name="T0" fmla="*/ 15240 w 15"/>
                <a:gd name="T1" fmla="*/ 57150 h 25"/>
                <a:gd name="T2" fmla="*/ 15240 w 15"/>
                <a:gd name="T3" fmla="*/ 60960 h 25"/>
                <a:gd name="T4" fmla="*/ 19050 w 15"/>
                <a:gd name="T5" fmla="*/ 72390 h 25"/>
                <a:gd name="T6" fmla="*/ 26670 w 15"/>
                <a:gd name="T7" fmla="*/ 76200 h 25"/>
                <a:gd name="T8" fmla="*/ 34290 w 15"/>
                <a:gd name="T9" fmla="*/ 72390 h 25"/>
                <a:gd name="T10" fmla="*/ 45720 w 15"/>
                <a:gd name="T11" fmla="*/ 64770 h 25"/>
                <a:gd name="T12" fmla="*/ 57150 w 15"/>
                <a:gd name="T13" fmla="*/ 53340 h 25"/>
                <a:gd name="T14" fmla="*/ 57150 w 15"/>
                <a:gd name="T15" fmla="*/ 60960 h 25"/>
                <a:gd name="T16" fmla="*/ 38100 w 15"/>
                <a:gd name="T17" fmla="*/ 87630 h 25"/>
                <a:gd name="T18" fmla="*/ 19050 w 15"/>
                <a:gd name="T19" fmla="*/ 95250 h 25"/>
                <a:gd name="T20" fmla="*/ 3810 w 15"/>
                <a:gd name="T21" fmla="*/ 87630 h 25"/>
                <a:gd name="T22" fmla="*/ 0 w 15"/>
                <a:gd name="T23" fmla="*/ 64770 h 25"/>
                <a:gd name="T24" fmla="*/ 3810 w 15"/>
                <a:gd name="T25" fmla="*/ 41910 h 25"/>
                <a:gd name="T26" fmla="*/ 19050 w 15"/>
                <a:gd name="T27" fmla="*/ 19050 h 25"/>
                <a:gd name="T28" fmla="*/ 34290 w 15"/>
                <a:gd name="T29" fmla="*/ 3810 h 25"/>
                <a:gd name="T30" fmla="*/ 45720 w 15"/>
                <a:gd name="T31" fmla="*/ 0 h 25"/>
                <a:gd name="T32" fmla="*/ 53340 w 15"/>
                <a:gd name="T33" fmla="*/ 3810 h 25"/>
                <a:gd name="T34" fmla="*/ 57150 w 15"/>
                <a:gd name="T35" fmla="*/ 11430 h 25"/>
                <a:gd name="T36" fmla="*/ 49530 w 15"/>
                <a:gd name="T37" fmla="*/ 26670 h 25"/>
                <a:gd name="T38" fmla="*/ 38100 w 15"/>
                <a:gd name="T39" fmla="*/ 41910 h 25"/>
                <a:gd name="T40" fmla="*/ 15240 w 15"/>
                <a:gd name="T41" fmla="*/ 57150 h 25"/>
                <a:gd name="T42" fmla="*/ 15240 w 15"/>
                <a:gd name="T43" fmla="*/ 49530 h 25"/>
                <a:gd name="T44" fmla="*/ 30480 w 15"/>
                <a:gd name="T45" fmla="*/ 38100 h 25"/>
                <a:gd name="T46" fmla="*/ 38100 w 15"/>
                <a:gd name="T47" fmla="*/ 26670 h 25"/>
                <a:gd name="T48" fmla="*/ 41910 w 15"/>
                <a:gd name="T49" fmla="*/ 19050 h 25"/>
                <a:gd name="T50" fmla="*/ 41910 w 15"/>
                <a:gd name="T51" fmla="*/ 15240 h 25"/>
                <a:gd name="T52" fmla="*/ 34290 w 15"/>
                <a:gd name="T53" fmla="*/ 19050 h 25"/>
                <a:gd name="T54" fmla="*/ 26670 w 15"/>
                <a:gd name="T55" fmla="*/ 26670 h 25"/>
                <a:gd name="T56" fmla="*/ 19050 w 15"/>
                <a:gd name="T57" fmla="*/ 34290 h 25"/>
                <a:gd name="T58" fmla="*/ 15240 w 15"/>
                <a:gd name="T59" fmla="*/ 49530 h 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 h="25">
                  <a:moveTo>
                    <a:pt x="4" y="15"/>
                  </a:moveTo>
                  <a:cubicBezTo>
                    <a:pt x="4" y="16"/>
                    <a:pt x="4" y="16"/>
                    <a:pt x="4" y="16"/>
                  </a:cubicBezTo>
                  <a:cubicBezTo>
                    <a:pt x="4" y="17"/>
                    <a:pt x="4" y="18"/>
                    <a:pt x="5" y="19"/>
                  </a:cubicBezTo>
                  <a:cubicBezTo>
                    <a:pt x="5" y="20"/>
                    <a:pt x="6" y="20"/>
                    <a:pt x="7" y="20"/>
                  </a:cubicBezTo>
                  <a:cubicBezTo>
                    <a:pt x="7" y="20"/>
                    <a:pt x="8" y="20"/>
                    <a:pt x="9" y="19"/>
                  </a:cubicBezTo>
                  <a:cubicBezTo>
                    <a:pt x="10" y="19"/>
                    <a:pt x="11" y="18"/>
                    <a:pt x="12" y="17"/>
                  </a:cubicBezTo>
                  <a:cubicBezTo>
                    <a:pt x="13" y="17"/>
                    <a:pt x="14" y="15"/>
                    <a:pt x="15" y="14"/>
                  </a:cubicBezTo>
                  <a:cubicBezTo>
                    <a:pt x="15" y="16"/>
                    <a:pt x="15" y="16"/>
                    <a:pt x="15" y="16"/>
                  </a:cubicBezTo>
                  <a:cubicBezTo>
                    <a:pt x="13" y="19"/>
                    <a:pt x="11" y="21"/>
                    <a:pt x="10" y="23"/>
                  </a:cubicBezTo>
                  <a:cubicBezTo>
                    <a:pt x="8" y="25"/>
                    <a:pt x="6" y="25"/>
                    <a:pt x="5" y="25"/>
                  </a:cubicBezTo>
                  <a:cubicBezTo>
                    <a:pt x="3" y="25"/>
                    <a:pt x="2" y="25"/>
                    <a:pt x="1" y="23"/>
                  </a:cubicBezTo>
                  <a:cubicBezTo>
                    <a:pt x="0" y="22"/>
                    <a:pt x="0" y="19"/>
                    <a:pt x="0" y="17"/>
                  </a:cubicBezTo>
                  <a:cubicBezTo>
                    <a:pt x="0" y="15"/>
                    <a:pt x="0" y="12"/>
                    <a:pt x="1" y="11"/>
                  </a:cubicBezTo>
                  <a:cubicBezTo>
                    <a:pt x="2" y="9"/>
                    <a:pt x="3" y="7"/>
                    <a:pt x="5" y="5"/>
                  </a:cubicBezTo>
                  <a:cubicBezTo>
                    <a:pt x="6" y="3"/>
                    <a:pt x="8" y="2"/>
                    <a:pt x="9" y="1"/>
                  </a:cubicBezTo>
                  <a:cubicBezTo>
                    <a:pt x="10" y="1"/>
                    <a:pt x="11" y="0"/>
                    <a:pt x="12" y="0"/>
                  </a:cubicBezTo>
                  <a:cubicBezTo>
                    <a:pt x="13" y="0"/>
                    <a:pt x="14" y="0"/>
                    <a:pt x="14" y="1"/>
                  </a:cubicBezTo>
                  <a:cubicBezTo>
                    <a:pt x="14" y="1"/>
                    <a:pt x="15" y="2"/>
                    <a:pt x="15" y="3"/>
                  </a:cubicBezTo>
                  <a:cubicBezTo>
                    <a:pt x="15" y="4"/>
                    <a:pt x="14" y="6"/>
                    <a:pt x="13" y="7"/>
                  </a:cubicBezTo>
                  <a:cubicBezTo>
                    <a:pt x="13" y="9"/>
                    <a:pt x="12" y="10"/>
                    <a:pt x="10" y="11"/>
                  </a:cubicBezTo>
                  <a:cubicBezTo>
                    <a:pt x="8" y="13"/>
                    <a:pt x="6" y="14"/>
                    <a:pt x="4" y="15"/>
                  </a:cubicBezTo>
                  <a:close/>
                  <a:moveTo>
                    <a:pt x="4" y="13"/>
                  </a:moveTo>
                  <a:cubicBezTo>
                    <a:pt x="6" y="12"/>
                    <a:pt x="7" y="11"/>
                    <a:pt x="8" y="10"/>
                  </a:cubicBezTo>
                  <a:cubicBezTo>
                    <a:pt x="9" y="9"/>
                    <a:pt x="10" y="8"/>
                    <a:pt x="10" y="7"/>
                  </a:cubicBezTo>
                  <a:cubicBezTo>
                    <a:pt x="11" y="6"/>
                    <a:pt x="11" y="5"/>
                    <a:pt x="11" y="5"/>
                  </a:cubicBezTo>
                  <a:cubicBezTo>
                    <a:pt x="11" y="4"/>
                    <a:pt x="11" y="4"/>
                    <a:pt x="11" y="4"/>
                  </a:cubicBezTo>
                  <a:cubicBezTo>
                    <a:pt x="10" y="4"/>
                    <a:pt x="10" y="4"/>
                    <a:pt x="9" y="5"/>
                  </a:cubicBezTo>
                  <a:cubicBezTo>
                    <a:pt x="9" y="5"/>
                    <a:pt x="8" y="6"/>
                    <a:pt x="7" y="7"/>
                  </a:cubicBezTo>
                  <a:cubicBezTo>
                    <a:pt x="6" y="7"/>
                    <a:pt x="6" y="8"/>
                    <a:pt x="5" y="9"/>
                  </a:cubicBezTo>
                  <a:cubicBezTo>
                    <a:pt x="5" y="11"/>
                    <a:pt x="4" y="12"/>
                    <a:pt x="4" y="13"/>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8" name="Freeform 49"/>
            <p:cNvSpPr>
              <a:spLocks noEditPoints="1"/>
            </p:cNvSpPr>
            <p:nvPr/>
          </p:nvSpPr>
          <p:spPr bwMode="auto">
            <a:xfrm>
              <a:off x="3894773" y="4406741"/>
              <a:ext cx="52388" cy="150813"/>
            </a:xfrm>
            <a:custGeom>
              <a:avLst/>
              <a:gdLst>
                <a:gd name="T0" fmla="*/ 44904 w 14"/>
                <a:gd name="T1" fmla="*/ 109339 h 40"/>
                <a:gd name="T2" fmla="*/ 44904 w 14"/>
                <a:gd name="T3" fmla="*/ 116880 h 40"/>
                <a:gd name="T4" fmla="*/ 11226 w 14"/>
                <a:gd name="T5" fmla="*/ 150813 h 40"/>
                <a:gd name="T6" fmla="*/ 3742 w 14"/>
                <a:gd name="T7" fmla="*/ 143272 h 40"/>
                <a:gd name="T8" fmla="*/ 0 w 14"/>
                <a:gd name="T9" fmla="*/ 116880 h 40"/>
                <a:gd name="T10" fmla="*/ 3742 w 14"/>
                <a:gd name="T11" fmla="*/ 86717 h 40"/>
                <a:gd name="T12" fmla="*/ 14968 w 14"/>
                <a:gd name="T13" fmla="*/ 52785 h 40"/>
                <a:gd name="T14" fmla="*/ 29936 w 14"/>
                <a:gd name="T15" fmla="*/ 18852 h 40"/>
                <a:gd name="T16" fmla="*/ 44904 w 14"/>
                <a:gd name="T17" fmla="*/ 0 h 40"/>
                <a:gd name="T18" fmla="*/ 48646 w 14"/>
                <a:gd name="T19" fmla="*/ 0 h 40"/>
                <a:gd name="T20" fmla="*/ 52388 w 14"/>
                <a:gd name="T21" fmla="*/ 0 h 40"/>
                <a:gd name="T22" fmla="*/ 52388 w 14"/>
                <a:gd name="T23" fmla="*/ 7541 h 40"/>
                <a:gd name="T24" fmla="*/ 41162 w 14"/>
                <a:gd name="T25" fmla="*/ 52785 h 40"/>
                <a:gd name="T26" fmla="*/ 14968 w 14"/>
                <a:gd name="T27" fmla="*/ 101799 h 40"/>
                <a:gd name="T28" fmla="*/ 11226 w 14"/>
                <a:gd name="T29" fmla="*/ 113110 h 40"/>
                <a:gd name="T30" fmla="*/ 14968 w 14"/>
                <a:gd name="T31" fmla="*/ 124421 h 40"/>
                <a:gd name="T32" fmla="*/ 22452 w 14"/>
                <a:gd name="T33" fmla="*/ 131961 h 40"/>
                <a:gd name="T34" fmla="*/ 26194 w 14"/>
                <a:gd name="T35" fmla="*/ 128191 h 40"/>
                <a:gd name="T36" fmla="*/ 33678 w 14"/>
                <a:gd name="T37" fmla="*/ 120650 h 40"/>
                <a:gd name="T38" fmla="*/ 44904 w 14"/>
                <a:gd name="T39" fmla="*/ 109339 h 40"/>
                <a:gd name="T40" fmla="*/ 14968 w 14"/>
                <a:gd name="T41" fmla="*/ 86717 h 40"/>
                <a:gd name="T42" fmla="*/ 26194 w 14"/>
                <a:gd name="T43" fmla="*/ 71636 h 40"/>
                <a:gd name="T44" fmla="*/ 33678 w 14"/>
                <a:gd name="T45" fmla="*/ 52785 h 40"/>
                <a:gd name="T46" fmla="*/ 41162 w 14"/>
                <a:gd name="T47" fmla="*/ 37703 h 40"/>
                <a:gd name="T48" fmla="*/ 41162 w 14"/>
                <a:gd name="T49" fmla="*/ 26392 h 40"/>
                <a:gd name="T50" fmla="*/ 41162 w 14"/>
                <a:gd name="T51" fmla="*/ 22622 h 40"/>
                <a:gd name="T52" fmla="*/ 37420 w 14"/>
                <a:gd name="T53" fmla="*/ 26392 h 40"/>
                <a:gd name="T54" fmla="*/ 26194 w 14"/>
                <a:gd name="T55" fmla="*/ 49014 h 40"/>
                <a:gd name="T56" fmla="*/ 14968 w 14"/>
                <a:gd name="T57" fmla="*/ 86717 h 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 h="40">
                  <a:moveTo>
                    <a:pt x="12" y="29"/>
                  </a:moveTo>
                  <a:cubicBezTo>
                    <a:pt x="12" y="31"/>
                    <a:pt x="12" y="31"/>
                    <a:pt x="12" y="31"/>
                  </a:cubicBezTo>
                  <a:cubicBezTo>
                    <a:pt x="8" y="37"/>
                    <a:pt x="6" y="40"/>
                    <a:pt x="3" y="40"/>
                  </a:cubicBezTo>
                  <a:cubicBezTo>
                    <a:pt x="2" y="40"/>
                    <a:pt x="1" y="39"/>
                    <a:pt x="1" y="38"/>
                  </a:cubicBezTo>
                  <a:cubicBezTo>
                    <a:pt x="0" y="36"/>
                    <a:pt x="0" y="34"/>
                    <a:pt x="0" y="31"/>
                  </a:cubicBezTo>
                  <a:cubicBezTo>
                    <a:pt x="0" y="29"/>
                    <a:pt x="0" y="26"/>
                    <a:pt x="1" y="23"/>
                  </a:cubicBezTo>
                  <a:cubicBezTo>
                    <a:pt x="2" y="20"/>
                    <a:pt x="3" y="17"/>
                    <a:pt x="4" y="14"/>
                  </a:cubicBezTo>
                  <a:cubicBezTo>
                    <a:pt x="5" y="10"/>
                    <a:pt x="7" y="8"/>
                    <a:pt x="8" y="5"/>
                  </a:cubicBezTo>
                  <a:cubicBezTo>
                    <a:pt x="10" y="3"/>
                    <a:pt x="11" y="1"/>
                    <a:pt x="12" y="0"/>
                  </a:cubicBezTo>
                  <a:cubicBezTo>
                    <a:pt x="13" y="0"/>
                    <a:pt x="13" y="0"/>
                    <a:pt x="13" y="0"/>
                  </a:cubicBezTo>
                  <a:cubicBezTo>
                    <a:pt x="14" y="0"/>
                    <a:pt x="14" y="0"/>
                    <a:pt x="14" y="0"/>
                  </a:cubicBezTo>
                  <a:cubicBezTo>
                    <a:pt x="14" y="1"/>
                    <a:pt x="14" y="1"/>
                    <a:pt x="14" y="2"/>
                  </a:cubicBezTo>
                  <a:cubicBezTo>
                    <a:pt x="14" y="5"/>
                    <a:pt x="13" y="9"/>
                    <a:pt x="11" y="14"/>
                  </a:cubicBezTo>
                  <a:cubicBezTo>
                    <a:pt x="9" y="18"/>
                    <a:pt x="7" y="23"/>
                    <a:pt x="4" y="27"/>
                  </a:cubicBezTo>
                  <a:cubicBezTo>
                    <a:pt x="3" y="28"/>
                    <a:pt x="3" y="29"/>
                    <a:pt x="3" y="30"/>
                  </a:cubicBezTo>
                  <a:cubicBezTo>
                    <a:pt x="3" y="31"/>
                    <a:pt x="3" y="33"/>
                    <a:pt x="4" y="33"/>
                  </a:cubicBezTo>
                  <a:cubicBezTo>
                    <a:pt x="4" y="34"/>
                    <a:pt x="5" y="35"/>
                    <a:pt x="6" y="35"/>
                  </a:cubicBezTo>
                  <a:cubicBezTo>
                    <a:pt x="6" y="35"/>
                    <a:pt x="7" y="35"/>
                    <a:pt x="7" y="34"/>
                  </a:cubicBezTo>
                  <a:cubicBezTo>
                    <a:pt x="8" y="34"/>
                    <a:pt x="8" y="33"/>
                    <a:pt x="9" y="32"/>
                  </a:cubicBezTo>
                  <a:cubicBezTo>
                    <a:pt x="9" y="32"/>
                    <a:pt x="10" y="31"/>
                    <a:pt x="12" y="29"/>
                  </a:cubicBezTo>
                  <a:close/>
                  <a:moveTo>
                    <a:pt x="4" y="23"/>
                  </a:moveTo>
                  <a:cubicBezTo>
                    <a:pt x="5" y="22"/>
                    <a:pt x="6" y="20"/>
                    <a:pt x="7" y="19"/>
                  </a:cubicBezTo>
                  <a:cubicBezTo>
                    <a:pt x="8" y="17"/>
                    <a:pt x="8" y="16"/>
                    <a:pt x="9" y="14"/>
                  </a:cubicBezTo>
                  <a:cubicBezTo>
                    <a:pt x="10" y="13"/>
                    <a:pt x="10" y="11"/>
                    <a:pt x="11" y="10"/>
                  </a:cubicBezTo>
                  <a:cubicBezTo>
                    <a:pt x="11" y="9"/>
                    <a:pt x="11" y="8"/>
                    <a:pt x="11" y="7"/>
                  </a:cubicBezTo>
                  <a:cubicBezTo>
                    <a:pt x="11" y="6"/>
                    <a:pt x="11" y="6"/>
                    <a:pt x="11" y="6"/>
                  </a:cubicBezTo>
                  <a:cubicBezTo>
                    <a:pt x="11" y="6"/>
                    <a:pt x="11" y="6"/>
                    <a:pt x="10" y="7"/>
                  </a:cubicBezTo>
                  <a:cubicBezTo>
                    <a:pt x="9" y="8"/>
                    <a:pt x="8" y="10"/>
                    <a:pt x="7" y="13"/>
                  </a:cubicBezTo>
                  <a:cubicBezTo>
                    <a:pt x="6" y="16"/>
                    <a:pt x="5" y="19"/>
                    <a:pt x="4" y="23"/>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39" name="Freeform 50"/>
            <p:cNvSpPr/>
            <p:nvPr/>
          </p:nvSpPr>
          <p:spPr bwMode="auto">
            <a:xfrm>
              <a:off x="3991610" y="4428966"/>
              <a:ext cx="60325" cy="131763"/>
            </a:xfrm>
            <a:custGeom>
              <a:avLst/>
              <a:gdLst>
                <a:gd name="T0" fmla="*/ 33933 w 16"/>
                <a:gd name="T1" fmla="*/ 22588 h 35"/>
                <a:gd name="T2" fmla="*/ 37703 w 16"/>
                <a:gd name="T3" fmla="*/ 22588 h 35"/>
                <a:gd name="T4" fmla="*/ 45244 w 16"/>
                <a:gd name="T5" fmla="*/ 3765 h 35"/>
                <a:gd name="T6" fmla="*/ 56555 w 16"/>
                <a:gd name="T7" fmla="*/ 0 h 35"/>
                <a:gd name="T8" fmla="*/ 60325 w 16"/>
                <a:gd name="T9" fmla="*/ 3765 h 35"/>
                <a:gd name="T10" fmla="*/ 56555 w 16"/>
                <a:gd name="T11" fmla="*/ 11294 h 35"/>
                <a:gd name="T12" fmla="*/ 49014 w 16"/>
                <a:gd name="T13" fmla="*/ 22588 h 35"/>
                <a:gd name="T14" fmla="*/ 56555 w 16"/>
                <a:gd name="T15" fmla="*/ 22588 h 35"/>
                <a:gd name="T16" fmla="*/ 60325 w 16"/>
                <a:gd name="T17" fmla="*/ 22588 h 35"/>
                <a:gd name="T18" fmla="*/ 45244 w 16"/>
                <a:gd name="T19" fmla="*/ 52705 h 35"/>
                <a:gd name="T20" fmla="*/ 41473 w 16"/>
                <a:gd name="T21" fmla="*/ 52705 h 35"/>
                <a:gd name="T22" fmla="*/ 37703 w 16"/>
                <a:gd name="T23" fmla="*/ 48941 h 35"/>
                <a:gd name="T24" fmla="*/ 33933 w 16"/>
                <a:gd name="T25" fmla="*/ 48941 h 35"/>
                <a:gd name="T26" fmla="*/ 26392 w 16"/>
                <a:gd name="T27" fmla="*/ 67764 h 35"/>
                <a:gd name="T28" fmla="*/ 18852 w 16"/>
                <a:gd name="T29" fmla="*/ 86587 h 35"/>
                <a:gd name="T30" fmla="*/ 18852 w 16"/>
                <a:gd name="T31" fmla="*/ 97881 h 35"/>
                <a:gd name="T32" fmla="*/ 22622 w 16"/>
                <a:gd name="T33" fmla="*/ 105410 h 35"/>
                <a:gd name="T34" fmla="*/ 33933 w 16"/>
                <a:gd name="T35" fmla="*/ 101646 h 35"/>
                <a:gd name="T36" fmla="*/ 49014 w 16"/>
                <a:gd name="T37" fmla="*/ 86587 h 35"/>
                <a:gd name="T38" fmla="*/ 49014 w 16"/>
                <a:gd name="T39" fmla="*/ 94116 h 35"/>
                <a:gd name="T40" fmla="*/ 11311 w 16"/>
                <a:gd name="T41" fmla="*/ 131763 h 35"/>
                <a:gd name="T42" fmla="*/ 3770 w 16"/>
                <a:gd name="T43" fmla="*/ 127998 h 35"/>
                <a:gd name="T44" fmla="*/ 0 w 16"/>
                <a:gd name="T45" fmla="*/ 116704 h 35"/>
                <a:gd name="T46" fmla="*/ 3770 w 16"/>
                <a:gd name="T47" fmla="*/ 105410 h 35"/>
                <a:gd name="T48" fmla="*/ 7541 w 16"/>
                <a:gd name="T49" fmla="*/ 86587 h 35"/>
                <a:gd name="T50" fmla="*/ 3770 w 16"/>
                <a:gd name="T51" fmla="*/ 90352 h 35"/>
                <a:gd name="T52" fmla="*/ 3770 w 16"/>
                <a:gd name="T53" fmla="*/ 90352 h 35"/>
                <a:gd name="T54" fmla="*/ 0 w 16"/>
                <a:gd name="T55" fmla="*/ 94116 h 35"/>
                <a:gd name="T56" fmla="*/ 0 w 16"/>
                <a:gd name="T57" fmla="*/ 97881 h 35"/>
                <a:gd name="T58" fmla="*/ 0 w 16"/>
                <a:gd name="T59" fmla="*/ 86587 h 35"/>
                <a:gd name="T60" fmla="*/ 22622 w 16"/>
                <a:gd name="T61" fmla="*/ 48941 h 35"/>
                <a:gd name="T62" fmla="*/ 18852 w 16"/>
                <a:gd name="T63" fmla="*/ 48941 h 35"/>
                <a:gd name="T64" fmla="*/ 18852 w 16"/>
                <a:gd name="T65" fmla="*/ 48941 h 35"/>
                <a:gd name="T66" fmla="*/ 7541 w 16"/>
                <a:gd name="T67" fmla="*/ 48941 h 35"/>
                <a:gd name="T68" fmla="*/ 7541 w 16"/>
                <a:gd name="T69" fmla="*/ 52705 h 35"/>
                <a:gd name="T70" fmla="*/ 3770 w 16"/>
                <a:gd name="T71" fmla="*/ 52705 h 35"/>
                <a:gd name="T72" fmla="*/ 3770 w 16"/>
                <a:gd name="T73" fmla="*/ 48941 h 35"/>
                <a:gd name="T74" fmla="*/ 7541 w 16"/>
                <a:gd name="T75" fmla="*/ 37647 h 35"/>
                <a:gd name="T76" fmla="*/ 15081 w 16"/>
                <a:gd name="T77" fmla="*/ 26353 h 35"/>
                <a:gd name="T78" fmla="*/ 22622 w 16"/>
                <a:gd name="T79" fmla="*/ 22588 h 35"/>
                <a:gd name="T80" fmla="*/ 33933 w 16"/>
                <a:gd name="T81" fmla="*/ 22588 h 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 h="35">
                  <a:moveTo>
                    <a:pt x="9" y="6"/>
                  </a:moveTo>
                  <a:cubicBezTo>
                    <a:pt x="10" y="6"/>
                    <a:pt x="10" y="6"/>
                    <a:pt x="10" y="6"/>
                  </a:cubicBezTo>
                  <a:cubicBezTo>
                    <a:pt x="11" y="4"/>
                    <a:pt x="11" y="2"/>
                    <a:pt x="12" y="1"/>
                  </a:cubicBezTo>
                  <a:cubicBezTo>
                    <a:pt x="13" y="1"/>
                    <a:pt x="14" y="0"/>
                    <a:pt x="15" y="0"/>
                  </a:cubicBezTo>
                  <a:cubicBezTo>
                    <a:pt x="16" y="0"/>
                    <a:pt x="16" y="0"/>
                    <a:pt x="16" y="1"/>
                  </a:cubicBezTo>
                  <a:cubicBezTo>
                    <a:pt x="16" y="1"/>
                    <a:pt x="16" y="2"/>
                    <a:pt x="15" y="3"/>
                  </a:cubicBezTo>
                  <a:cubicBezTo>
                    <a:pt x="14" y="4"/>
                    <a:pt x="14" y="5"/>
                    <a:pt x="13" y="6"/>
                  </a:cubicBezTo>
                  <a:cubicBezTo>
                    <a:pt x="14" y="6"/>
                    <a:pt x="14" y="6"/>
                    <a:pt x="15" y="6"/>
                  </a:cubicBezTo>
                  <a:cubicBezTo>
                    <a:pt x="15" y="6"/>
                    <a:pt x="16" y="6"/>
                    <a:pt x="16" y="6"/>
                  </a:cubicBezTo>
                  <a:cubicBezTo>
                    <a:pt x="15" y="9"/>
                    <a:pt x="14" y="11"/>
                    <a:pt x="12" y="14"/>
                  </a:cubicBezTo>
                  <a:cubicBezTo>
                    <a:pt x="12" y="14"/>
                    <a:pt x="11" y="14"/>
                    <a:pt x="11" y="14"/>
                  </a:cubicBezTo>
                  <a:cubicBezTo>
                    <a:pt x="11" y="13"/>
                    <a:pt x="11" y="13"/>
                    <a:pt x="10" y="13"/>
                  </a:cubicBezTo>
                  <a:cubicBezTo>
                    <a:pt x="10" y="13"/>
                    <a:pt x="9" y="13"/>
                    <a:pt x="9" y="13"/>
                  </a:cubicBezTo>
                  <a:cubicBezTo>
                    <a:pt x="8" y="15"/>
                    <a:pt x="7" y="17"/>
                    <a:pt x="7" y="18"/>
                  </a:cubicBezTo>
                  <a:cubicBezTo>
                    <a:pt x="6" y="20"/>
                    <a:pt x="6" y="21"/>
                    <a:pt x="5" y="23"/>
                  </a:cubicBezTo>
                  <a:cubicBezTo>
                    <a:pt x="5" y="24"/>
                    <a:pt x="5" y="25"/>
                    <a:pt x="5" y="26"/>
                  </a:cubicBezTo>
                  <a:cubicBezTo>
                    <a:pt x="5" y="28"/>
                    <a:pt x="5" y="28"/>
                    <a:pt x="6" y="28"/>
                  </a:cubicBezTo>
                  <a:cubicBezTo>
                    <a:pt x="7" y="28"/>
                    <a:pt x="8" y="28"/>
                    <a:pt x="9" y="27"/>
                  </a:cubicBezTo>
                  <a:cubicBezTo>
                    <a:pt x="10" y="26"/>
                    <a:pt x="11" y="25"/>
                    <a:pt x="13" y="23"/>
                  </a:cubicBezTo>
                  <a:cubicBezTo>
                    <a:pt x="13" y="25"/>
                    <a:pt x="13" y="25"/>
                    <a:pt x="13" y="25"/>
                  </a:cubicBezTo>
                  <a:cubicBezTo>
                    <a:pt x="8" y="32"/>
                    <a:pt x="5" y="35"/>
                    <a:pt x="3" y="35"/>
                  </a:cubicBezTo>
                  <a:cubicBezTo>
                    <a:pt x="2" y="35"/>
                    <a:pt x="1" y="34"/>
                    <a:pt x="1" y="34"/>
                  </a:cubicBezTo>
                  <a:cubicBezTo>
                    <a:pt x="1" y="33"/>
                    <a:pt x="0" y="32"/>
                    <a:pt x="0" y="31"/>
                  </a:cubicBezTo>
                  <a:cubicBezTo>
                    <a:pt x="0" y="30"/>
                    <a:pt x="0" y="29"/>
                    <a:pt x="1" y="28"/>
                  </a:cubicBezTo>
                  <a:cubicBezTo>
                    <a:pt x="1" y="27"/>
                    <a:pt x="1" y="25"/>
                    <a:pt x="2" y="23"/>
                  </a:cubicBezTo>
                  <a:cubicBezTo>
                    <a:pt x="2" y="23"/>
                    <a:pt x="2" y="23"/>
                    <a:pt x="1" y="24"/>
                  </a:cubicBezTo>
                  <a:cubicBezTo>
                    <a:pt x="1" y="24"/>
                    <a:pt x="1" y="24"/>
                    <a:pt x="1" y="24"/>
                  </a:cubicBezTo>
                  <a:cubicBezTo>
                    <a:pt x="1" y="24"/>
                    <a:pt x="1" y="25"/>
                    <a:pt x="0" y="25"/>
                  </a:cubicBezTo>
                  <a:cubicBezTo>
                    <a:pt x="0" y="25"/>
                    <a:pt x="0" y="25"/>
                    <a:pt x="0" y="26"/>
                  </a:cubicBezTo>
                  <a:cubicBezTo>
                    <a:pt x="0" y="23"/>
                    <a:pt x="0" y="23"/>
                    <a:pt x="0" y="23"/>
                  </a:cubicBezTo>
                  <a:cubicBezTo>
                    <a:pt x="1" y="21"/>
                    <a:pt x="4" y="18"/>
                    <a:pt x="6" y="13"/>
                  </a:cubicBezTo>
                  <a:cubicBezTo>
                    <a:pt x="6" y="13"/>
                    <a:pt x="6" y="13"/>
                    <a:pt x="5" y="13"/>
                  </a:cubicBezTo>
                  <a:cubicBezTo>
                    <a:pt x="5" y="13"/>
                    <a:pt x="5" y="13"/>
                    <a:pt x="5" y="13"/>
                  </a:cubicBezTo>
                  <a:cubicBezTo>
                    <a:pt x="4" y="13"/>
                    <a:pt x="3" y="13"/>
                    <a:pt x="2" y="13"/>
                  </a:cubicBezTo>
                  <a:cubicBezTo>
                    <a:pt x="2" y="13"/>
                    <a:pt x="2" y="13"/>
                    <a:pt x="2" y="14"/>
                  </a:cubicBezTo>
                  <a:cubicBezTo>
                    <a:pt x="2" y="14"/>
                    <a:pt x="2" y="14"/>
                    <a:pt x="1" y="14"/>
                  </a:cubicBezTo>
                  <a:cubicBezTo>
                    <a:pt x="1" y="14"/>
                    <a:pt x="1" y="14"/>
                    <a:pt x="1" y="13"/>
                  </a:cubicBezTo>
                  <a:cubicBezTo>
                    <a:pt x="1" y="13"/>
                    <a:pt x="2" y="12"/>
                    <a:pt x="2" y="10"/>
                  </a:cubicBezTo>
                  <a:cubicBezTo>
                    <a:pt x="3" y="9"/>
                    <a:pt x="3" y="8"/>
                    <a:pt x="4" y="7"/>
                  </a:cubicBezTo>
                  <a:cubicBezTo>
                    <a:pt x="4" y="7"/>
                    <a:pt x="5" y="6"/>
                    <a:pt x="6" y="6"/>
                  </a:cubicBezTo>
                  <a:cubicBezTo>
                    <a:pt x="6" y="6"/>
                    <a:pt x="7" y="6"/>
                    <a:pt x="9" y="6"/>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0" name="Freeform 51"/>
            <p:cNvSpPr>
              <a:spLocks noEditPoints="1"/>
            </p:cNvSpPr>
            <p:nvPr/>
          </p:nvSpPr>
          <p:spPr bwMode="auto">
            <a:xfrm>
              <a:off x="4040823" y="4433729"/>
              <a:ext cx="49213" cy="123825"/>
            </a:xfrm>
            <a:custGeom>
              <a:avLst/>
              <a:gdLst>
                <a:gd name="T0" fmla="*/ 45427 w 13"/>
                <a:gd name="T1" fmla="*/ 82550 h 33"/>
                <a:gd name="T2" fmla="*/ 45427 w 13"/>
                <a:gd name="T3" fmla="*/ 90055 h 33"/>
                <a:gd name="T4" fmla="*/ 26499 w 13"/>
                <a:gd name="T5" fmla="*/ 116320 h 33"/>
                <a:gd name="T6" fmla="*/ 15142 w 13"/>
                <a:gd name="T7" fmla="*/ 123825 h 33"/>
                <a:gd name="T8" fmla="*/ 3786 w 13"/>
                <a:gd name="T9" fmla="*/ 112568 h 33"/>
                <a:gd name="T10" fmla="*/ 0 w 13"/>
                <a:gd name="T11" fmla="*/ 90055 h 33"/>
                <a:gd name="T12" fmla="*/ 0 w 13"/>
                <a:gd name="T13" fmla="*/ 78798 h 33"/>
                <a:gd name="T14" fmla="*/ 0 w 13"/>
                <a:gd name="T15" fmla="*/ 71293 h 33"/>
                <a:gd name="T16" fmla="*/ 3786 w 13"/>
                <a:gd name="T17" fmla="*/ 63789 h 33"/>
                <a:gd name="T18" fmla="*/ 30285 w 13"/>
                <a:gd name="T19" fmla="*/ 37523 h 33"/>
                <a:gd name="T20" fmla="*/ 34071 w 13"/>
                <a:gd name="T21" fmla="*/ 41275 h 33"/>
                <a:gd name="T22" fmla="*/ 30285 w 13"/>
                <a:gd name="T23" fmla="*/ 56284 h 33"/>
                <a:gd name="T24" fmla="*/ 26499 w 13"/>
                <a:gd name="T25" fmla="*/ 67541 h 33"/>
                <a:gd name="T26" fmla="*/ 15142 w 13"/>
                <a:gd name="T27" fmla="*/ 82550 h 33"/>
                <a:gd name="T28" fmla="*/ 11357 w 13"/>
                <a:gd name="T29" fmla="*/ 90055 h 33"/>
                <a:gd name="T30" fmla="*/ 15142 w 13"/>
                <a:gd name="T31" fmla="*/ 97559 h 33"/>
                <a:gd name="T32" fmla="*/ 18928 w 13"/>
                <a:gd name="T33" fmla="*/ 101311 h 33"/>
                <a:gd name="T34" fmla="*/ 30285 w 13"/>
                <a:gd name="T35" fmla="*/ 97559 h 33"/>
                <a:gd name="T36" fmla="*/ 45427 w 13"/>
                <a:gd name="T37" fmla="*/ 82550 h 33"/>
                <a:gd name="T38" fmla="*/ 37856 w 13"/>
                <a:gd name="T39" fmla="*/ 26266 h 33"/>
                <a:gd name="T40" fmla="*/ 34071 w 13"/>
                <a:gd name="T41" fmla="*/ 26266 h 33"/>
                <a:gd name="T42" fmla="*/ 30285 w 13"/>
                <a:gd name="T43" fmla="*/ 18761 h 33"/>
                <a:gd name="T44" fmla="*/ 34071 w 13"/>
                <a:gd name="T45" fmla="*/ 7505 h 33"/>
                <a:gd name="T46" fmla="*/ 41642 w 13"/>
                <a:gd name="T47" fmla="*/ 0 h 33"/>
                <a:gd name="T48" fmla="*/ 49213 w 13"/>
                <a:gd name="T49" fmla="*/ 3752 h 33"/>
                <a:gd name="T50" fmla="*/ 49213 w 13"/>
                <a:gd name="T51" fmla="*/ 7505 h 33"/>
                <a:gd name="T52" fmla="*/ 45427 w 13"/>
                <a:gd name="T53" fmla="*/ 22514 h 33"/>
                <a:gd name="T54" fmla="*/ 37856 w 13"/>
                <a:gd name="T55" fmla="*/ 26266 h 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 h="33">
                  <a:moveTo>
                    <a:pt x="12" y="22"/>
                  </a:moveTo>
                  <a:cubicBezTo>
                    <a:pt x="12" y="24"/>
                    <a:pt x="12" y="24"/>
                    <a:pt x="12" y="24"/>
                  </a:cubicBezTo>
                  <a:cubicBezTo>
                    <a:pt x="10" y="27"/>
                    <a:pt x="9" y="29"/>
                    <a:pt x="7" y="31"/>
                  </a:cubicBezTo>
                  <a:cubicBezTo>
                    <a:pt x="6" y="32"/>
                    <a:pt x="5" y="33"/>
                    <a:pt x="4" y="33"/>
                  </a:cubicBezTo>
                  <a:cubicBezTo>
                    <a:pt x="2" y="33"/>
                    <a:pt x="1" y="32"/>
                    <a:pt x="1" y="30"/>
                  </a:cubicBezTo>
                  <a:cubicBezTo>
                    <a:pt x="0" y="28"/>
                    <a:pt x="0" y="26"/>
                    <a:pt x="0" y="24"/>
                  </a:cubicBezTo>
                  <a:cubicBezTo>
                    <a:pt x="0" y="23"/>
                    <a:pt x="0" y="22"/>
                    <a:pt x="0" y="21"/>
                  </a:cubicBezTo>
                  <a:cubicBezTo>
                    <a:pt x="0" y="20"/>
                    <a:pt x="0" y="20"/>
                    <a:pt x="0" y="19"/>
                  </a:cubicBezTo>
                  <a:cubicBezTo>
                    <a:pt x="0" y="19"/>
                    <a:pt x="1" y="18"/>
                    <a:pt x="1" y="17"/>
                  </a:cubicBezTo>
                  <a:cubicBezTo>
                    <a:pt x="4" y="12"/>
                    <a:pt x="6" y="10"/>
                    <a:pt x="8" y="10"/>
                  </a:cubicBezTo>
                  <a:cubicBezTo>
                    <a:pt x="9" y="10"/>
                    <a:pt x="9" y="10"/>
                    <a:pt x="9" y="11"/>
                  </a:cubicBezTo>
                  <a:cubicBezTo>
                    <a:pt x="9" y="12"/>
                    <a:pt x="9" y="13"/>
                    <a:pt x="8" y="15"/>
                  </a:cubicBezTo>
                  <a:cubicBezTo>
                    <a:pt x="8" y="16"/>
                    <a:pt x="7" y="17"/>
                    <a:pt x="7" y="18"/>
                  </a:cubicBezTo>
                  <a:cubicBezTo>
                    <a:pt x="5" y="20"/>
                    <a:pt x="4" y="21"/>
                    <a:pt x="4" y="22"/>
                  </a:cubicBezTo>
                  <a:cubicBezTo>
                    <a:pt x="3" y="22"/>
                    <a:pt x="3" y="23"/>
                    <a:pt x="3" y="24"/>
                  </a:cubicBezTo>
                  <a:cubicBezTo>
                    <a:pt x="3" y="25"/>
                    <a:pt x="3" y="26"/>
                    <a:pt x="4" y="26"/>
                  </a:cubicBezTo>
                  <a:cubicBezTo>
                    <a:pt x="4" y="27"/>
                    <a:pt x="5" y="27"/>
                    <a:pt x="5" y="27"/>
                  </a:cubicBezTo>
                  <a:cubicBezTo>
                    <a:pt x="6" y="27"/>
                    <a:pt x="7" y="26"/>
                    <a:pt x="8" y="26"/>
                  </a:cubicBezTo>
                  <a:cubicBezTo>
                    <a:pt x="9" y="25"/>
                    <a:pt x="10" y="24"/>
                    <a:pt x="12" y="22"/>
                  </a:cubicBezTo>
                  <a:close/>
                  <a:moveTo>
                    <a:pt x="10" y="7"/>
                  </a:moveTo>
                  <a:cubicBezTo>
                    <a:pt x="10" y="7"/>
                    <a:pt x="9" y="7"/>
                    <a:pt x="9" y="7"/>
                  </a:cubicBezTo>
                  <a:cubicBezTo>
                    <a:pt x="8" y="6"/>
                    <a:pt x="8" y="6"/>
                    <a:pt x="8" y="5"/>
                  </a:cubicBezTo>
                  <a:cubicBezTo>
                    <a:pt x="8" y="4"/>
                    <a:pt x="9" y="3"/>
                    <a:pt x="9" y="2"/>
                  </a:cubicBezTo>
                  <a:cubicBezTo>
                    <a:pt x="10" y="1"/>
                    <a:pt x="11" y="0"/>
                    <a:pt x="11" y="0"/>
                  </a:cubicBezTo>
                  <a:cubicBezTo>
                    <a:pt x="12" y="0"/>
                    <a:pt x="12" y="0"/>
                    <a:pt x="13" y="1"/>
                  </a:cubicBezTo>
                  <a:cubicBezTo>
                    <a:pt x="13" y="1"/>
                    <a:pt x="13" y="2"/>
                    <a:pt x="13" y="2"/>
                  </a:cubicBezTo>
                  <a:cubicBezTo>
                    <a:pt x="13" y="3"/>
                    <a:pt x="13" y="4"/>
                    <a:pt x="12" y="6"/>
                  </a:cubicBezTo>
                  <a:cubicBezTo>
                    <a:pt x="12" y="7"/>
                    <a:pt x="11" y="7"/>
                    <a:pt x="10" y="7"/>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1" name="Freeform 52"/>
            <p:cNvSpPr/>
            <p:nvPr/>
          </p:nvSpPr>
          <p:spPr bwMode="auto">
            <a:xfrm>
              <a:off x="4082098" y="4470241"/>
              <a:ext cx="109538" cy="87313"/>
            </a:xfrm>
            <a:custGeom>
              <a:avLst/>
              <a:gdLst>
                <a:gd name="T0" fmla="*/ 45326 w 29"/>
                <a:gd name="T1" fmla="*/ 64536 h 23"/>
                <a:gd name="T2" fmla="*/ 67989 w 29"/>
                <a:gd name="T3" fmla="*/ 37962 h 23"/>
                <a:gd name="T4" fmla="*/ 83098 w 29"/>
                <a:gd name="T5" fmla="*/ 18981 h 23"/>
                <a:gd name="T6" fmla="*/ 90652 w 29"/>
                <a:gd name="T7" fmla="*/ 7592 h 23"/>
                <a:gd name="T8" fmla="*/ 98206 w 29"/>
                <a:gd name="T9" fmla="*/ 3796 h 23"/>
                <a:gd name="T10" fmla="*/ 101984 w 29"/>
                <a:gd name="T11" fmla="*/ 7592 h 23"/>
                <a:gd name="T12" fmla="*/ 101984 w 29"/>
                <a:gd name="T13" fmla="*/ 18981 h 23"/>
                <a:gd name="T14" fmla="*/ 98206 w 29"/>
                <a:gd name="T15" fmla="*/ 30370 h 23"/>
                <a:gd name="T16" fmla="*/ 86875 w 29"/>
                <a:gd name="T17" fmla="*/ 45555 h 23"/>
                <a:gd name="T18" fmla="*/ 83098 w 29"/>
                <a:gd name="T19" fmla="*/ 53147 h 23"/>
                <a:gd name="T20" fmla="*/ 86875 w 29"/>
                <a:gd name="T21" fmla="*/ 60739 h 23"/>
                <a:gd name="T22" fmla="*/ 90652 w 29"/>
                <a:gd name="T23" fmla="*/ 60739 h 23"/>
                <a:gd name="T24" fmla="*/ 98206 w 29"/>
                <a:gd name="T25" fmla="*/ 56943 h 23"/>
                <a:gd name="T26" fmla="*/ 109538 w 29"/>
                <a:gd name="T27" fmla="*/ 45555 h 23"/>
                <a:gd name="T28" fmla="*/ 109538 w 29"/>
                <a:gd name="T29" fmla="*/ 53147 h 23"/>
                <a:gd name="T30" fmla="*/ 94429 w 29"/>
                <a:gd name="T31" fmla="*/ 72128 h 23"/>
                <a:gd name="T32" fmla="*/ 83098 w 29"/>
                <a:gd name="T33" fmla="*/ 83517 h 23"/>
                <a:gd name="T34" fmla="*/ 75543 w 29"/>
                <a:gd name="T35" fmla="*/ 87313 h 23"/>
                <a:gd name="T36" fmla="*/ 67989 w 29"/>
                <a:gd name="T37" fmla="*/ 83517 h 23"/>
                <a:gd name="T38" fmla="*/ 67989 w 29"/>
                <a:gd name="T39" fmla="*/ 75924 h 23"/>
                <a:gd name="T40" fmla="*/ 67989 w 29"/>
                <a:gd name="T41" fmla="*/ 68332 h 23"/>
                <a:gd name="T42" fmla="*/ 71766 w 29"/>
                <a:gd name="T43" fmla="*/ 56943 h 23"/>
                <a:gd name="T44" fmla="*/ 79321 w 29"/>
                <a:gd name="T45" fmla="*/ 41758 h 23"/>
                <a:gd name="T46" fmla="*/ 86875 w 29"/>
                <a:gd name="T47" fmla="*/ 26574 h 23"/>
                <a:gd name="T48" fmla="*/ 67989 w 29"/>
                <a:gd name="T49" fmla="*/ 49351 h 23"/>
                <a:gd name="T50" fmla="*/ 56658 w 29"/>
                <a:gd name="T51" fmla="*/ 64536 h 23"/>
                <a:gd name="T52" fmla="*/ 49103 w 29"/>
                <a:gd name="T53" fmla="*/ 75924 h 23"/>
                <a:gd name="T54" fmla="*/ 37772 w 29"/>
                <a:gd name="T55" fmla="*/ 83517 h 23"/>
                <a:gd name="T56" fmla="*/ 33995 w 29"/>
                <a:gd name="T57" fmla="*/ 75924 h 23"/>
                <a:gd name="T58" fmla="*/ 37772 w 29"/>
                <a:gd name="T59" fmla="*/ 60739 h 23"/>
                <a:gd name="T60" fmla="*/ 49103 w 29"/>
                <a:gd name="T61" fmla="*/ 34166 h 23"/>
                <a:gd name="T62" fmla="*/ 49103 w 29"/>
                <a:gd name="T63" fmla="*/ 34166 h 23"/>
                <a:gd name="T64" fmla="*/ 45326 w 29"/>
                <a:gd name="T65" fmla="*/ 30370 h 23"/>
                <a:gd name="T66" fmla="*/ 41549 w 29"/>
                <a:gd name="T67" fmla="*/ 34166 h 23"/>
                <a:gd name="T68" fmla="*/ 26440 w 29"/>
                <a:gd name="T69" fmla="*/ 56943 h 23"/>
                <a:gd name="T70" fmla="*/ 18886 w 29"/>
                <a:gd name="T71" fmla="*/ 68332 h 23"/>
                <a:gd name="T72" fmla="*/ 11332 w 29"/>
                <a:gd name="T73" fmla="*/ 79721 h 23"/>
                <a:gd name="T74" fmla="*/ 11332 w 29"/>
                <a:gd name="T75" fmla="*/ 83517 h 23"/>
                <a:gd name="T76" fmla="*/ 3777 w 29"/>
                <a:gd name="T77" fmla="*/ 72128 h 23"/>
                <a:gd name="T78" fmla="*/ 0 w 29"/>
                <a:gd name="T79" fmla="*/ 56943 h 23"/>
                <a:gd name="T80" fmla="*/ 3777 w 29"/>
                <a:gd name="T81" fmla="*/ 41758 h 23"/>
                <a:gd name="T82" fmla="*/ 7554 w 29"/>
                <a:gd name="T83" fmla="*/ 26574 h 23"/>
                <a:gd name="T84" fmla="*/ 18886 w 29"/>
                <a:gd name="T85" fmla="*/ 11389 h 23"/>
                <a:gd name="T86" fmla="*/ 26440 w 29"/>
                <a:gd name="T87" fmla="*/ 3796 h 23"/>
                <a:gd name="T88" fmla="*/ 30217 w 29"/>
                <a:gd name="T89" fmla="*/ 7592 h 23"/>
                <a:gd name="T90" fmla="*/ 33995 w 29"/>
                <a:gd name="T91" fmla="*/ 11389 h 23"/>
                <a:gd name="T92" fmla="*/ 30217 w 29"/>
                <a:gd name="T93" fmla="*/ 18981 h 23"/>
                <a:gd name="T94" fmla="*/ 22663 w 29"/>
                <a:gd name="T95" fmla="*/ 30370 h 23"/>
                <a:gd name="T96" fmla="*/ 15109 w 29"/>
                <a:gd name="T97" fmla="*/ 41758 h 23"/>
                <a:gd name="T98" fmla="*/ 15109 w 29"/>
                <a:gd name="T99" fmla="*/ 49351 h 23"/>
                <a:gd name="T100" fmla="*/ 15109 w 29"/>
                <a:gd name="T101" fmla="*/ 53147 h 23"/>
                <a:gd name="T102" fmla="*/ 22663 w 29"/>
                <a:gd name="T103" fmla="*/ 41758 h 23"/>
                <a:gd name="T104" fmla="*/ 37772 w 29"/>
                <a:gd name="T105" fmla="*/ 22777 h 23"/>
                <a:gd name="T106" fmla="*/ 52880 w 29"/>
                <a:gd name="T107" fmla="*/ 7592 h 23"/>
                <a:gd name="T108" fmla="*/ 64212 w 29"/>
                <a:gd name="T109" fmla="*/ 0 h 23"/>
                <a:gd name="T110" fmla="*/ 67989 w 29"/>
                <a:gd name="T111" fmla="*/ 3796 h 23"/>
                <a:gd name="T112" fmla="*/ 71766 w 29"/>
                <a:gd name="T113" fmla="*/ 11389 h 23"/>
                <a:gd name="T114" fmla="*/ 67989 w 29"/>
                <a:gd name="T115" fmla="*/ 18981 h 23"/>
                <a:gd name="T116" fmla="*/ 60435 w 29"/>
                <a:gd name="T117" fmla="*/ 37962 h 23"/>
                <a:gd name="T118" fmla="*/ 45326 w 29"/>
                <a:gd name="T119" fmla="*/ 64536 h 2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 h="23">
                  <a:moveTo>
                    <a:pt x="12" y="17"/>
                  </a:moveTo>
                  <a:cubicBezTo>
                    <a:pt x="14" y="14"/>
                    <a:pt x="16" y="12"/>
                    <a:pt x="18" y="10"/>
                  </a:cubicBezTo>
                  <a:cubicBezTo>
                    <a:pt x="19" y="8"/>
                    <a:pt x="21" y="6"/>
                    <a:pt x="22" y="5"/>
                  </a:cubicBezTo>
                  <a:cubicBezTo>
                    <a:pt x="23" y="4"/>
                    <a:pt x="23" y="3"/>
                    <a:pt x="24" y="2"/>
                  </a:cubicBezTo>
                  <a:cubicBezTo>
                    <a:pt x="25" y="1"/>
                    <a:pt x="25" y="1"/>
                    <a:pt x="26" y="1"/>
                  </a:cubicBezTo>
                  <a:cubicBezTo>
                    <a:pt x="26" y="1"/>
                    <a:pt x="26" y="1"/>
                    <a:pt x="27" y="2"/>
                  </a:cubicBezTo>
                  <a:cubicBezTo>
                    <a:pt x="27" y="3"/>
                    <a:pt x="27" y="4"/>
                    <a:pt x="27" y="5"/>
                  </a:cubicBezTo>
                  <a:cubicBezTo>
                    <a:pt x="27" y="5"/>
                    <a:pt x="27" y="6"/>
                    <a:pt x="26" y="8"/>
                  </a:cubicBezTo>
                  <a:cubicBezTo>
                    <a:pt x="25" y="9"/>
                    <a:pt x="24" y="11"/>
                    <a:pt x="23" y="12"/>
                  </a:cubicBezTo>
                  <a:cubicBezTo>
                    <a:pt x="23" y="12"/>
                    <a:pt x="22" y="13"/>
                    <a:pt x="22" y="14"/>
                  </a:cubicBezTo>
                  <a:cubicBezTo>
                    <a:pt x="22" y="15"/>
                    <a:pt x="23" y="16"/>
                    <a:pt x="23" y="16"/>
                  </a:cubicBezTo>
                  <a:cubicBezTo>
                    <a:pt x="23" y="16"/>
                    <a:pt x="24" y="16"/>
                    <a:pt x="24" y="16"/>
                  </a:cubicBezTo>
                  <a:cubicBezTo>
                    <a:pt x="24" y="16"/>
                    <a:pt x="25" y="16"/>
                    <a:pt x="26" y="15"/>
                  </a:cubicBezTo>
                  <a:cubicBezTo>
                    <a:pt x="26" y="15"/>
                    <a:pt x="27" y="14"/>
                    <a:pt x="29" y="12"/>
                  </a:cubicBezTo>
                  <a:cubicBezTo>
                    <a:pt x="29" y="14"/>
                    <a:pt x="29" y="14"/>
                    <a:pt x="29" y="14"/>
                  </a:cubicBezTo>
                  <a:cubicBezTo>
                    <a:pt x="27" y="16"/>
                    <a:pt x="26" y="18"/>
                    <a:pt x="25" y="19"/>
                  </a:cubicBezTo>
                  <a:cubicBezTo>
                    <a:pt x="24" y="20"/>
                    <a:pt x="23" y="21"/>
                    <a:pt x="22" y="22"/>
                  </a:cubicBezTo>
                  <a:cubicBezTo>
                    <a:pt x="21" y="23"/>
                    <a:pt x="20" y="23"/>
                    <a:pt x="20" y="23"/>
                  </a:cubicBezTo>
                  <a:cubicBezTo>
                    <a:pt x="19" y="23"/>
                    <a:pt x="19" y="23"/>
                    <a:pt x="18" y="22"/>
                  </a:cubicBezTo>
                  <a:cubicBezTo>
                    <a:pt x="18" y="22"/>
                    <a:pt x="18" y="21"/>
                    <a:pt x="18" y="20"/>
                  </a:cubicBezTo>
                  <a:cubicBezTo>
                    <a:pt x="18" y="19"/>
                    <a:pt x="18" y="19"/>
                    <a:pt x="18" y="18"/>
                  </a:cubicBezTo>
                  <a:cubicBezTo>
                    <a:pt x="18" y="17"/>
                    <a:pt x="19" y="16"/>
                    <a:pt x="19" y="15"/>
                  </a:cubicBezTo>
                  <a:cubicBezTo>
                    <a:pt x="19" y="14"/>
                    <a:pt x="20" y="13"/>
                    <a:pt x="21" y="11"/>
                  </a:cubicBezTo>
                  <a:cubicBezTo>
                    <a:pt x="21" y="10"/>
                    <a:pt x="22" y="8"/>
                    <a:pt x="23" y="7"/>
                  </a:cubicBezTo>
                  <a:cubicBezTo>
                    <a:pt x="21" y="9"/>
                    <a:pt x="19" y="11"/>
                    <a:pt x="18" y="13"/>
                  </a:cubicBezTo>
                  <a:cubicBezTo>
                    <a:pt x="17" y="14"/>
                    <a:pt x="16" y="16"/>
                    <a:pt x="15" y="17"/>
                  </a:cubicBezTo>
                  <a:cubicBezTo>
                    <a:pt x="14" y="18"/>
                    <a:pt x="13" y="19"/>
                    <a:pt x="13" y="20"/>
                  </a:cubicBezTo>
                  <a:cubicBezTo>
                    <a:pt x="12" y="21"/>
                    <a:pt x="11" y="22"/>
                    <a:pt x="10" y="22"/>
                  </a:cubicBezTo>
                  <a:cubicBezTo>
                    <a:pt x="9" y="22"/>
                    <a:pt x="9" y="21"/>
                    <a:pt x="9" y="20"/>
                  </a:cubicBezTo>
                  <a:cubicBezTo>
                    <a:pt x="9" y="19"/>
                    <a:pt x="9" y="18"/>
                    <a:pt x="10" y="16"/>
                  </a:cubicBezTo>
                  <a:cubicBezTo>
                    <a:pt x="11" y="14"/>
                    <a:pt x="12" y="12"/>
                    <a:pt x="13" y="9"/>
                  </a:cubicBezTo>
                  <a:cubicBezTo>
                    <a:pt x="13" y="9"/>
                    <a:pt x="13" y="9"/>
                    <a:pt x="13" y="9"/>
                  </a:cubicBezTo>
                  <a:cubicBezTo>
                    <a:pt x="13" y="8"/>
                    <a:pt x="13" y="8"/>
                    <a:pt x="12" y="8"/>
                  </a:cubicBezTo>
                  <a:cubicBezTo>
                    <a:pt x="12" y="8"/>
                    <a:pt x="11" y="8"/>
                    <a:pt x="11" y="9"/>
                  </a:cubicBezTo>
                  <a:cubicBezTo>
                    <a:pt x="10" y="10"/>
                    <a:pt x="9" y="12"/>
                    <a:pt x="7" y="15"/>
                  </a:cubicBezTo>
                  <a:cubicBezTo>
                    <a:pt x="6" y="16"/>
                    <a:pt x="6" y="17"/>
                    <a:pt x="5" y="18"/>
                  </a:cubicBezTo>
                  <a:cubicBezTo>
                    <a:pt x="4" y="20"/>
                    <a:pt x="4" y="20"/>
                    <a:pt x="3" y="21"/>
                  </a:cubicBezTo>
                  <a:cubicBezTo>
                    <a:pt x="3" y="21"/>
                    <a:pt x="3" y="22"/>
                    <a:pt x="3" y="22"/>
                  </a:cubicBezTo>
                  <a:cubicBezTo>
                    <a:pt x="2" y="22"/>
                    <a:pt x="1" y="21"/>
                    <a:pt x="1" y="19"/>
                  </a:cubicBezTo>
                  <a:cubicBezTo>
                    <a:pt x="0" y="18"/>
                    <a:pt x="0" y="16"/>
                    <a:pt x="0" y="15"/>
                  </a:cubicBezTo>
                  <a:cubicBezTo>
                    <a:pt x="0" y="13"/>
                    <a:pt x="0" y="12"/>
                    <a:pt x="1" y="11"/>
                  </a:cubicBezTo>
                  <a:cubicBezTo>
                    <a:pt x="1" y="10"/>
                    <a:pt x="1" y="9"/>
                    <a:pt x="2" y="7"/>
                  </a:cubicBezTo>
                  <a:cubicBezTo>
                    <a:pt x="3" y="5"/>
                    <a:pt x="4" y="4"/>
                    <a:pt x="5" y="3"/>
                  </a:cubicBezTo>
                  <a:cubicBezTo>
                    <a:pt x="6" y="2"/>
                    <a:pt x="6" y="1"/>
                    <a:pt x="7" y="1"/>
                  </a:cubicBezTo>
                  <a:cubicBezTo>
                    <a:pt x="8" y="1"/>
                    <a:pt x="8" y="1"/>
                    <a:pt x="8" y="2"/>
                  </a:cubicBezTo>
                  <a:cubicBezTo>
                    <a:pt x="9" y="2"/>
                    <a:pt x="9" y="2"/>
                    <a:pt x="9" y="3"/>
                  </a:cubicBezTo>
                  <a:cubicBezTo>
                    <a:pt x="9" y="3"/>
                    <a:pt x="9" y="4"/>
                    <a:pt x="8" y="5"/>
                  </a:cubicBezTo>
                  <a:cubicBezTo>
                    <a:pt x="7" y="6"/>
                    <a:pt x="7" y="7"/>
                    <a:pt x="6" y="8"/>
                  </a:cubicBezTo>
                  <a:cubicBezTo>
                    <a:pt x="5" y="9"/>
                    <a:pt x="5" y="10"/>
                    <a:pt x="4" y="11"/>
                  </a:cubicBezTo>
                  <a:cubicBezTo>
                    <a:pt x="4" y="12"/>
                    <a:pt x="4" y="12"/>
                    <a:pt x="4" y="13"/>
                  </a:cubicBezTo>
                  <a:cubicBezTo>
                    <a:pt x="4" y="13"/>
                    <a:pt x="4" y="14"/>
                    <a:pt x="4" y="14"/>
                  </a:cubicBezTo>
                  <a:cubicBezTo>
                    <a:pt x="4" y="14"/>
                    <a:pt x="5" y="13"/>
                    <a:pt x="6" y="11"/>
                  </a:cubicBezTo>
                  <a:cubicBezTo>
                    <a:pt x="7" y="10"/>
                    <a:pt x="9" y="8"/>
                    <a:pt x="10" y="6"/>
                  </a:cubicBezTo>
                  <a:cubicBezTo>
                    <a:pt x="11" y="4"/>
                    <a:pt x="13" y="3"/>
                    <a:pt x="14" y="2"/>
                  </a:cubicBezTo>
                  <a:cubicBezTo>
                    <a:pt x="15" y="1"/>
                    <a:pt x="16" y="0"/>
                    <a:pt x="17" y="0"/>
                  </a:cubicBezTo>
                  <a:cubicBezTo>
                    <a:pt x="17" y="0"/>
                    <a:pt x="18" y="0"/>
                    <a:pt x="18" y="1"/>
                  </a:cubicBezTo>
                  <a:cubicBezTo>
                    <a:pt x="18" y="1"/>
                    <a:pt x="19" y="2"/>
                    <a:pt x="19" y="3"/>
                  </a:cubicBezTo>
                  <a:cubicBezTo>
                    <a:pt x="19" y="3"/>
                    <a:pt x="18" y="4"/>
                    <a:pt x="18" y="5"/>
                  </a:cubicBezTo>
                  <a:cubicBezTo>
                    <a:pt x="17" y="6"/>
                    <a:pt x="17" y="8"/>
                    <a:pt x="16" y="10"/>
                  </a:cubicBezTo>
                  <a:cubicBezTo>
                    <a:pt x="15" y="12"/>
                    <a:pt x="13" y="14"/>
                    <a:pt x="12" y="17"/>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2" name="Freeform 53"/>
            <p:cNvSpPr>
              <a:spLocks noEditPoints="1"/>
            </p:cNvSpPr>
            <p:nvPr/>
          </p:nvSpPr>
          <p:spPr bwMode="auto">
            <a:xfrm>
              <a:off x="4188460" y="4462304"/>
              <a:ext cx="58738" cy="95250"/>
            </a:xfrm>
            <a:custGeom>
              <a:avLst/>
              <a:gdLst>
                <a:gd name="T0" fmla="*/ 18356 w 16"/>
                <a:gd name="T1" fmla="*/ 57150 h 25"/>
                <a:gd name="T2" fmla="*/ 18356 w 16"/>
                <a:gd name="T3" fmla="*/ 60960 h 25"/>
                <a:gd name="T4" fmla="*/ 18356 w 16"/>
                <a:gd name="T5" fmla="*/ 72390 h 25"/>
                <a:gd name="T6" fmla="*/ 25698 w 16"/>
                <a:gd name="T7" fmla="*/ 76200 h 25"/>
                <a:gd name="T8" fmla="*/ 36711 w 16"/>
                <a:gd name="T9" fmla="*/ 72390 h 25"/>
                <a:gd name="T10" fmla="*/ 44054 w 16"/>
                <a:gd name="T11" fmla="*/ 64770 h 25"/>
                <a:gd name="T12" fmla="*/ 58738 w 16"/>
                <a:gd name="T13" fmla="*/ 53340 h 25"/>
                <a:gd name="T14" fmla="*/ 58738 w 16"/>
                <a:gd name="T15" fmla="*/ 60960 h 25"/>
                <a:gd name="T16" fmla="*/ 36711 w 16"/>
                <a:gd name="T17" fmla="*/ 87630 h 25"/>
                <a:gd name="T18" fmla="*/ 18356 w 16"/>
                <a:gd name="T19" fmla="*/ 95250 h 25"/>
                <a:gd name="T20" fmla="*/ 7342 w 16"/>
                <a:gd name="T21" fmla="*/ 87630 h 25"/>
                <a:gd name="T22" fmla="*/ 0 w 16"/>
                <a:gd name="T23" fmla="*/ 64770 h 25"/>
                <a:gd name="T24" fmla="*/ 7342 w 16"/>
                <a:gd name="T25" fmla="*/ 41910 h 25"/>
                <a:gd name="T26" fmla="*/ 22027 w 16"/>
                <a:gd name="T27" fmla="*/ 19050 h 25"/>
                <a:gd name="T28" fmla="*/ 33040 w 16"/>
                <a:gd name="T29" fmla="*/ 3810 h 25"/>
                <a:gd name="T30" fmla="*/ 47725 w 16"/>
                <a:gd name="T31" fmla="*/ 0 h 25"/>
                <a:gd name="T32" fmla="*/ 55067 w 16"/>
                <a:gd name="T33" fmla="*/ 3810 h 25"/>
                <a:gd name="T34" fmla="*/ 55067 w 16"/>
                <a:gd name="T35" fmla="*/ 11430 h 25"/>
                <a:gd name="T36" fmla="*/ 51396 w 16"/>
                <a:gd name="T37" fmla="*/ 26670 h 25"/>
                <a:gd name="T38" fmla="*/ 40382 w 16"/>
                <a:gd name="T39" fmla="*/ 41910 h 25"/>
                <a:gd name="T40" fmla="*/ 18356 w 16"/>
                <a:gd name="T41" fmla="*/ 57150 h 25"/>
                <a:gd name="T42" fmla="*/ 18356 w 16"/>
                <a:gd name="T43" fmla="*/ 49530 h 25"/>
                <a:gd name="T44" fmla="*/ 33040 w 16"/>
                <a:gd name="T45" fmla="*/ 38100 h 25"/>
                <a:gd name="T46" fmla="*/ 40382 w 16"/>
                <a:gd name="T47" fmla="*/ 26670 h 25"/>
                <a:gd name="T48" fmla="*/ 44054 w 16"/>
                <a:gd name="T49" fmla="*/ 19050 h 25"/>
                <a:gd name="T50" fmla="*/ 40382 w 16"/>
                <a:gd name="T51" fmla="*/ 15240 h 25"/>
                <a:gd name="T52" fmla="*/ 36711 w 16"/>
                <a:gd name="T53" fmla="*/ 19050 h 25"/>
                <a:gd name="T54" fmla="*/ 29369 w 16"/>
                <a:gd name="T55" fmla="*/ 26670 h 25"/>
                <a:gd name="T56" fmla="*/ 22027 w 16"/>
                <a:gd name="T57" fmla="*/ 34290 h 25"/>
                <a:gd name="T58" fmla="*/ 18356 w 16"/>
                <a:gd name="T59" fmla="*/ 49530 h 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 h="25">
                  <a:moveTo>
                    <a:pt x="5" y="15"/>
                  </a:moveTo>
                  <a:cubicBezTo>
                    <a:pt x="5" y="16"/>
                    <a:pt x="5" y="16"/>
                    <a:pt x="5" y="16"/>
                  </a:cubicBezTo>
                  <a:cubicBezTo>
                    <a:pt x="5" y="17"/>
                    <a:pt x="5" y="18"/>
                    <a:pt x="5" y="19"/>
                  </a:cubicBezTo>
                  <a:cubicBezTo>
                    <a:pt x="6" y="20"/>
                    <a:pt x="7" y="20"/>
                    <a:pt x="7" y="20"/>
                  </a:cubicBezTo>
                  <a:cubicBezTo>
                    <a:pt x="8" y="20"/>
                    <a:pt x="9" y="20"/>
                    <a:pt x="10" y="19"/>
                  </a:cubicBezTo>
                  <a:cubicBezTo>
                    <a:pt x="11" y="19"/>
                    <a:pt x="12" y="18"/>
                    <a:pt x="12" y="17"/>
                  </a:cubicBezTo>
                  <a:cubicBezTo>
                    <a:pt x="13" y="17"/>
                    <a:pt x="14" y="15"/>
                    <a:pt x="16" y="14"/>
                  </a:cubicBezTo>
                  <a:cubicBezTo>
                    <a:pt x="16" y="16"/>
                    <a:pt x="16" y="16"/>
                    <a:pt x="16" y="16"/>
                  </a:cubicBezTo>
                  <a:cubicBezTo>
                    <a:pt x="14" y="19"/>
                    <a:pt x="12" y="21"/>
                    <a:pt x="10" y="23"/>
                  </a:cubicBezTo>
                  <a:cubicBezTo>
                    <a:pt x="9" y="25"/>
                    <a:pt x="7" y="25"/>
                    <a:pt x="5" y="25"/>
                  </a:cubicBezTo>
                  <a:cubicBezTo>
                    <a:pt x="4" y="25"/>
                    <a:pt x="3" y="25"/>
                    <a:pt x="2" y="23"/>
                  </a:cubicBezTo>
                  <a:cubicBezTo>
                    <a:pt x="1" y="22"/>
                    <a:pt x="0" y="19"/>
                    <a:pt x="0" y="17"/>
                  </a:cubicBezTo>
                  <a:cubicBezTo>
                    <a:pt x="0" y="15"/>
                    <a:pt x="1" y="12"/>
                    <a:pt x="2" y="11"/>
                  </a:cubicBezTo>
                  <a:cubicBezTo>
                    <a:pt x="3" y="9"/>
                    <a:pt x="4" y="7"/>
                    <a:pt x="6" y="5"/>
                  </a:cubicBezTo>
                  <a:cubicBezTo>
                    <a:pt x="7" y="3"/>
                    <a:pt x="8" y="2"/>
                    <a:pt x="9" y="1"/>
                  </a:cubicBezTo>
                  <a:cubicBezTo>
                    <a:pt x="11" y="1"/>
                    <a:pt x="12" y="0"/>
                    <a:pt x="13" y="0"/>
                  </a:cubicBezTo>
                  <a:cubicBezTo>
                    <a:pt x="14" y="0"/>
                    <a:pt x="14" y="0"/>
                    <a:pt x="15" y="1"/>
                  </a:cubicBezTo>
                  <a:cubicBezTo>
                    <a:pt x="15" y="1"/>
                    <a:pt x="15" y="2"/>
                    <a:pt x="15" y="3"/>
                  </a:cubicBezTo>
                  <a:cubicBezTo>
                    <a:pt x="15" y="4"/>
                    <a:pt x="15" y="6"/>
                    <a:pt x="14" y="7"/>
                  </a:cubicBezTo>
                  <a:cubicBezTo>
                    <a:pt x="13" y="9"/>
                    <a:pt x="12" y="10"/>
                    <a:pt x="11" y="11"/>
                  </a:cubicBezTo>
                  <a:cubicBezTo>
                    <a:pt x="9" y="13"/>
                    <a:pt x="7" y="14"/>
                    <a:pt x="5" y="15"/>
                  </a:cubicBezTo>
                  <a:close/>
                  <a:moveTo>
                    <a:pt x="5" y="13"/>
                  </a:moveTo>
                  <a:cubicBezTo>
                    <a:pt x="6" y="12"/>
                    <a:pt x="8" y="11"/>
                    <a:pt x="9" y="10"/>
                  </a:cubicBezTo>
                  <a:cubicBezTo>
                    <a:pt x="10" y="9"/>
                    <a:pt x="11" y="8"/>
                    <a:pt x="11" y="7"/>
                  </a:cubicBezTo>
                  <a:cubicBezTo>
                    <a:pt x="12" y="6"/>
                    <a:pt x="12" y="5"/>
                    <a:pt x="12" y="5"/>
                  </a:cubicBezTo>
                  <a:cubicBezTo>
                    <a:pt x="12" y="4"/>
                    <a:pt x="12" y="4"/>
                    <a:pt x="11" y="4"/>
                  </a:cubicBezTo>
                  <a:cubicBezTo>
                    <a:pt x="11" y="4"/>
                    <a:pt x="11" y="4"/>
                    <a:pt x="10" y="5"/>
                  </a:cubicBezTo>
                  <a:cubicBezTo>
                    <a:pt x="9" y="5"/>
                    <a:pt x="9" y="6"/>
                    <a:pt x="8" y="7"/>
                  </a:cubicBezTo>
                  <a:cubicBezTo>
                    <a:pt x="7" y="7"/>
                    <a:pt x="7" y="8"/>
                    <a:pt x="6" y="9"/>
                  </a:cubicBezTo>
                  <a:cubicBezTo>
                    <a:pt x="5" y="11"/>
                    <a:pt x="5" y="12"/>
                    <a:pt x="5" y="13"/>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3" name="Freeform 54"/>
            <p:cNvSpPr>
              <a:spLocks noEditPoints="1"/>
            </p:cNvSpPr>
            <p:nvPr/>
          </p:nvSpPr>
          <p:spPr bwMode="auto">
            <a:xfrm>
              <a:off x="4255135" y="4395629"/>
              <a:ext cx="71438" cy="157163"/>
            </a:xfrm>
            <a:custGeom>
              <a:avLst/>
              <a:gdLst>
                <a:gd name="T0" fmla="*/ 11280 w 19"/>
                <a:gd name="T1" fmla="*/ 157163 h 42"/>
                <a:gd name="T2" fmla="*/ 3760 w 19"/>
                <a:gd name="T3" fmla="*/ 153421 h 42"/>
                <a:gd name="T4" fmla="*/ 0 w 19"/>
                <a:gd name="T5" fmla="*/ 145937 h 42"/>
                <a:gd name="T6" fmla="*/ 3760 w 19"/>
                <a:gd name="T7" fmla="*/ 127227 h 42"/>
                <a:gd name="T8" fmla="*/ 11280 w 19"/>
                <a:gd name="T9" fmla="*/ 119743 h 42"/>
                <a:gd name="T10" fmla="*/ 15040 w 19"/>
                <a:gd name="T11" fmla="*/ 119743 h 42"/>
                <a:gd name="T12" fmla="*/ 18799 w 19"/>
                <a:gd name="T13" fmla="*/ 123485 h 42"/>
                <a:gd name="T14" fmla="*/ 18799 w 19"/>
                <a:gd name="T15" fmla="*/ 134711 h 42"/>
                <a:gd name="T16" fmla="*/ 18799 w 19"/>
                <a:gd name="T17" fmla="*/ 149679 h 42"/>
                <a:gd name="T18" fmla="*/ 11280 w 19"/>
                <a:gd name="T19" fmla="*/ 157163 h 42"/>
                <a:gd name="T20" fmla="*/ 56398 w 19"/>
                <a:gd name="T21" fmla="*/ 0 h 42"/>
                <a:gd name="T22" fmla="*/ 60158 w 19"/>
                <a:gd name="T23" fmla="*/ 0 h 42"/>
                <a:gd name="T24" fmla="*/ 67678 w 19"/>
                <a:gd name="T25" fmla="*/ 3742 h 42"/>
                <a:gd name="T26" fmla="*/ 71438 w 19"/>
                <a:gd name="T27" fmla="*/ 11226 h 42"/>
                <a:gd name="T28" fmla="*/ 60158 w 19"/>
                <a:gd name="T29" fmla="*/ 37420 h 42"/>
                <a:gd name="T30" fmla="*/ 45119 w 19"/>
                <a:gd name="T31" fmla="*/ 67356 h 42"/>
                <a:gd name="T32" fmla="*/ 33839 w 19"/>
                <a:gd name="T33" fmla="*/ 86065 h 42"/>
                <a:gd name="T34" fmla="*/ 26319 w 19"/>
                <a:gd name="T35" fmla="*/ 101033 h 42"/>
                <a:gd name="T36" fmla="*/ 26319 w 19"/>
                <a:gd name="T37" fmla="*/ 104775 h 42"/>
                <a:gd name="T38" fmla="*/ 26319 w 19"/>
                <a:gd name="T39" fmla="*/ 112259 h 42"/>
                <a:gd name="T40" fmla="*/ 22559 w 19"/>
                <a:gd name="T41" fmla="*/ 112259 h 42"/>
                <a:gd name="T42" fmla="*/ 15040 w 19"/>
                <a:gd name="T43" fmla="*/ 108517 h 42"/>
                <a:gd name="T44" fmla="*/ 15040 w 19"/>
                <a:gd name="T45" fmla="*/ 101033 h 42"/>
                <a:gd name="T46" fmla="*/ 15040 w 19"/>
                <a:gd name="T47" fmla="*/ 93549 h 42"/>
                <a:gd name="T48" fmla="*/ 18799 w 19"/>
                <a:gd name="T49" fmla="*/ 82323 h 42"/>
                <a:gd name="T50" fmla="*/ 26319 w 19"/>
                <a:gd name="T51" fmla="*/ 63614 h 42"/>
                <a:gd name="T52" fmla="*/ 37599 w 19"/>
                <a:gd name="T53" fmla="*/ 37420 h 42"/>
                <a:gd name="T54" fmla="*/ 56398 w 19"/>
                <a:gd name="T55" fmla="*/ 0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 h="42">
                  <a:moveTo>
                    <a:pt x="3" y="42"/>
                  </a:moveTo>
                  <a:cubicBezTo>
                    <a:pt x="2" y="42"/>
                    <a:pt x="2" y="42"/>
                    <a:pt x="1" y="41"/>
                  </a:cubicBezTo>
                  <a:cubicBezTo>
                    <a:pt x="1" y="41"/>
                    <a:pt x="0" y="40"/>
                    <a:pt x="0" y="39"/>
                  </a:cubicBezTo>
                  <a:cubicBezTo>
                    <a:pt x="0" y="37"/>
                    <a:pt x="1" y="36"/>
                    <a:pt x="1" y="34"/>
                  </a:cubicBezTo>
                  <a:cubicBezTo>
                    <a:pt x="2" y="32"/>
                    <a:pt x="2" y="32"/>
                    <a:pt x="3" y="32"/>
                  </a:cubicBezTo>
                  <a:cubicBezTo>
                    <a:pt x="3" y="32"/>
                    <a:pt x="4" y="32"/>
                    <a:pt x="4" y="32"/>
                  </a:cubicBezTo>
                  <a:cubicBezTo>
                    <a:pt x="4" y="32"/>
                    <a:pt x="5" y="33"/>
                    <a:pt x="5" y="33"/>
                  </a:cubicBezTo>
                  <a:cubicBezTo>
                    <a:pt x="5" y="34"/>
                    <a:pt x="5" y="35"/>
                    <a:pt x="5" y="36"/>
                  </a:cubicBezTo>
                  <a:cubicBezTo>
                    <a:pt x="5" y="37"/>
                    <a:pt x="5" y="38"/>
                    <a:pt x="5" y="40"/>
                  </a:cubicBezTo>
                  <a:cubicBezTo>
                    <a:pt x="4" y="41"/>
                    <a:pt x="3" y="42"/>
                    <a:pt x="3" y="42"/>
                  </a:cubicBezTo>
                  <a:close/>
                  <a:moveTo>
                    <a:pt x="15" y="0"/>
                  </a:moveTo>
                  <a:cubicBezTo>
                    <a:pt x="15" y="0"/>
                    <a:pt x="16" y="0"/>
                    <a:pt x="16" y="0"/>
                  </a:cubicBezTo>
                  <a:cubicBezTo>
                    <a:pt x="16" y="0"/>
                    <a:pt x="17" y="0"/>
                    <a:pt x="18" y="1"/>
                  </a:cubicBezTo>
                  <a:cubicBezTo>
                    <a:pt x="18" y="1"/>
                    <a:pt x="19" y="2"/>
                    <a:pt x="19" y="3"/>
                  </a:cubicBezTo>
                  <a:cubicBezTo>
                    <a:pt x="19" y="4"/>
                    <a:pt x="17" y="7"/>
                    <a:pt x="16" y="10"/>
                  </a:cubicBezTo>
                  <a:cubicBezTo>
                    <a:pt x="14" y="13"/>
                    <a:pt x="13" y="16"/>
                    <a:pt x="12" y="18"/>
                  </a:cubicBezTo>
                  <a:cubicBezTo>
                    <a:pt x="11" y="19"/>
                    <a:pt x="10" y="21"/>
                    <a:pt x="9" y="23"/>
                  </a:cubicBezTo>
                  <a:cubicBezTo>
                    <a:pt x="8" y="25"/>
                    <a:pt x="7" y="26"/>
                    <a:pt x="7" y="27"/>
                  </a:cubicBezTo>
                  <a:cubicBezTo>
                    <a:pt x="7" y="28"/>
                    <a:pt x="7" y="28"/>
                    <a:pt x="7" y="28"/>
                  </a:cubicBezTo>
                  <a:cubicBezTo>
                    <a:pt x="7" y="28"/>
                    <a:pt x="7" y="29"/>
                    <a:pt x="7" y="30"/>
                  </a:cubicBezTo>
                  <a:cubicBezTo>
                    <a:pt x="6" y="30"/>
                    <a:pt x="6" y="30"/>
                    <a:pt x="6" y="30"/>
                  </a:cubicBezTo>
                  <a:cubicBezTo>
                    <a:pt x="5" y="30"/>
                    <a:pt x="5" y="30"/>
                    <a:pt x="4" y="29"/>
                  </a:cubicBezTo>
                  <a:cubicBezTo>
                    <a:pt x="4" y="28"/>
                    <a:pt x="4" y="28"/>
                    <a:pt x="4" y="27"/>
                  </a:cubicBezTo>
                  <a:cubicBezTo>
                    <a:pt x="4" y="27"/>
                    <a:pt x="4" y="26"/>
                    <a:pt x="4" y="25"/>
                  </a:cubicBezTo>
                  <a:cubicBezTo>
                    <a:pt x="4" y="25"/>
                    <a:pt x="5" y="23"/>
                    <a:pt x="5" y="22"/>
                  </a:cubicBezTo>
                  <a:cubicBezTo>
                    <a:pt x="6" y="20"/>
                    <a:pt x="7" y="19"/>
                    <a:pt x="7" y="17"/>
                  </a:cubicBezTo>
                  <a:cubicBezTo>
                    <a:pt x="8" y="15"/>
                    <a:pt x="9" y="13"/>
                    <a:pt x="10" y="10"/>
                  </a:cubicBezTo>
                  <a:cubicBezTo>
                    <a:pt x="13" y="5"/>
                    <a:pt x="14" y="2"/>
                    <a:pt x="15" y="0"/>
                  </a:cubicBezTo>
                  <a:close/>
                </a:path>
              </a:pathLst>
            </a:custGeom>
            <a:solidFill>
              <a:srgbClr val="2D5F8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4" name="Freeform 55"/>
            <p:cNvSpPr/>
            <p:nvPr/>
          </p:nvSpPr>
          <p:spPr bwMode="auto">
            <a:xfrm>
              <a:off x="1459548" y="2284254"/>
              <a:ext cx="752475" cy="301625"/>
            </a:xfrm>
            <a:custGeom>
              <a:avLst/>
              <a:gdLst>
                <a:gd name="T0" fmla="*/ 718614 w 200"/>
                <a:gd name="T1" fmla="*/ 37703 h 80"/>
                <a:gd name="T2" fmla="*/ 526733 w 200"/>
                <a:gd name="T3" fmla="*/ 3770 h 80"/>
                <a:gd name="T4" fmla="*/ 398812 w 200"/>
                <a:gd name="T5" fmla="*/ 105569 h 80"/>
                <a:gd name="T6" fmla="*/ 357426 w 200"/>
                <a:gd name="T7" fmla="*/ 116880 h 80"/>
                <a:gd name="T8" fmla="*/ 319802 w 200"/>
                <a:gd name="T9" fmla="*/ 131961 h 80"/>
                <a:gd name="T10" fmla="*/ 158020 w 200"/>
                <a:gd name="T11" fmla="*/ 128191 h 80"/>
                <a:gd name="T12" fmla="*/ 22574 w 200"/>
                <a:gd name="T13" fmla="*/ 271463 h 80"/>
                <a:gd name="T14" fmla="*/ 30099 w 200"/>
                <a:gd name="T15" fmla="*/ 279003 h 80"/>
                <a:gd name="T16" fmla="*/ 165545 w 200"/>
                <a:gd name="T17" fmla="*/ 169664 h 80"/>
                <a:gd name="T18" fmla="*/ 308515 w 200"/>
                <a:gd name="T19" fmla="*/ 192286 h 80"/>
                <a:gd name="T20" fmla="*/ 357426 w 200"/>
                <a:gd name="T21" fmla="*/ 237530 h 80"/>
                <a:gd name="T22" fmla="*/ 402574 w 200"/>
                <a:gd name="T23" fmla="*/ 248841 h 80"/>
                <a:gd name="T24" fmla="*/ 432673 w 200"/>
                <a:gd name="T25" fmla="*/ 211138 h 80"/>
                <a:gd name="T26" fmla="*/ 443960 w 200"/>
                <a:gd name="T27" fmla="*/ 147042 h 80"/>
                <a:gd name="T28" fmla="*/ 545544 w 200"/>
                <a:gd name="T29" fmla="*/ 41473 h 80"/>
                <a:gd name="T30" fmla="*/ 718614 w 200"/>
                <a:gd name="T31" fmla="*/ 49014 h 80"/>
                <a:gd name="T32" fmla="*/ 718614 w 200"/>
                <a:gd name="T33" fmla="*/ 37703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0" h="80">
                  <a:moveTo>
                    <a:pt x="191" y="10"/>
                  </a:moveTo>
                  <a:cubicBezTo>
                    <a:pt x="140" y="1"/>
                    <a:pt x="140" y="1"/>
                    <a:pt x="140" y="1"/>
                  </a:cubicBezTo>
                  <a:cubicBezTo>
                    <a:pt x="135" y="0"/>
                    <a:pt x="106" y="28"/>
                    <a:pt x="106" y="28"/>
                  </a:cubicBezTo>
                  <a:cubicBezTo>
                    <a:pt x="101" y="28"/>
                    <a:pt x="98" y="29"/>
                    <a:pt x="95" y="31"/>
                  </a:cubicBezTo>
                  <a:cubicBezTo>
                    <a:pt x="92" y="31"/>
                    <a:pt x="89" y="32"/>
                    <a:pt x="85" y="35"/>
                  </a:cubicBezTo>
                  <a:cubicBezTo>
                    <a:pt x="85" y="35"/>
                    <a:pt x="45" y="31"/>
                    <a:pt x="42" y="34"/>
                  </a:cubicBezTo>
                  <a:cubicBezTo>
                    <a:pt x="6" y="72"/>
                    <a:pt x="6" y="72"/>
                    <a:pt x="6" y="72"/>
                  </a:cubicBezTo>
                  <a:cubicBezTo>
                    <a:pt x="0" y="79"/>
                    <a:pt x="1" y="80"/>
                    <a:pt x="8" y="74"/>
                  </a:cubicBezTo>
                  <a:cubicBezTo>
                    <a:pt x="8" y="74"/>
                    <a:pt x="31" y="57"/>
                    <a:pt x="44" y="45"/>
                  </a:cubicBezTo>
                  <a:cubicBezTo>
                    <a:pt x="44" y="45"/>
                    <a:pt x="67" y="46"/>
                    <a:pt x="82" y="51"/>
                  </a:cubicBezTo>
                  <a:cubicBezTo>
                    <a:pt x="82" y="51"/>
                    <a:pt x="87" y="59"/>
                    <a:pt x="95" y="63"/>
                  </a:cubicBezTo>
                  <a:cubicBezTo>
                    <a:pt x="95" y="63"/>
                    <a:pt x="102" y="69"/>
                    <a:pt x="107" y="66"/>
                  </a:cubicBezTo>
                  <a:cubicBezTo>
                    <a:pt x="113" y="65"/>
                    <a:pt x="115" y="56"/>
                    <a:pt x="115" y="56"/>
                  </a:cubicBezTo>
                  <a:cubicBezTo>
                    <a:pt x="119" y="48"/>
                    <a:pt x="118" y="39"/>
                    <a:pt x="118" y="39"/>
                  </a:cubicBezTo>
                  <a:cubicBezTo>
                    <a:pt x="127" y="26"/>
                    <a:pt x="145" y="11"/>
                    <a:pt x="145" y="11"/>
                  </a:cubicBezTo>
                  <a:cubicBezTo>
                    <a:pt x="162" y="13"/>
                    <a:pt x="191" y="13"/>
                    <a:pt x="191" y="13"/>
                  </a:cubicBezTo>
                  <a:cubicBezTo>
                    <a:pt x="200" y="13"/>
                    <a:pt x="200" y="11"/>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5" name="Freeform 56"/>
            <p:cNvSpPr/>
            <p:nvPr/>
          </p:nvSpPr>
          <p:spPr bwMode="auto">
            <a:xfrm>
              <a:off x="1786573" y="1923891"/>
              <a:ext cx="576263" cy="192088"/>
            </a:xfrm>
            <a:custGeom>
              <a:avLst/>
              <a:gdLst>
                <a:gd name="T0" fmla="*/ 557431 w 153"/>
                <a:gd name="T1" fmla="*/ 173256 h 51"/>
                <a:gd name="T2" fmla="*/ 448205 w 153"/>
                <a:gd name="T3" fmla="*/ 75329 h 51"/>
                <a:gd name="T4" fmla="*/ 331445 w 153"/>
                <a:gd name="T5" fmla="*/ 86628 h 51"/>
                <a:gd name="T6" fmla="*/ 297548 w 153"/>
                <a:gd name="T7" fmla="*/ 75329 h 51"/>
                <a:gd name="T8" fmla="*/ 267416 w 153"/>
                <a:gd name="T9" fmla="*/ 71562 h 51"/>
                <a:gd name="T10" fmla="*/ 165723 w 153"/>
                <a:gd name="T11" fmla="*/ 3766 h 51"/>
                <a:gd name="T12" fmla="*/ 26365 w 153"/>
                <a:gd name="T13" fmla="*/ 41431 h 51"/>
                <a:gd name="T14" fmla="*/ 26365 w 153"/>
                <a:gd name="T15" fmla="*/ 48964 h 51"/>
                <a:gd name="T16" fmla="*/ 154423 w 153"/>
                <a:gd name="T17" fmla="*/ 33898 h 51"/>
                <a:gd name="T18" fmla="*/ 237285 w 153"/>
                <a:gd name="T19" fmla="*/ 105460 h 51"/>
                <a:gd name="T20" fmla="*/ 248584 w 153"/>
                <a:gd name="T21" fmla="*/ 154424 h 51"/>
                <a:gd name="T22" fmla="*/ 274949 w 153"/>
                <a:gd name="T23" fmla="*/ 180789 h 51"/>
                <a:gd name="T24" fmla="*/ 308847 w 153"/>
                <a:gd name="T25" fmla="*/ 169489 h 51"/>
                <a:gd name="T26" fmla="*/ 342745 w 153"/>
                <a:gd name="T27" fmla="*/ 131825 h 51"/>
                <a:gd name="T28" fmla="*/ 444438 w 153"/>
                <a:gd name="T29" fmla="*/ 105460 h 51"/>
                <a:gd name="T30" fmla="*/ 553664 w 153"/>
                <a:gd name="T31" fmla="*/ 180789 h 51"/>
                <a:gd name="T32" fmla="*/ 557431 w 153"/>
                <a:gd name="T33" fmla="*/ 173256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3" h="51">
                  <a:moveTo>
                    <a:pt x="148" y="46"/>
                  </a:moveTo>
                  <a:cubicBezTo>
                    <a:pt x="119" y="20"/>
                    <a:pt x="119" y="20"/>
                    <a:pt x="119" y="20"/>
                  </a:cubicBezTo>
                  <a:cubicBezTo>
                    <a:pt x="117" y="17"/>
                    <a:pt x="88" y="23"/>
                    <a:pt x="88" y="23"/>
                  </a:cubicBezTo>
                  <a:cubicBezTo>
                    <a:pt x="84" y="21"/>
                    <a:pt x="82" y="20"/>
                    <a:pt x="79" y="20"/>
                  </a:cubicBezTo>
                  <a:cubicBezTo>
                    <a:pt x="77" y="19"/>
                    <a:pt x="75" y="19"/>
                    <a:pt x="71" y="19"/>
                  </a:cubicBezTo>
                  <a:cubicBezTo>
                    <a:pt x="71" y="19"/>
                    <a:pt x="48" y="0"/>
                    <a:pt x="44" y="1"/>
                  </a:cubicBezTo>
                  <a:cubicBezTo>
                    <a:pt x="7" y="11"/>
                    <a:pt x="7" y="11"/>
                    <a:pt x="7" y="11"/>
                  </a:cubicBezTo>
                  <a:cubicBezTo>
                    <a:pt x="0" y="12"/>
                    <a:pt x="0" y="13"/>
                    <a:pt x="7" y="13"/>
                  </a:cubicBezTo>
                  <a:cubicBezTo>
                    <a:pt x="7" y="13"/>
                    <a:pt x="28" y="11"/>
                    <a:pt x="41" y="9"/>
                  </a:cubicBezTo>
                  <a:cubicBezTo>
                    <a:pt x="41" y="9"/>
                    <a:pt x="55" y="19"/>
                    <a:pt x="63" y="28"/>
                  </a:cubicBezTo>
                  <a:cubicBezTo>
                    <a:pt x="63" y="28"/>
                    <a:pt x="63" y="35"/>
                    <a:pt x="66" y="41"/>
                  </a:cubicBezTo>
                  <a:cubicBezTo>
                    <a:pt x="66" y="41"/>
                    <a:pt x="68" y="47"/>
                    <a:pt x="73" y="48"/>
                  </a:cubicBezTo>
                  <a:cubicBezTo>
                    <a:pt x="77" y="49"/>
                    <a:pt x="82" y="45"/>
                    <a:pt x="82" y="45"/>
                  </a:cubicBezTo>
                  <a:cubicBezTo>
                    <a:pt x="87" y="41"/>
                    <a:pt x="91" y="35"/>
                    <a:pt x="91" y="35"/>
                  </a:cubicBezTo>
                  <a:cubicBezTo>
                    <a:pt x="101" y="30"/>
                    <a:pt x="118" y="28"/>
                    <a:pt x="118" y="28"/>
                  </a:cubicBezTo>
                  <a:cubicBezTo>
                    <a:pt x="129" y="36"/>
                    <a:pt x="147" y="48"/>
                    <a:pt x="147" y="48"/>
                  </a:cubicBezTo>
                  <a:cubicBezTo>
                    <a:pt x="153" y="51"/>
                    <a:pt x="153" y="51"/>
                    <a:pt x="148" y="46"/>
                  </a:cubicBezTo>
                  <a:close/>
                </a:path>
              </a:pathLst>
            </a:custGeom>
            <a:solidFill>
              <a:srgbClr val="F0ED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2">
                    <a:lumMod val="25000"/>
                  </a:schemeClr>
                </a:solidFill>
              </a:endParaRPr>
            </a:p>
          </p:txBody>
        </p:sp>
        <p:sp>
          <p:nvSpPr>
            <p:cNvPr id="46" name="文本框 44"/>
            <p:cNvSpPr txBox="1">
              <a:spLocks noChangeArrowheads="1"/>
            </p:cNvSpPr>
            <p:nvPr/>
          </p:nvSpPr>
          <p:spPr bwMode="auto">
            <a:xfrm>
              <a:off x="3353594" y="3048407"/>
              <a:ext cx="940435" cy="39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2">
                      <a:lumMod val="25000"/>
                    </a:schemeClr>
                  </a:solidFill>
                  <a:latin typeface="微软雅黑" panose="020B0503020204020204" pitchFamily="34" charset="-122"/>
                  <a:ea typeface="微软雅黑" panose="020B0503020204020204" pitchFamily="34" charset="-122"/>
                </a:rPr>
                <a:t>GOAL</a:t>
              </a:r>
              <a:endParaRPr lang="zh-CN" altLang="en-US" sz="1400" b="1">
                <a:solidFill>
                  <a:schemeClr val="bg2">
                    <a:lumMod val="25000"/>
                  </a:schemeClr>
                </a:solidFill>
                <a:latin typeface="微软雅黑" panose="020B0503020204020204" pitchFamily="34" charset="-122"/>
                <a:ea typeface="微软雅黑" panose="020B0503020204020204" pitchFamily="34" charset="-122"/>
              </a:endParaRPr>
            </a:p>
          </p:txBody>
        </p:sp>
        <p:sp>
          <p:nvSpPr>
            <p:cNvPr id="47" name="文本框 45"/>
            <p:cNvSpPr txBox="1">
              <a:spLocks noChangeArrowheads="1"/>
            </p:cNvSpPr>
            <p:nvPr/>
          </p:nvSpPr>
          <p:spPr bwMode="auto">
            <a:xfrm>
              <a:off x="3347085" y="3725929"/>
              <a:ext cx="1018143" cy="48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solidFill>
                    <a:schemeClr val="bg2">
                      <a:lumMod val="25000"/>
                    </a:schemeClr>
                  </a:solidFill>
                  <a:latin typeface="微软雅黑" panose="020B0503020204020204" pitchFamily="34" charset="-122"/>
                  <a:ea typeface="微软雅黑" panose="020B0503020204020204" pitchFamily="34" charset="-122"/>
                </a:rPr>
                <a:t>2017</a:t>
              </a:r>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8" name="文本框 46"/>
            <p:cNvSpPr txBox="1">
              <a:spLocks noChangeArrowheads="1"/>
            </p:cNvSpPr>
            <p:nvPr/>
          </p:nvSpPr>
          <p:spPr bwMode="auto">
            <a:xfrm>
              <a:off x="3424793" y="3374531"/>
              <a:ext cx="940435" cy="39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chemeClr val="bg2">
                      <a:lumMod val="25000"/>
                    </a:schemeClr>
                  </a:solidFill>
                  <a:latin typeface="微软雅黑" panose="020B0503020204020204" pitchFamily="34" charset="-122"/>
                  <a:ea typeface="微软雅黑" panose="020B0503020204020204" pitchFamily="34" charset="-122"/>
                </a:rPr>
                <a:t>WIN</a:t>
              </a:r>
              <a:endParaRPr lang="zh-CN" altLang="en-US" sz="1400" b="1">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50" name="文本框 48"/>
          <p:cNvSpPr txBox="1">
            <a:spLocks noChangeArrowheads="1"/>
          </p:cNvSpPr>
          <p:nvPr/>
        </p:nvSpPr>
        <p:spPr bwMode="auto">
          <a:xfrm>
            <a:off x="6355715" y="2667000"/>
            <a:ext cx="4480560" cy="17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通过网络查询、实际购物操作、询问等多个渠道了解行业内各竞争对手产品特点及用户体验，从而能够实现</a:t>
            </a:r>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知己知彼 百战不殆</a:t>
            </a:r>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结合自身产品实际情况提供建议加以改进优化，使得产品的用户体验得到再次提升</a:t>
            </a:r>
            <a:endPar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2" name="文本框 51"/>
          <p:cNvSpPr txBox="1"/>
          <p:nvPr/>
        </p:nvSpPr>
        <p:spPr>
          <a:xfrm>
            <a:off x="523875" y="1052195"/>
            <a:ext cx="4702175" cy="483235"/>
          </a:xfrm>
          <a:prstGeom prst="rect">
            <a:avLst/>
          </a:prstGeom>
          <a:noFill/>
        </p:spPr>
        <p:txBody>
          <a:bodyPr wrap="none" rtlCol="0">
            <a:spAutoFit/>
          </a:bodyPr>
          <a:p>
            <a:pPr algn="l"/>
            <a:r>
              <a:rPr lang="en-US" altLang="zh-CN" sz="2400">
                <a:latin typeface="微软雅黑" panose="020B0503020204020204" pitchFamily="34" charset="-122"/>
                <a:ea typeface="微软雅黑" panose="020B0503020204020204" pitchFamily="34" charset="-122"/>
              </a:rPr>
              <a:t>3.</a:t>
            </a:r>
            <a:r>
              <a:rPr lang="zh-CN" altLang="en-US" sz="2400" b="1">
                <a:latin typeface="微软雅黑" panose="020B0503020204020204" pitchFamily="34" charset="-122"/>
                <a:ea typeface="微软雅黑" panose="020B0503020204020204" pitchFamily="34" charset="-122"/>
                <a:sym typeface="+mn-ea"/>
              </a:rPr>
              <a:t>了解行业内竞争对手优势与弱点</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355097" y="1657167"/>
            <a:ext cx="5481806" cy="3543666"/>
          </a:xfrm>
          <a:prstGeom prst="roundRect">
            <a:avLst>
              <a:gd name="adj" fmla="val 13682"/>
            </a:avLst>
          </a:pr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600" dirty="0" smtClean="0">
                <a:solidFill>
                  <a:schemeClr val="tx1">
                    <a:lumMod val="75000"/>
                    <a:lumOff val="25000"/>
                  </a:schemeClr>
                </a:solidFill>
                <a:latin typeface="微软雅黑" panose="020B0503020204020204" pitchFamily="34" charset="-122"/>
                <a:ea typeface="微软雅黑" panose="020B0503020204020204" pitchFamily="34" charset="-122"/>
              </a:rPr>
              <a:t>谢  谢</a:t>
            </a:r>
            <a:endParaRPr lang="zh-CN" altLang="en-US" sz="9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 y="0"/>
            <a:ext cx="12192000" cy="6858000"/>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610046" y="1646752"/>
            <a:ext cx="3067665" cy="3067665"/>
            <a:chOff x="1242960" y="1318333"/>
            <a:chExt cx="3067665" cy="3067665"/>
          </a:xfrm>
        </p:grpSpPr>
        <p:sp>
          <p:nvSpPr>
            <p:cNvPr id="8" name="椭圆 7"/>
            <p:cNvSpPr/>
            <p:nvPr/>
          </p:nvSpPr>
          <p:spPr>
            <a:xfrm>
              <a:off x="1242960" y="1318333"/>
              <a:ext cx="3067665" cy="3067665"/>
            </a:xfrm>
            <a:prstGeom prst="ellipse">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866302" y="2375135"/>
              <a:ext cx="1820982" cy="1266607"/>
              <a:chOff x="2852192" y="2771450"/>
              <a:chExt cx="1820982" cy="1266607"/>
            </a:xfrm>
          </p:grpSpPr>
          <p:sp>
            <p:nvSpPr>
              <p:cNvPr id="6" name="原创设计师QQ598969553          _12"/>
              <p:cNvSpPr txBox="1"/>
              <p:nvPr/>
            </p:nvSpPr>
            <p:spPr>
              <a:xfrm>
                <a:off x="2852192" y="2771450"/>
                <a:ext cx="1820982" cy="954063"/>
              </a:xfrm>
              <a:prstGeom prst="rect">
                <a:avLst/>
              </a:prstGeom>
              <a:noFill/>
            </p:spPr>
            <p:txBody>
              <a:bodyPr wrap="square" lIns="121880" tIns="60938" rIns="121880" bIns="60938">
                <a:spAutoFit/>
              </a:bodyPr>
              <a:lstStyle/>
              <a:p>
                <a:pPr algn="ctr">
                  <a:defRPr/>
                </a:pPr>
                <a:r>
                  <a:rPr lang="zh-CN" altLang="en-US" sz="5400" spc="600" dirty="0">
                    <a:solidFill>
                      <a:schemeClr val="tx1">
                        <a:lumMod val="85000"/>
                        <a:lumOff val="15000"/>
                      </a:schemeClr>
                    </a:solidFill>
                    <a:latin typeface="微软雅黑" panose="020B0503020204020204" pitchFamily="34" charset="-122"/>
                    <a:ea typeface="微软雅黑" panose="020B0503020204020204" pitchFamily="34" charset="-122"/>
                  </a:rPr>
                  <a:t>目录</a:t>
                </a:r>
                <a:r>
                  <a:rPr lang="zh-CN" altLang="en-US" sz="5400" spc="600" dirty="0">
                    <a:solidFill>
                      <a:schemeClr val="accent1"/>
                    </a:solidFill>
                    <a:latin typeface="华文细黑" panose="02010600040101010101" pitchFamily="2" charset="-122"/>
                    <a:ea typeface="华文细黑" panose="02010600040101010101" pitchFamily="2" charset="-122"/>
                  </a:rPr>
                  <a:t> </a:t>
                </a:r>
                <a:endParaRPr lang="en-US" altLang="zh-CN" sz="5400" spc="600" dirty="0">
                  <a:solidFill>
                    <a:schemeClr val="accent1"/>
                  </a:solidFill>
                  <a:latin typeface="华文细黑" panose="02010600040101010101" pitchFamily="2" charset="-122"/>
                  <a:ea typeface="华文细黑" panose="02010600040101010101" pitchFamily="2" charset="-122"/>
                </a:endParaRPr>
              </a:p>
            </p:txBody>
          </p:sp>
          <p:sp>
            <p:nvSpPr>
              <p:cNvPr id="7" name="原创设计师QQ598969553          _12"/>
              <p:cNvSpPr txBox="1"/>
              <p:nvPr/>
            </p:nvSpPr>
            <p:spPr>
              <a:xfrm>
                <a:off x="2959818" y="3748041"/>
                <a:ext cx="1605730" cy="290016"/>
              </a:xfrm>
              <a:prstGeom prst="rect">
                <a:avLst/>
              </a:prstGeom>
              <a:noFill/>
            </p:spPr>
            <p:txBody>
              <a:bodyPr wrap="square">
                <a:spAutoFit/>
              </a:bodyPr>
              <a:lstStyle>
                <a:defPPr>
                  <a:defRPr lang="zh-CN"/>
                </a:defPPr>
                <a:lvl1pPr algn="ctr">
                  <a:lnSpc>
                    <a:spcPct val="130000"/>
                  </a:lnSpc>
                  <a:defRPr sz="800" spc="600">
                    <a:solidFill>
                      <a:schemeClr val="tx1">
                        <a:lumMod val="50000"/>
                        <a:lumOff val="50000"/>
                      </a:schemeClr>
                    </a:solidFill>
                    <a:latin typeface="华文细黑" panose="02010600040101010101" pitchFamily="2" charset="-122"/>
                    <a:ea typeface="华文细黑" panose="02010600040101010101" pitchFamily="2" charset="-122"/>
                    <a:cs typeface="+mn-ea"/>
                  </a:defRPr>
                </a:lvl1pPr>
              </a:lstStyle>
              <a:p>
                <a:r>
                  <a:rPr lang="en-US" altLang="zh-CN" sz="1100" dirty="0">
                    <a:solidFill>
                      <a:schemeClr val="tx1">
                        <a:lumMod val="85000"/>
                        <a:lumOff val="15000"/>
                      </a:schemeClr>
                    </a:solidFill>
                  </a:rPr>
                  <a:t>CONTENTS</a:t>
                </a:r>
                <a:endParaRPr lang="zh-CN" altLang="en-US" sz="1100" dirty="0">
                  <a:solidFill>
                    <a:schemeClr val="tx1">
                      <a:lumMod val="85000"/>
                      <a:lumOff val="15000"/>
                    </a:schemeClr>
                  </a:solidFill>
                </a:endParaRPr>
              </a:p>
            </p:txBody>
          </p:sp>
        </p:grpSp>
      </p:grpSp>
      <p:grpSp>
        <p:nvGrpSpPr>
          <p:cNvPr id="39" name="组合 38"/>
          <p:cNvGrpSpPr/>
          <p:nvPr/>
        </p:nvGrpSpPr>
        <p:grpSpPr>
          <a:xfrm>
            <a:off x="5689984" y="1698802"/>
            <a:ext cx="5754370" cy="3977005"/>
            <a:chOff x="6054725" y="1333059"/>
            <a:chExt cx="5754370" cy="3977005"/>
          </a:xfrm>
        </p:grpSpPr>
        <p:grpSp>
          <p:nvGrpSpPr>
            <p:cNvPr id="36" name="组合 35"/>
            <p:cNvGrpSpPr/>
            <p:nvPr/>
          </p:nvGrpSpPr>
          <p:grpSpPr>
            <a:xfrm>
              <a:off x="7019925" y="1333059"/>
              <a:ext cx="4788853" cy="885825"/>
              <a:chOff x="6054725" y="1438275"/>
              <a:chExt cx="4788853" cy="885825"/>
            </a:xfrm>
          </p:grpSpPr>
          <p:grpSp>
            <p:nvGrpSpPr>
              <p:cNvPr id="10" name="组合 13"/>
              <p:cNvGrpSpPr/>
              <p:nvPr/>
            </p:nvGrpSpPr>
            <p:grpSpPr bwMode="auto">
              <a:xfrm>
                <a:off x="6054725" y="1438275"/>
                <a:ext cx="855663" cy="855663"/>
                <a:chOff x="5487664" y="3128718"/>
                <a:chExt cx="855079" cy="855079"/>
              </a:xfrm>
              <a:solidFill>
                <a:schemeClr val="accent5">
                  <a:lumMod val="60000"/>
                  <a:lumOff val="40000"/>
                  <a:alpha val="22000"/>
                </a:schemeClr>
              </a:solidFill>
            </p:grpSpPr>
            <p:grpSp>
              <p:nvGrpSpPr>
                <p:cNvPr id="11" name="组合 6"/>
                <p:cNvGrpSpPr/>
                <p:nvPr/>
              </p:nvGrpSpPr>
              <p:grpSpPr bwMode="auto">
                <a:xfrm>
                  <a:off x="5487664" y="3128718"/>
                  <a:ext cx="855079" cy="855079"/>
                  <a:chOff x="3484692" y="822995"/>
                  <a:chExt cx="5221831" cy="5221831"/>
                </a:xfrm>
                <a:grpFill/>
              </p:grpSpPr>
              <p:sp>
                <p:nvSpPr>
                  <p:cNvPr id="13" name="十角星 12"/>
                  <p:cNvSpPr/>
                  <p:nvPr/>
                </p:nvSpPr>
                <p:spPr>
                  <a:xfrm rot="1062944">
                    <a:off x="3484692" y="822995"/>
                    <a:ext cx="5221831" cy="5221831"/>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14" name="十角星 13"/>
                  <p:cNvSpPr/>
                  <p:nvPr/>
                </p:nvSpPr>
                <p:spPr>
                  <a:xfrm>
                    <a:off x="3901279" y="1229891"/>
                    <a:ext cx="4398349" cy="4398349"/>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grpSp>
            <p:sp>
              <p:nvSpPr>
                <p:cNvPr id="12" name="文本框 12"/>
                <p:cNvSpPr txBox="1">
                  <a:spLocks noChangeArrowheads="1"/>
                </p:cNvSpPr>
                <p:nvPr/>
              </p:nvSpPr>
              <p:spPr bwMode="auto">
                <a:xfrm>
                  <a:off x="5725824" y="3293853"/>
                  <a:ext cx="378756" cy="523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矩形 14"/>
              <p:cNvSpPr>
                <a:spLocks noChangeArrowheads="1"/>
              </p:cNvSpPr>
              <p:nvPr/>
            </p:nvSpPr>
            <p:spPr bwMode="auto">
              <a:xfrm>
                <a:off x="7019290" y="1775460"/>
                <a:ext cx="3824288"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业务工作总结</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537325" y="2488220"/>
              <a:ext cx="5271770" cy="854075"/>
              <a:chOff x="6054725" y="2489200"/>
              <a:chExt cx="5271770" cy="854075"/>
            </a:xfrm>
          </p:grpSpPr>
          <p:grpSp>
            <p:nvGrpSpPr>
              <p:cNvPr id="16" name="组合 17"/>
              <p:cNvGrpSpPr/>
              <p:nvPr/>
            </p:nvGrpSpPr>
            <p:grpSpPr bwMode="auto">
              <a:xfrm>
                <a:off x="6054725" y="2489200"/>
                <a:ext cx="855663" cy="854075"/>
                <a:chOff x="5487664" y="3128718"/>
                <a:chExt cx="855079" cy="855079"/>
              </a:xfrm>
              <a:solidFill>
                <a:schemeClr val="accent5">
                  <a:lumMod val="60000"/>
                  <a:lumOff val="40000"/>
                  <a:alpha val="22000"/>
                </a:schemeClr>
              </a:solidFill>
            </p:grpSpPr>
            <p:grpSp>
              <p:nvGrpSpPr>
                <p:cNvPr id="17" name="组合 19"/>
                <p:cNvGrpSpPr/>
                <p:nvPr/>
              </p:nvGrpSpPr>
              <p:grpSpPr bwMode="auto">
                <a:xfrm>
                  <a:off x="5487664" y="3128718"/>
                  <a:ext cx="855079" cy="855079"/>
                  <a:chOff x="3484692" y="822995"/>
                  <a:chExt cx="5221831" cy="5221831"/>
                </a:xfrm>
                <a:grpFill/>
              </p:grpSpPr>
              <p:sp>
                <p:nvSpPr>
                  <p:cNvPr id="19" name="十角星 18"/>
                  <p:cNvSpPr/>
                  <p:nvPr/>
                </p:nvSpPr>
                <p:spPr>
                  <a:xfrm rot="1062944">
                    <a:off x="3484692" y="822995"/>
                    <a:ext cx="5221831" cy="5221831"/>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20" name="十角星 19"/>
                  <p:cNvSpPr/>
                  <p:nvPr/>
                </p:nvSpPr>
                <p:spPr>
                  <a:xfrm>
                    <a:off x="3901279" y="1230647"/>
                    <a:ext cx="4398349" cy="4396824"/>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grpSp>
            <p:sp>
              <p:nvSpPr>
                <p:cNvPr id="18" name="文本框 20"/>
                <p:cNvSpPr txBox="1">
                  <a:spLocks noChangeArrowheads="1"/>
                </p:cNvSpPr>
                <p:nvPr/>
              </p:nvSpPr>
              <p:spPr bwMode="auto">
                <a:xfrm>
                  <a:off x="5747706" y="3293853"/>
                  <a:ext cx="364018" cy="523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矩形 18"/>
              <p:cNvSpPr>
                <a:spLocks noChangeArrowheads="1"/>
              </p:cNvSpPr>
              <p:nvPr/>
            </p:nvSpPr>
            <p:spPr bwMode="auto">
              <a:xfrm>
                <a:off x="7019925" y="2654300"/>
                <a:ext cx="4306570" cy="41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商户反馈</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054725" y="3553618"/>
              <a:ext cx="4789488" cy="855662"/>
              <a:chOff x="6054725" y="3538538"/>
              <a:chExt cx="4789488" cy="855662"/>
            </a:xfrm>
          </p:grpSpPr>
          <p:grpSp>
            <p:nvGrpSpPr>
              <p:cNvPr id="22" name="组合 24"/>
              <p:cNvGrpSpPr/>
              <p:nvPr/>
            </p:nvGrpSpPr>
            <p:grpSpPr bwMode="auto">
              <a:xfrm>
                <a:off x="6054725" y="3538538"/>
                <a:ext cx="855663" cy="855662"/>
                <a:chOff x="5487664" y="3128718"/>
                <a:chExt cx="855079" cy="855079"/>
              </a:xfrm>
              <a:solidFill>
                <a:schemeClr val="accent5">
                  <a:lumMod val="60000"/>
                  <a:lumOff val="40000"/>
                  <a:alpha val="22000"/>
                </a:schemeClr>
              </a:solidFill>
            </p:grpSpPr>
            <p:grpSp>
              <p:nvGrpSpPr>
                <p:cNvPr id="23" name="组合 26"/>
                <p:cNvGrpSpPr/>
                <p:nvPr/>
              </p:nvGrpSpPr>
              <p:grpSpPr bwMode="auto">
                <a:xfrm>
                  <a:off x="5487664" y="3128718"/>
                  <a:ext cx="855079" cy="855079"/>
                  <a:chOff x="3484692" y="822995"/>
                  <a:chExt cx="5221831" cy="5221831"/>
                </a:xfrm>
                <a:grpFill/>
              </p:grpSpPr>
              <p:sp>
                <p:nvSpPr>
                  <p:cNvPr id="25" name="十角星 24"/>
                  <p:cNvSpPr/>
                  <p:nvPr/>
                </p:nvSpPr>
                <p:spPr>
                  <a:xfrm rot="1062944">
                    <a:off x="3484692" y="822995"/>
                    <a:ext cx="5221831" cy="5221831"/>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sp>
                <p:nvSpPr>
                  <p:cNvPr id="26" name="十角星 25"/>
                  <p:cNvSpPr/>
                  <p:nvPr/>
                </p:nvSpPr>
                <p:spPr>
                  <a:xfrm>
                    <a:off x="3901279" y="1229891"/>
                    <a:ext cx="4398349" cy="4398354"/>
                  </a:xfrm>
                  <a:prstGeom prst="star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85000"/>
                          <a:lumOff val="15000"/>
                        </a:schemeClr>
                      </a:solidFill>
                    </a:endParaRPr>
                  </a:p>
                </p:txBody>
              </p:sp>
            </p:grpSp>
            <p:sp>
              <p:nvSpPr>
                <p:cNvPr id="24" name="文本框 27"/>
                <p:cNvSpPr txBox="1">
                  <a:spLocks noChangeArrowheads="1"/>
                </p:cNvSpPr>
                <p:nvPr/>
              </p:nvSpPr>
              <p:spPr bwMode="auto">
                <a:xfrm>
                  <a:off x="5762444" y="3293853"/>
                  <a:ext cx="334542" cy="523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7" name="矩形 25"/>
              <p:cNvSpPr>
                <a:spLocks noChangeArrowheads="1"/>
              </p:cNvSpPr>
              <p:nvPr/>
            </p:nvSpPr>
            <p:spPr bwMode="auto">
              <a:xfrm>
                <a:off x="7019925" y="3703638"/>
                <a:ext cx="3824288"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后续业务工作计划</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3" name="矩形 32"/>
            <p:cNvSpPr>
              <a:spLocks noChangeArrowheads="1"/>
            </p:cNvSpPr>
            <p:nvPr/>
          </p:nvSpPr>
          <p:spPr bwMode="auto">
            <a:xfrm>
              <a:off x="6555581" y="4761424"/>
              <a:ext cx="3824288"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4" y="0"/>
            <a:ext cx="12192000" cy="6858000"/>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355097" y="3373328"/>
            <a:ext cx="5481806" cy="971642"/>
          </a:xfrm>
          <a:prstGeom prst="roundRect">
            <a:avLst>
              <a:gd name="adj" fmla="val 13682"/>
            </a:avLst>
          </a:pr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业务工作总结</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723141" y="1452640"/>
            <a:ext cx="745717" cy="1862048"/>
          </a:xfrm>
          <a:prstGeom prst="rect">
            <a:avLst/>
          </a:prstGeom>
        </p:spPr>
        <p:txBody>
          <a:bodyPr wrap="none">
            <a:spAutoFit/>
          </a:bodyPr>
          <a:lstStyle/>
          <a:p>
            <a:r>
              <a:rPr lang="en-US" altLang="zh-CN" sz="11500" dirty="0" smtClean="0">
                <a:solidFill>
                  <a:schemeClr val="tx1">
                    <a:lumMod val="75000"/>
                    <a:lumOff val="25000"/>
                  </a:schemeClr>
                </a:solidFill>
                <a:latin typeface="Impact" panose="020B0806030902050204" pitchFamily="34" charset="0"/>
                <a:ea typeface="方正兰亭粗黑简体" panose="02000000000000000000" pitchFamily="2" charset="-122"/>
              </a:rPr>
              <a:t>1</a:t>
            </a:r>
            <a:endParaRPr lang="zh-CN" altLang="en-US" sz="11500" dirty="0">
              <a:solidFill>
                <a:schemeClr val="tx1">
                  <a:lumMod val="75000"/>
                  <a:lumOff val="25000"/>
                </a:schemeClr>
              </a:solidFill>
              <a:latin typeface="Impact" panose="020B080603090205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38200" y="3066733"/>
            <a:ext cx="2628900" cy="504825"/>
          </a:xfrm>
          <a:custGeom>
            <a:avLst/>
            <a:gdLst>
              <a:gd name="connsiteX0" fmla="*/ 0 w 2628900"/>
              <a:gd name="connsiteY0" fmla="*/ 0 h 504412"/>
              <a:gd name="connsiteX1" fmla="*/ 2628900 w 2628900"/>
              <a:gd name="connsiteY1" fmla="*/ 0 h 504412"/>
              <a:gd name="connsiteX2" fmla="*/ 2628900 w 2628900"/>
              <a:gd name="connsiteY2" fmla="*/ 336294 h 504412"/>
              <a:gd name="connsiteX3" fmla="*/ 1481543 w 2628900"/>
              <a:gd name="connsiteY3" fmla="*/ 336294 h 504412"/>
              <a:gd name="connsiteX4" fmla="*/ 1314449 w 2628900"/>
              <a:gd name="connsiteY4" fmla="*/ 504412 h 504412"/>
              <a:gd name="connsiteX5" fmla="*/ 1147356 w 2628900"/>
              <a:gd name="connsiteY5" fmla="*/ 336294 h 504412"/>
              <a:gd name="connsiteX6" fmla="*/ 0 w 2628900"/>
              <a:gd name="connsiteY6" fmla="*/ 336294 h 50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00" h="504412">
                <a:moveTo>
                  <a:pt x="0" y="0"/>
                </a:moveTo>
                <a:lnTo>
                  <a:pt x="2628900" y="0"/>
                </a:lnTo>
                <a:lnTo>
                  <a:pt x="2628900" y="336294"/>
                </a:lnTo>
                <a:lnTo>
                  <a:pt x="1481543" y="336294"/>
                </a:lnTo>
                <a:lnTo>
                  <a:pt x="1314449" y="504412"/>
                </a:lnTo>
                <a:lnTo>
                  <a:pt x="1147356" y="336294"/>
                </a:lnTo>
                <a:lnTo>
                  <a:pt x="0" y="33629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cxnSp>
        <p:nvCxnSpPr>
          <p:cNvPr id="3" name="Straight Connector 21"/>
          <p:cNvCxnSpPr/>
          <p:nvPr/>
        </p:nvCxnSpPr>
        <p:spPr>
          <a:xfrm>
            <a:off x="1574800" y="3995738"/>
            <a:ext cx="1155700" cy="0"/>
          </a:xfrm>
          <a:prstGeom prst="line">
            <a:avLst/>
          </a:prstGeom>
          <a:solidFill>
            <a:srgbClr val="00ABF0"/>
          </a:solid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任意多边形 3"/>
          <p:cNvSpPr/>
          <p:nvPr/>
        </p:nvSpPr>
        <p:spPr>
          <a:xfrm>
            <a:off x="3467100" y="3066733"/>
            <a:ext cx="2628900" cy="504825"/>
          </a:xfrm>
          <a:custGeom>
            <a:avLst/>
            <a:gdLst>
              <a:gd name="connsiteX0" fmla="*/ 0 w 2628900"/>
              <a:gd name="connsiteY0" fmla="*/ 0 h 504412"/>
              <a:gd name="connsiteX1" fmla="*/ 2628900 w 2628900"/>
              <a:gd name="connsiteY1" fmla="*/ 0 h 504412"/>
              <a:gd name="connsiteX2" fmla="*/ 2628900 w 2628900"/>
              <a:gd name="connsiteY2" fmla="*/ 336294 h 504412"/>
              <a:gd name="connsiteX3" fmla="*/ 1481543 w 2628900"/>
              <a:gd name="connsiteY3" fmla="*/ 336294 h 504412"/>
              <a:gd name="connsiteX4" fmla="*/ 1314449 w 2628900"/>
              <a:gd name="connsiteY4" fmla="*/ 504412 h 504412"/>
              <a:gd name="connsiteX5" fmla="*/ 1147356 w 2628900"/>
              <a:gd name="connsiteY5" fmla="*/ 336294 h 504412"/>
              <a:gd name="connsiteX6" fmla="*/ 0 w 2628900"/>
              <a:gd name="connsiteY6" fmla="*/ 336294 h 50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00" h="504412">
                <a:moveTo>
                  <a:pt x="0" y="0"/>
                </a:moveTo>
                <a:lnTo>
                  <a:pt x="2628900" y="0"/>
                </a:lnTo>
                <a:lnTo>
                  <a:pt x="2628900" y="336294"/>
                </a:lnTo>
                <a:lnTo>
                  <a:pt x="1481543" y="336294"/>
                </a:lnTo>
                <a:lnTo>
                  <a:pt x="1314449" y="504412"/>
                </a:lnTo>
                <a:lnTo>
                  <a:pt x="1147356" y="336294"/>
                </a:lnTo>
                <a:lnTo>
                  <a:pt x="0" y="33629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6" name="任意多边形 5"/>
          <p:cNvSpPr/>
          <p:nvPr/>
        </p:nvSpPr>
        <p:spPr>
          <a:xfrm>
            <a:off x="6096000" y="3067368"/>
            <a:ext cx="2628900" cy="504825"/>
          </a:xfrm>
          <a:custGeom>
            <a:avLst/>
            <a:gdLst>
              <a:gd name="connsiteX0" fmla="*/ 0 w 2628900"/>
              <a:gd name="connsiteY0" fmla="*/ 0 h 504412"/>
              <a:gd name="connsiteX1" fmla="*/ 2628900 w 2628900"/>
              <a:gd name="connsiteY1" fmla="*/ 0 h 504412"/>
              <a:gd name="connsiteX2" fmla="*/ 2628900 w 2628900"/>
              <a:gd name="connsiteY2" fmla="*/ 336294 h 504412"/>
              <a:gd name="connsiteX3" fmla="*/ 1481543 w 2628900"/>
              <a:gd name="connsiteY3" fmla="*/ 336294 h 504412"/>
              <a:gd name="connsiteX4" fmla="*/ 1314449 w 2628900"/>
              <a:gd name="connsiteY4" fmla="*/ 504412 h 504412"/>
              <a:gd name="connsiteX5" fmla="*/ 1147356 w 2628900"/>
              <a:gd name="connsiteY5" fmla="*/ 336294 h 504412"/>
              <a:gd name="connsiteX6" fmla="*/ 0 w 2628900"/>
              <a:gd name="connsiteY6" fmla="*/ 336294 h 50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00" h="504412">
                <a:moveTo>
                  <a:pt x="0" y="0"/>
                </a:moveTo>
                <a:lnTo>
                  <a:pt x="2628900" y="0"/>
                </a:lnTo>
                <a:lnTo>
                  <a:pt x="2628900" y="336294"/>
                </a:lnTo>
                <a:lnTo>
                  <a:pt x="1481543" y="336294"/>
                </a:lnTo>
                <a:lnTo>
                  <a:pt x="1314449" y="504412"/>
                </a:lnTo>
                <a:lnTo>
                  <a:pt x="1147356" y="336294"/>
                </a:lnTo>
                <a:lnTo>
                  <a:pt x="0" y="33629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cxnSp>
        <p:nvCxnSpPr>
          <p:cNvPr id="7" name="Straight Connector 35"/>
          <p:cNvCxnSpPr/>
          <p:nvPr/>
        </p:nvCxnSpPr>
        <p:spPr>
          <a:xfrm>
            <a:off x="6832600" y="3995738"/>
            <a:ext cx="1155700" cy="0"/>
          </a:xfrm>
          <a:prstGeom prst="line">
            <a:avLst/>
          </a:prstGeom>
          <a:solidFill>
            <a:srgbClr val="00ABF0"/>
          </a:solid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8724900" y="3066733"/>
            <a:ext cx="2628900" cy="504825"/>
          </a:xfrm>
          <a:custGeom>
            <a:avLst/>
            <a:gdLst>
              <a:gd name="connsiteX0" fmla="*/ 0 w 2628900"/>
              <a:gd name="connsiteY0" fmla="*/ 0 h 504412"/>
              <a:gd name="connsiteX1" fmla="*/ 2628900 w 2628900"/>
              <a:gd name="connsiteY1" fmla="*/ 0 h 504412"/>
              <a:gd name="connsiteX2" fmla="*/ 2628900 w 2628900"/>
              <a:gd name="connsiteY2" fmla="*/ 336294 h 504412"/>
              <a:gd name="connsiteX3" fmla="*/ 1481543 w 2628900"/>
              <a:gd name="connsiteY3" fmla="*/ 336294 h 504412"/>
              <a:gd name="connsiteX4" fmla="*/ 1314449 w 2628900"/>
              <a:gd name="connsiteY4" fmla="*/ 504412 h 504412"/>
              <a:gd name="connsiteX5" fmla="*/ 1147356 w 2628900"/>
              <a:gd name="connsiteY5" fmla="*/ 336294 h 504412"/>
              <a:gd name="connsiteX6" fmla="*/ 0 w 2628900"/>
              <a:gd name="connsiteY6" fmla="*/ 336294 h 50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900" h="504412">
                <a:moveTo>
                  <a:pt x="0" y="0"/>
                </a:moveTo>
                <a:lnTo>
                  <a:pt x="2628900" y="0"/>
                </a:lnTo>
                <a:lnTo>
                  <a:pt x="2628900" y="336294"/>
                </a:lnTo>
                <a:lnTo>
                  <a:pt x="1481543" y="336294"/>
                </a:lnTo>
                <a:lnTo>
                  <a:pt x="1314449" y="504412"/>
                </a:lnTo>
                <a:lnTo>
                  <a:pt x="1147356" y="336294"/>
                </a:lnTo>
                <a:lnTo>
                  <a:pt x="0" y="33629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11" name="TextBox 13"/>
          <p:cNvSpPr txBox="1">
            <a:spLocks noChangeArrowheads="1"/>
          </p:cNvSpPr>
          <p:nvPr/>
        </p:nvSpPr>
        <p:spPr bwMode="auto">
          <a:xfrm>
            <a:off x="908685" y="4153535"/>
            <a:ext cx="2487930" cy="1068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r>
              <a:rPr lang="zh-CN" altLang="id-ID" sz="1400" dirty="0"/>
              <a:t>通过资金</a:t>
            </a:r>
            <a:r>
              <a:rPr lang="en-US" altLang="zh-CN" sz="1400" dirty="0"/>
              <a:t>2.0</a:t>
            </a:r>
            <a:r>
              <a:rPr lang="zh-CN" altLang="en-US" sz="1400" dirty="0"/>
              <a:t>、资金</a:t>
            </a:r>
            <a:r>
              <a:rPr lang="en-US" altLang="zh-CN" sz="1400" dirty="0"/>
              <a:t>3.0</a:t>
            </a:r>
            <a:r>
              <a:rPr lang="zh-CN" altLang="en-US" sz="1400" dirty="0"/>
              <a:t>、</a:t>
            </a:r>
            <a:r>
              <a:rPr lang="en-US" altLang="zh-CN" sz="1400" dirty="0"/>
              <a:t>TMS</a:t>
            </a:r>
            <a:r>
              <a:rPr lang="zh-CN" altLang="en-US" sz="1400" dirty="0"/>
              <a:t>、</a:t>
            </a:r>
            <a:r>
              <a:rPr lang="en-US" altLang="zh-CN" sz="1400" dirty="0"/>
              <a:t>CRM</a:t>
            </a:r>
            <a:r>
              <a:rPr lang="zh-CN" altLang="en-US" sz="1400" dirty="0"/>
              <a:t>等系统查询商户的基本信</a:t>
            </a:r>
            <a:endParaRPr lang="zh-CN" altLang="en-US" sz="1400" dirty="0"/>
          </a:p>
          <a:p>
            <a:pPr algn="l"/>
            <a:r>
              <a:rPr lang="zh-CN" altLang="en-US" sz="1400" dirty="0"/>
              <a:t>息，了解商户现有情况（包括交易量、变更信息、换机解绑等情况）</a:t>
            </a:r>
            <a:endParaRPr lang="zh-CN" altLang="en-US" sz="1400" dirty="0"/>
          </a:p>
        </p:txBody>
      </p:sp>
      <p:sp>
        <p:nvSpPr>
          <p:cNvPr id="12" name="TextBox 13"/>
          <p:cNvSpPr txBox="1">
            <a:spLocks noChangeArrowheads="1"/>
          </p:cNvSpPr>
          <p:nvPr/>
        </p:nvSpPr>
        <p:spPr bwMode="auto">
          <a:xfrm>
            <a:off x="3539173" y="3668713"/>
            <a:ext cx="2338387" cy="32639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pPr>
            <a:r>
              <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撤机回访</a:t>
            </a:r>
            <a:endPar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a:spLocks noChangeArrowheads="1"/>
          </p:cNvSpPr>
          <p:nvPr/>
        </p:nvSpPr>
        <p:spPr bwMode="auto">
          <a:xfrm>
            <a:off x="3538855" y="4153535"/>
            <a:ext cx="2338705" cy="192024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r>
              <a:rPr lang="zh-CN" altLang="id-ID" sz="1400" dirty="0">
                <a:sym typeface="Arial" panose="020B0604020202020204" pitchFamily="34" charset="0"/>
              </a:rPr>
              <a:t>根据各个来源收集需要撤机的商户信息，进行撤机回访</a:t>
            </a:r>
            <a:r>
              <a:rPr lang="en-US" altLang="zh-CN" sz="1400" dirty="0">
                <a:sym typeface="Arial" panose="020B0604020202020204" pitchFamily="34" charset="0"/>
              </a:rPr>
              <a:t>,</a:t>
            </a:r>
            <a:r>
              <a:rPr lang="zh-CN" altLang="zh-CN" sz="1400" dirty="0">
                <a:sym typeface="Arial" panose="020B0604020202020204" pitchFamily="34" charset="0"/>
              </a:rPr>
              <a:t>并了解其撤机原因从而进行挽留（如商户告知其业务员服务态度不好，或费率太高月租等问题需要撤机，一定要先安抚商户情绪并提供相应的解决方案，使其对我司的服务产生好感并打消撤机的想法）</a:t>
            </a:r>
            <a:endParaRPr lang="zh-CN" altLang="zh-CN" sz="1400" dirty="0">
              <a:sym typeface="Arial" panose="020B0604020202020204" pitchFamily="34" charset="0"/>
            </a:endParaRPr>
          </a:p>
        </p:txBody>
      </p:sp>
      <p:sp>
        <p:nvSpPr>
          <p:cNvPr id="14" name="TextBox 13"/>
          <p:cNvSpPr txBox="1">
            <a:spLocks noChangeArrowheads="1"/>
          </p:cNvSpPr>
          <p:nvPr/>
        </p:nvSpPr>
        <p:spPr bwMode="auto">
          <a:xfrm>
            <a:off x="6095683" y="3668713"/>
            <a:ext cx="2338387" cy="32639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pPr>
            <a:r>
              <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办事处事宜</a:t>
            </a:r>
            <a:endPar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a:spLocks noChangeArrowheads="1"/>
          </p:cNvSpPr>
          <p:nvPr/>
        </p:nvSpPr>
        <p:spPr bwMode="auto">
          <a:xfrm>
            <a:off x="6218873" y="4153218"/>
            <a:ext cx="2092325" cy="128016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r>
              <a:rPr lang="zh-CN" altLang="id-ID" sz="1400" dirty="0">
                <a:sym typeface="Arial" panose="020B0604020202020204" pitchFamily="34" charset="0"/>
              </a:rPr>
              <a:t>北京、惠州、佛山办事处业务员将所需要办理的事宜通过</a:t>
            </a:r>
            <a:r>
              <a:rPr lang="en-US" altLang="zh-CN" sz="1400" dirty="0">
                <a:sym typeface="Arial" panose="020B0604020202020204" pitchFamily="34" charset="0"/>
              </a:rPr>
              <a:t>QQ</a:t>
            </a:r>
            <a:r>
              <a:rPr lang="zh-CN" altLang="en-US" sz="1400" dirty="0">
                <a:sym typeface="Arial" panose="020B0604020202020204" pitchFamily="34" charset="0"/>
              </a:rPr>
              <a:t>、邮件、快递等形式传递给我，再根据相应流程处理并及时告知处理进度</a:t>
            </a:r>
            <a:endParaRPr lang="zh-CN" altLang="en-US" sz="1400" dirty="0">
              <a:sym typeface="Arial" panose="020B0604020202020204" pitchFamily="34" charset="0"/>
            </a:endParaRPr>
          </a:p>
        </p:txBody>
      </p:sp>
      <p:sp>
        <p:nvSpPr>
          <p:cNvPr id="17" name="TextBox 13"/>
          <p:cNvSpPr txBox="1">
            <a:spLocks noChangeArrowheads="1"/>
          </p:cNvSpPr>
          <p:nvPr/>
        </p:nvSpPr>
        <p:spPr bwMode="auto">
          <a:xfrm>
            <a:off x="8993188" y="4153218"/>
            <a:ext cx="2092325" cy="128016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r>
              <a:rPr lang="zh-CN" altLang="id-ID" sz="1400" dirty="0">
                <a:sym typeface="Arial" panose="020B0604020202020204" pitchFamily="34" charset="0"/>
              </a:rPr>
              <a:t>通过接听电话的形式得知商户需要对账等相关问题，运用各个系统完成核对账目并告知，如是操作问题，可加其</a:t>
            </a:r>
            <a:r>
              <a:rPr lang="en-US" altLang="zh-CN" sz="1400" dirty="0">
                <a:sym typeface="Arial" panose="020B0604020202020204" pitchFamily="34" charset="0"/>
              </a:rPr>
              <a:t>QQ</a:t>
            </a:r>
            <a:r>
              <a:rPr lang="zh-CN" altLang="en-US" sz="1400" dirty="0">
                <a:sym typeface="Arial" panose="020B0604020202020204" pitchFamily="34" charset="0"/>
              </a:rPr>
              <a:t>进行远程处理商户的问题</a:t>
            </a:r>
            <a:endParaRPr lang="zh-CN" altLang="en-US" sz="1400" dirty="0">
              <a:sym typeface="Arial" panose="020B0604020202020204" pitchFamily="34" charset="0"/>
            </a:endParaRPr>
          </a:p>
        </p:txBody>
      </p:sp>
      <p:pic>
        <p:nvPicPr>
          <p:cNvPr id="18" name="图片 17"/>
          <p:cNvPicPr>
            <a:picLocks noChangeAspect="1"/>
          </p:cNvPicPr>
          <p:nvPr/>
        </p:nvPicPr>
        <p:blipFill>
          <a:blip r:embed="rId1"/>
          <a:srcRect l="3815" r="7211" b="97"/>
          <a:stretch>
            <a:fillRect/>
          </a:stretch>
        </p:blipFill>
        <p:spPr>
          <a:xfrm>
            <a:off x="8805914" y="1219577"/>
            <a:ext cx="2441092" cy="1714090"/>
          </a:xfrm>
          <a:custGeom>
            <a:avLst/>
            <a:gdLst>
              <a:gd name="connsiteX0" fmla="*/ 0 w 2441092"/>
              <a:gd name="connsiteY0" fmla="*/ 0 h 1714090"/>
              <a:gd name="connsiteX1" fmla="*/ 2441092 w 2441092"/>
              <a:gd name="connsiteY1" fmla="*/ 0 h 1714090"/>
              <a:gd name="connsiteX2" fmla="*/ 2441092 w 2441092"/>
              <a:gd name="connsiteY2" fmla="*/ 1714090 h 1714090"/>
              <a:gd name="connsiteX3" fmla="*/ 0 w 2441092"/>
              <a:gd name="connsiteY3" fmla="*/ 1714090 h 1714090"/>
            </a:gdLst>
            <a:ahLst/>
            <a:cxnLst>
              <a:cxn ang="0">
                <a:pos x="connsiteX0" y="connsiteY0"/>
              </a:cxn>
              <a:cxn ang="0">
                <a:pos x="connsiteX1" y="connsiteY1"/>
              </a:cxn>
              <a:cxn ang="0">
                <a:pos x="connsiteX2" y="connsiteY2"/>
              </a:cxn>
              <a:cxn ang="0">
                <a:pos x="connsiteX3" y="connsiteY3"/>
              </a:cxn>
            </a:cxnLst>
            <a:rect l="l" t="t" r="r" b="b"/>
            <a:pathLst>
              <a:path w="2441092" h="1714090">
                <a:moveTo>
                  <a:pt x="0" y="0"/>
                </a:moveTo>
                <a:lnTo>
                  <a:pt x="2441092" y="0"/>
                </a:lnTo>
                <a:lnTo>
                  <a:pt x="2441092" y="1714090"/>
                </a:lnTo>
                <a:lnTo>
                  <a:pt x="0" y="1714090"/>
                </a:lnTo>
                <a:close/>
              </a:path>
            </a:pathLst>
          </a:custGeom>
        </p:spPr>
      </p:pic>
      <p:pic>
        <p:nvPicPr>
          <p:cNvPr id="19" name="图片 18"/>
          <p:cNvPicPr>
            <a:picLocks noChangeAspect="1"/>
          </p:cNvPicPr>
          <p:nvPr/>
        </p:nvPicPr>
        <p:blipFill>
          <a:blip r:embed="rId2"/>
          <a:srcRect l="5159" t="551" r="15210"/>
          <a:stretch>
            <a:fillRect/>
          </a:stretch>
        </p:blipFill>
        <p:spPr>
          <a:xfrm>
            <a:off x="6183663" y="1219577"/>
            <a:ext cx="2441092" cy="1714090"/>
          </a:xfrm>
          <a:custGeom>
            <a:avLst/>
            <a:gdLst>
              <a:gd name="connsiteX0" fmla="*/ 0 w 2441092"/>
              <a:gd name="connsiteY0" fmla="*/ 0 h 1714090"/>
              <a:gd name="connsiteX1" fmla="*/ 2441092 w 2441092"/>
              <a:gd name="connsiteY1" fmla="*/ 0 h 1714090"/>
              <a:gd name="connsiteX2" fmla="*/ 2441092 w 2441092"/>
              <a:gd name="connsiteY2" fmla="*/ 1714090 h 1714090"/>
              <a:gd name="connsiteX3" fmla="*/ 0 w 2441092"/>
              <a:gd name="connsiteY3" fmla="*/ 1714090 h 1714090"/>
            </a:gdLst>
            <a:ahLst/>
            <a:cxnLst>
              <a:cxn ang="0">
                <a:pos x="connsiteX0" y="connsiteY0"/>
              </a:cxn>
              <a:cxn ang="0">
                <a:pos x="connsiteX1" y="connsiteY1"/>
              </a:cxn>
              <a:cxn ang="0">
                <a:pos x="connsiteX2" y="connsiteY2"/>
              </a:cxn>
              <a:cxn ang="0">
                <a:pos x="connsiteX3" y="connsiteY3"/>
              </a:cxn>
            </a:cxnLst>
            <a:rect l="l" t="t" r="r" b="b"/>
            <a:pathLst>
              <a:path w="2441092" h="1714090">
                <a:moveTo>
                  <a:pt x="0" y="0"/>
                </a:moveTo>
                <a:lnTo>
                  <a:pt x="2441092" y="0"/>
                </a:lnTo>
                <a:lnTo>
                  <a:pt x="2441092" y="1714090"/>
                </a:lnTo>
                <a:lnTo>
                  <a:pt x="0" y="1714090"/>
                </a:lnTo>
                <a:close/>
              </a:path>
            </a:pathLst>
          </a:custGeom>
        </p:spPr>
      </p:pic>
      <p:pic>
        <p:nvPicPr>
          <p:cNvPr id="20" name="图片 19"/>
          <p:cNvPicPr>
            <a:picLocks noChangeAspect="1"/>
          </p:cNvPicPr>
          <p:nvPr/>
        </p:nvPicPr>
        <p:blipFill>
          <a:blip r:embed="rId3"/>
          <a:srcRect l="3407" r="3407" b="1773"/>
          <a:stretch>
            <a:fillRect/>
          </a:stretch>
        </p:blipFill>
        <p:spPr>
          <a:xfrm>
            <a:off x="3539188" y="1219577"/>
            <a:ext cx="2441092" cy="1714090"/>
          </a:xfrm>
          <a:custGeom>
            <a:avLst/>
            <a:gdLst>
              <a:gd name="connsiteX0" fmla="*/ 0 w 2441092"/>
              <a:gd name="connsiteY0" fmla="*/ 0 h 1714090"/>
              <a:gd name="connsiteX1" fmla="*/ 2441092 w 2441092"/>
              <a:gd name="connsiteY1" fmla="*/ 0 h 1714090"/>
              <a:gd name="connsiteX2" fmla="*/ 2441092 w 2441092"/>
              <a:gd name="connsiteY2" fmla="*/ 1714090 h 1714090"/>
              <a:gd name="connsiteX3" fmla="*/ 0 w 2441092"/>
              <a:gd name="connsiteY3" fmla="*/ 1714090 h 1714090"/>
            </a:gdLst>
            <a:ahLst/>
            <a:cxnLst>
              <a:cxn ang="0">
                <a:pos x="connsiteX0" y="connsiteY0"/>
              </a:cxn>
              <a:cxn ang="0">
                <a:pos x="connsiteX1" y="connsiteY1"/>
              </a:cxn>
              <a:cxn ang="0">
                <a:pos x="connsiteX2" y="connsiteY2"/>
              </a:cxn>
              <a:cxn ang="0">
                <a:pos x="connsiteX3" y="connsiteY3"/>
              </a:cxn>
            </a:cxnLst>
            <a:rect l="l" t="t" r="r" b="b"/>
            <a:pathLst>
              <a:path w="2441092" h="1714090">
                <a:moveTo>
                  <a:pt x="0" y="0"/>
                </a:moveTo>
                <a:lnTo>
                  <a:pt x="2441092" y="0"/>
                </a:lnTo>
                <a:lnTo>
                  <a:pt x="2441092" y="1714090"/>
                </a:lnTo>
                <a:lnTo>
                  <a:pt x="0" y="1714090"/>
                </a:lnTo>
                <a:close/>
              </a:path>
            </a:pathLst>
          </a:custGeom>
        </p:spPr>
      </p:pic>
      <p:pic>
        <p:nvPicPr>
          <p:cNvPr id="21" name="图片 20"/>
          <p:cNvPicPr>
            <a:picLocks noChangeAspect="1"/>
          </p:cNvPicPr>
          <p:nvPr/>
        </p:nvPicPr>
        <p:blipFill>
          <a:blip r:embed="rId4"/>
          <a:srcRect l="20732" b="1005"/>
          <a:stretch>
            <a:fillRect/>
          </a:stretch>
        </p:blipFill>
        <p:spPr>
          <a:xfrm>
            <a:off x="821688" y="1219577"/>
            <a:ext cx="2441092" cy="1714090"/>
          </a:xfrm>
          <a:custGeom>
            <a:avLst/>
            <a:gdLst>
              <a:gd name="connsiteX0" fmla="*/ 0 w 2441092"/>
              <a:gd name="connsiteY0" fmla="*/ 0 h 1714090"/>
              <a:gd name="connsiteX1" fmla="*/ 2441092 w 2441092"/>
              <a:gd name="connsiteY1" fmla="*/ 0 h 1714090"/>
              <a:gd name="connsiteX2" fmla="*/ 2441092 w 2441092"/>
              <a:gd name="connsiteY2" fmla="*/ 1714090 h 1714090"/>
              <a:gd name="connsiteX3" fmla="*/ 0 w 2441092"/>
              <a:gd name="connsiteY3" fmla="*/ 1714090 h 1714090"/>
            </a:gdLst>
            <a:ahLst/>
            <a:cxnLst>
              <a:cxn ang="0">
                <a:pos x="connsiteX0" y="connsiteY0"/>
              </a:cxn>
              <a:cxn ang="0">
                <a:pos x="connsiteX1" y="connsiteY1"/>
              </a:cxn>
              <a:cxn ang="0">
                <a:pos x="connsiteX2" y="connsiteY2"/>
              </a:cxn>
              <a:cxn ang="0">
                <a:pos x="connsiteX3" y="connsiteY3"/>
              </a:cxn>
            </a:cxnLst>
            <a:rect l="l" t="t" r="r" b="b"/>
            <a:pathLst>
              <a:path w="2441092" h="1714090">
                <a:moveTo>
                  <a:pt x="0" y="0"/>
                </a:moveTo>
                <a:lnTo>
                  <a:pt x="2441092" y="0"/>
                </a:lnTo>
                <a:lnTo>
                  <a:pt x="2441092" y="1714090"/>
                </a:lnTo>
                <a:lnTo>
                  <a:pt x="0" y="1714090"/>
                </a:lnTo>
                <a:close/>
              </a:path>
            </a:pathLst>
          </a:custGeom>
        </p:spPr>
      </p:pic>
      <p:grpSp>
        <p:nvGrpSpPr>
          <p:cNvPr id="22" name="组合 2"/>
          <p:cNvGrpSpPr/>
          <p:nvPr/>
        </p:nvGrpSpPr>
        <p:grpSpPr bwMode="auto">
          <a:xfrm>
            <a:off x="223326" y="206326"/>
            <a:ext cx="2921000" cy="483235"/>
            <a:chOff x="608318" y="538132"/>
            <a:chExt cx="2521286" cy="483307"/>
          </a:xfrm>
        </p:grpSpPr>
        <p:sp>
          <p:nvSpPr>
            <p:cNvPr id="23" name="椭圆 2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24" name="椭圆 2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2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业务工作总结</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9" name="TextBox 13"/>
          <p:cNvSpPr txBox="1">
            <a:spLocks noChangeArrowheads="1"/>
          </p:cNvSpPr>
          <p:nvPr/>
        </p:nvSpPr>
        <p:spPr bwMode="auto">
          <a:xfrm>
            <a:off x="3539173" y="3669348"/>
            <a:ext cx="2338387" cy="32639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pPr>
            <a:r>
              <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撤机回访</a:t>
            </a:r>
            <a:endPar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3"/>
          <p:cNvSpPr txBox="1">
            <a:spLocks noChangeArrowheads="1"/>
          </p:cNvSpPr>
          <p:nvPr/>
        </p:nvSpPr>
        <p:spPr bwMode="auto">
          <a:xfrm>
            <a:off x="3539173" y="3669348"/>
            <a:ext cx="2338387" cy="32639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spcBef>
                <a:spcPct val="20000"/>
              </a:spcBef>
            </a:pPr>
            <a:r>
              <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撤机回访</a:t>
            </a:r>
            <a:endParaRPr lang="zh-CN" sz="2000" b="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1045210" y="3623945"/>
            <a:ext cx="2214880" cy="417830"/>
          </a:xfrm>
          <a:prstGeom prst="rect">
            <a:avLst/>
          </a:prstGeom>
          <a:noFill/>
        </p:spPr>
        <p:txBody>
          <a:bodyPr wrap="none" rtlCol="0">
            <a:spAutoFit/>
          </a:bodyPr>
          <a:p>
            <a:r>
              <a:rPr lang="zh-CN" altLang="zh-CN" sz="2000" b="1">
                <a:latin typeface="微软雅黑" panose="020B0503020204020204" pitchFamily="34" charset="-122"/>
                <a:ea typeface="微软雅黑" panose="020B0503020204020204" pitchFamily="34" charset="-122"/>
              </a:rPr>
              <a:t>商户基本信息查询</a:t>
            </a:r>
            <a:endParaRPr lang="zh-CN" altLang="zh-CN" sz="2000" b="1">
              <a:latin typeface="微软雅黑" panose="020B0503020204020204" pitchFamily="34" charset="-122"/>
              <a:ea typeface="微软雅黑" panose="020B0503020204020204" pitchFamily="34" charset="-122"/>
            </a:endParaRPr>
          </a:p>
        </p:txBody>
      </p:sp>
      <p:sp>
        <p:nvSpPr>
          <p:cNvPr id="10" name="文本框 9"/>
          <p:cNvSpPr txBox="1"/>
          <p:nvPr/>
        </p:nvSpPr>
        <p:spPr>
          <a:xfrm>
            <a:off x="9439910" y="3669030"/>
            <a:ext cx="1198880" cy="417830"/>
          </a:xfrm>
          <a:prstGeom prst="rect">
            <a:avLst/>
          </a:prstGeom>
          <a:noFill/>
        </p:spPr>
        <p:txBody>
          <a:bodyPr wrap="none" rtlCol="0">
            <a:spAutoFit/>
          </a:bodyPr>
          <a:p>
            <a:r>
              <a:rPr lang="zh-CN" altLang="en-US" sz="2000" b="1">
                <a:latin typeface="微软雅黑" panose="020B0503020204020204" pitchFamily="34" charset="-122"/>
                <a:ea typeface="微软雅黑" panose="020B0503020204020204" pitchFamily="34" charset="-122"/>
              </a:rPr>
              <a:t>商户对账</a:t>
            </a:r>
            <a:endParaRPr lang="zh-CN" altLang="en-US" sz="2000" b="1">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业务工作总结</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Freeform 5"/>
          <p:cNvSpPr/>
          <p:nvPr/>
        </p:nvSpPr>
        <p:spPr bwMode="auto">
          <a:xfrm>
            <a:off x="2241550" y="2125663"/>
            <a:ext cx="2717800" cy="1741487"/>
          </a:xfrm>
          <a:custGeom>
            <a:avLst/>
            <a:gdLst>
              <a:gd name="T0" fmla="*/ 1321 w 1712"/>
              <a:gd name="T1" fmla="*/ 1028 h 1097"/>
              <a:gd name="T2" fmla="*/ 1326 w 1712"/>
              <a:gd name="T3" fmla="*/ 1033 h 1097"/>
              <a:gd name="T4" fmla="*/ 1712 w 1712"/>
              <a:gd name="T5" fmla="*/ 1013 h 1097"/>
              <a:gd name="T6" fmla="*/ 1683 w 1712"/>
              <a:gd name="T7" fmla="*/ 69 h 1097"/>
              <a:gd name="T8" fmla="*/ 144 w 1712"/>
              <a:gd name="T9" fmla="*/ 0 h 1097"/>
              <a:gd name="T10" fmla="*/ 0 w 1712"/>
              <a:gd name="T11" fmla="*/ 1097 h 1097"/>
              <a:gd name="T12" fmla="*/ 1321 w 1712"/>
              <a:gd name="T13" fmla="*/ 1033 h 1097"/>
              <a:gd name="T14" fmla="*/ 1321 w 1712"/>
              <a:gd name="T15" fmla="*/ 1033 h 1097"/>
              <a:gd name="T16" fmla="*/ 1321 w 1712"/>
              <a:gd name="T17" fmla="*/ 1028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097">
                <a:moveTo>
                  <a:pt x="1321" y="1028"/>
                </a:moveTo>
                <a:lnTo>
                  <a:pt x="1326" y="1033"/>
                </a:lnTo>
                <a:lnTo>
                  <a:pt x="1712" y="1013"/>
                </a:lnTo>
                <a:lnTo>
                  <a:pt x="1683" y="69"/>
                </a:lnTo>
                <a:lnTo>
                  <a:pt x="144" y="0"/>
                </a:lnTo>
                <a:lnTo>
                  <a:pt x="0" y="1097"/>
                </a:lnTo>
                <a:lnTo>
                  <a:pt x="1321" y="1033"/>
                </a:lnTo>
                <a:lnTo>
                  <a:pt x="1321" y="1033"/>
                </a:lnTo>
                <a:lnTo>
                  <a:pt x="1321" y="1028"/>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7" name="Freeform 6"/>
          <p:cNvSpPr/>
          <p:nvPr/>
        </p:nvSpPr>
        <p:spPr bwMode="auto">
          <a:xfrm>
            <a:off x="4346575" y="4033838"/>
            <a:ext cx="519113" cy="306387"/>
          </a:xfrm>
          <a:custGeom>
            <a:avLst/>
            <a:gdLst>
              <a:gd name="T0" fmla="*/ 154 w 327"/>
              <a:gd name="T1" fmla="*/ 0 h 193"/>
              <a:gd name="T2" fmla="*/ 0 w 327"/>
              <a:gd name="T3" fmla="*/ 114 h 193"/>
              <a:gd name="T4" fmla="*/ 0 w 327"/>
              <a:gd name="T5" fmla="*/ 134 h 193"/>
              <a:gd name="T6" fmla="*/ 164 w 327"/>
              <a:gd name="T7" fmla="*/ 193 h 193"/>
              <a:gd name="T8" fmla="*/ 327 w 327"/>
              <a:gd name="T9" fmla="*/ 193 h 193"/>
              <a:gd name="T10" fmla="*/ 154 w 327"/>
              <a:gd name="T11" fmla="*/ 0 h 193"/>
            </a:gdLst>
            <a:ahLst/>
            <a:cxnLst>
              <a:cxn ang="0">
                <a:pos x="T0" y="T1"/>
              </a:cxn>
              <a:cxn ang="0">
                <a:pos x="T2" y="T3"/>
              </a:cxn>
              <a:cxn ang="0">
                <a:pos x="T4" y="T5"/>
              </a:cxn>
              <a:cxn ang="0">
                <a:pos x="T6" y="T7"/>
              </a:cxn>
              <a:cxn ang="0">
                <a:pos x="T8" y="T9"/>
              </a:cxn>
              <a:cxn ang="0">
                <a:pos x="T10" y="T11"/>
              </a:cxn>
            </a:cxnLst>
            <a:rect l="0" t="0" r="r" b="b"/>
            <a:pathLst>
              <a:path w="327" h="193">
                <a:moveTo>
                  <a:pt x="154" y="0"/>
                </a:moveTo>
                <a:lnTo>
                  <a:pt x="0" y="114"/>
                </a:lnTo>
                <a:lnTo>
                  <a:pt x="0" y="134"/>
                </a:lnTo>
                <a:lnTo>
                  <a:pt x="164" y="193"/>
                </a:lnTo>
                <a:lnTo>
                  <a:pt x="327" y="193"/>
                </a:lnTo>
                <a:lnTo>
                  <a:pt x="154" y="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8" name="Freeform 7"/>
          <p:cNvSpPr/>
          <p:nvPr/>
        </p:nvSpPr>
        <p:spPr bwMode="auto">
          <a:xfrm>
            <a:off x="5172075" y="3749675"/>
            <a:ext cx="0" cy="7938"/>
          </a:xfrm>
          <a:custGeom>
            <a:avLst/>
            <a:gdLst>
              <a:gd name="T0" fmla="*/ 7938 h 5"/>
              <a:gd name="T1" fmla="*/ 7938 h 5"/>
              <a:gd name="T2" fmla="*/ 0 h 5"/>
              <a:gd name="T3" fmla="*/ 7938 h 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5">
                <a:moveTo>
                  <a:pt x="0" y="5"/>
                </a:moveTo>
                <a:lnTo>
                  <a:pt x="0" y="5"/>
                </a:lnTo>
                <a:lnTo>
                  <a:pt x="0" y="0"/>
                </a:lnTo>
                <a:lnTo>
                  <a:pt x="0" y="5"/>
                </a:lnTo>
                <a:close/>
              </a:path>
            </a:pathLst>
          </a:custGeom>
          <a:solidFill>
            <a:srgbClr val="F08C0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p:nvPr/>
        </p:nvSpPr>
        <p:spPr bwMode="auto">
          <a:xfrm>
            <a:off x="4346575" y="3733800"/>
            <a:ext cx="620713" cy="512763"/>
          </a:xfrm>
          <a:custGeom>
            <a:avLst/>
            <a:gdLst>
              <a:gd name="T0" fmla="*/ 5 w 391"/>
              <a:gd name="T1" fmla="*/ 20 h 323"/>
              <a:gd name="T2" fmla="*/ 0 w 391"/>
              <a:gd name="T3" fmla="*/ 20 h 323"/>
              <a:gd name="T4" fmla="*/ 0 w 391"/>
              <a:gd name="T5" fmla="*/ 323 h 323"/>
              <a:gd name="T6" fmla="*/ 154 w 391"/>
              <a:gd name="T7" fmla="*/ 189 h 323"/>
              <a:gd name="T8" fmla="*/ 391 w 391"/>
              <a:gd name="T9" fmla="*/ 0 h 323"/>
              <a:gd name="T10" fmla="*/ 5 w 391"/>
              <a:gd name="T11" fmla="*/ 20 h 323"/>
            </a:gdLst>
            <a:ahLst/>
            <a:cxnLst>
              <a:cxn ang="0">
                <a:pos x="T0" y="T1"/>
              </a:cxn>
              <a:cxn ang="0">
                <a:pos x="T2" y="T3"/>
              </a:cxn>
              <a:cxn ang="0">
                <a:pos x="T4" y="T5"/>
              </a:cxn>
              <a:cxn ang="0">
                <a:pos x="T6" y="T7"/>
              </a:cxn>
              <a:cxn ang="0">
                <a:pos x="T8" y="T9"/>
              </a:cxn>
              <a:cxn ang="0">
                <a:pos x="T10" y="T11"/>
              </a:cxn>
            </a:cxnLst>
            <a:rect l="0" t="0" r="r" b="b"/>
            <a:pathLst>
              <a:path w="391" h="323">
                <a:moveTo>
                  <a:pt x="5" y="20"/>
                </a:moveTo>
                <a:lnTo>
                  <a:pt x="0" y="20"/>
                </a:lnTo>
                <a:lnTo>
                  <a:pt x="0" y="323"/>
                </a:lnTo>
                <a:lnTo>
                  <a:pt x="154" y="189"/>
                </a:lnTo>
                <a:lnTo>
                  <a:pt x="391" y="0"/>
                </a:lnTo>
                <a:lnTo>
                  <a:pt x="5" y="2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Rectangle 9"/>
          <p:cNvSpPr>
            <a:spLocks noChangeArrowheads="1"/>
          </p:cNvSpPr>
          <p:nvPr/>
        </p:nvSpPr>
        <p:spPr bwMode="auto">
          <a:xfrm>
            <a:off x="5172075" y="3757613"/>
            <a:ext cx="1588" cy="1587"/>
          </a:xfrm>
          <a:prstGeom prst="rect">
            <a:avLst/>
          </a:prstGeom>
          <a:solidFill>
            <a:srgbClr val="2C2C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1" name="Freeform 13"/>
          <p:cNvSpPr/>
          <p:nvPr/>
        </p:nvSpPr>
        <p:spPr bwMode="auto">
          <a:xfrm>
            <a:off x="5416550" y="3721100"/>
            <a:ext cx="795338" cy="644525"/>
          </a:xfrm>
          <a:custGeom>
            <a:avLst/>
            <a:gdLst>
              <a:gd name="T0" fmla="*/ 501 w 501"/>
              <a:gd name="T1" fmla="*/ 257 h 406"/>
              <a:gd name="T2" fmla="*/ 109 w 501"/>
              <a:gd name="T3" fmla="*/ 406 h 406"/>
              <a:gd name="T4" fmla="*/ 0 w 501"/>
              <a:gd name="T5" fmla="*/ 406 h 406"/>
              <a:gd name="T6" fmla="*/ 501 w 501"/>
              <a:gd name="T7" fmla="*/ 0 h 406"/>
              <a:gd name="T8" fmla="*/ 501 w 501"/>
              <a:gd name="T9" fmla="*/ 257 h 406"/>
            </a:gdLst>
            <a:ahLst/>
            <a:cxnLst>
              <a:cxn ang="0">
                <a:pos x="T0" y="T1"/>
              </a:cxn>
              <a:cxn ang="0">
                <a:pos x="T2" y="T3"/>
              </a:cxn>
              <a:cxn ang="0">
                <a:pos x="T4" y="T5"/>
              </a:cxn>
              <a:cxn ang="0">
                <a:pos x="T6" y="T7"/>
              </a:cxn>
              <a:cxn ang="0">
                <a:pos x="T8" y="T9"/>
              </a:cxn>
            </a:cxnLst>
            <a:rect l="0" t="0" r="r" b="b"/>
            <a:pathLst>
              <a:path w="501" h="406">
                <a:moveTo>
                  <a:pt x="501" y="257"/>
                </a:moveTo>
                <a:lnTo>
                  <a:pt x="109" y="406"/>
                </a:lnTo>
                <a:lnTo>
                  <a:pt x="0" y="406"/>
                </a:lnTo>
                <a:lnTo>
                  <a:pt x="501" y="0"/>
                </a:lnTo>
                <a:lnTo>
                  <a:pt x="501" y="257"/>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2" name="Freeform 14"/>
          <p:cNvSpPr/>
          <p:nvPr/>
        </p:nvSpPr>
        <p:spPr bwMode="auto">
          <a:xfrm>
            <a:off x="5195888" y="3689350"/>
            <a:ext cx="1016000" cy="439738"/>
          </a:xfrm>
          <a:custGeom>
            <a:avLst/>
            <a:gdLst>
              <a:gd name="T0" fmla="*/ 0 w 640"/>
              <a:gd name="T1" fmla="*/ 10 h 277"/>
              <a:gd name="T2" fmla="*/ 640 w 640"/>
              <a:gd name="T3" fmla="*/ 0 h 277"/>
              <a:gd name="T4" fmla="*/ 640 w 640"/>
              <a:gd name="T5" fmla="*/ 277 h 277"/>
              <a:gd name="T6" fmla="*/ 0 w 640"/>
              <a:gd name="T7" fmla="*/ 10 h 277"/>
            </a:gdLst>
            <a:ahLst/>
            <a:cxnLst>
              <a:cxn ang="0">
                <a:pos x="T0" y="T1"/>
              </a:cxn>
              <a:cxn ang="0">
                <a:pos x="T2" y="T3"/>
              </a:cxn>
              <a:cxn ang="0">
                <a:pos x="T4" y="T5"/>
              </a:cxn>
              <a:cxn ang="0">
                <a:pos x="T6" y="T7"/>
              </a:cxn>
            </a:cxnLst>
            <a:rect l="0" t="0" r="r" b="b"/>
            <a:pathLst>
              <a:path w="640" h="277">
                <a:moveTo>
                  <a:pt x="0" y="10"/>
                </a:moveTo>
                <a:lnTo>
                  <a:pt x="640" y="0"/>
                </a:lnTo>
                <a:lnTo>
                  <a:pt x="640" y="277"/>
                </a:lnTo>
                <a:lnTo>
                  <a:pt x="0" y="1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3" name="Freeform 15"/>
          <p:cNvSpPr/>
          <p:nvPr/>
        </p:nvSpPr>
        <p:spPr bwMode="auto">
          <a:xfrm>
            <a:off x="5172075" y="1630363"/>
            <a:ext cx="2409825" cy="2090737"/>
          </a:xfrm>
          <a:custGeom>
            <a:avLst/>
            <a:gdLst>
              <a:gd name="T0" fmla="*/ 3 w 306"/>
              <a:gd name="T1" fmla="*/ 264 h 266"/>
              <a:gd name="T2" fmla="*/ 0 w 306"/>
              <a:gd name="T3" fmla="*/ 51 h 266"/>
              <a:gd name="T4" fmla="*/ 306 w 306"/>
              <a:gd name="T5" fmla="*/ 0 h 266"/>
              <a:gd name="T6" fmla="*/ 259 w 306"/>
              <a:gd name="T7" fmla="*/ 266 h 266"/>
              <a:gd name="T8" fmla="*/ 3 w 306"/>
              <a:gd name="T9" fmla="*/ 264 h 266"/>
            </a:gdLst>
            <a:ahLst/>
            <a:cxnLst>
              <a:cxn ang="0">
                <a:pos x="T0" y="T1"/>
              </a:cxn>
              <a:cxn ang="0">
                <a:pos x="T2" y="T3"/>
              </a:cxn>
              <a:cxn ang="0">
                <a:pos x="T4" y="T5"/>
              </a:cxn>
              <a:cxn ang="0">
                <a:pos x="T6" y="T7"/>
              </a:cxn>
              <a:cxn ang="0">
                <a:pos x="T8" y="T9"/>
              </a:cxn>
            </a:cxnLst>
            <a:rect l="0" t="0" r="r" b="b"/>
            <a:pathLst>
              <a:path w="306" h="266">
                <a:moveTo>
                  <a:pt x="3" y="264"/>
                </a:moveTo>
                <a:cubicBezTo>
                  <a:pt x="4" y="248"/>
                  <a:pt x="0" y="51"/>
                  <a:pt x="0" y="51"/>
                </a:cubicBezTo>
                <a:cubicBezTo>
                  <a:pt x="306" y="0"/>
                  <a:pt x="306" y="0"/>
                  <a:pt x="306" y="0"/>
                </a:cubicBezTo>
                <a:cubicBezTo>
                  <a:pt x="259" y="266"/>
                  <a:pt x="259" y="266"/>
                  <a:pt x="259" y="266"/>
                </a:cubicBezTo>
                <a:lnTo>
                  <a:pt x="3" y="26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4" name="Freeform 16"/>
          <p:cNvSpPr/>
          <p:nvPr/>
        </p:nvSpPr>
        <p:spPr bwMode="auto">
          <a:xfrm>
            <a:off x="5291138" y="3784600"/>
            <a:ext cx="0" cy="7938"/>
          </a:xfrm>
          <a:custGeom>
            <a:avLst/>
            <a:gdLst>
              <a:gd name="T0" fmla="*/ 7938 h 5"/>
              <a:gd name="T1" fmla="*/ 7938 h 5"/>
              <a:gd name="T2" fmla="*/ 0 h 5"/>
              <a:gd name="T3" fmla="*/ 7938 h 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5">
                <a:moveTo>
                  <a:pt x="0" y="5"/>
                </a:moveTo>
                <a:lnTo>
                  <a:pt x="0" y="5"/>
                </a:lnTo>
                <a:lnTo>
                  <a:pt x="0" y="0"/>
                </a:lnTo>
                <a:lnTo>
                  <a:pt x="0" y="5"/>
                </a:lnTo>
                <a:close/>
              </a:path>
            </a:pathLst>
          </a:custGeom>
          <a:solidFill>
            <a:srgbClr val="F08C0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17"/>
          <p:cNvSpPr>
            <a:spLocks noChangeArrowheads="1"/>
          </p:cNvSpPr>
          <p:nvPr/>
        </p:nvSpPr>
        <p:spPr bwMode="auto">
          <a:xfrm>
            <a:off x="5291138" y="3792538"/>
            <a:ext cx="1587" cy="1587"/>
          </a:xfrm>
          <a:prstGeom prst="rect">
            <a:avLst/>
          </a:prstGeom>
          <a:solidFill>
            <a:srgbClr val="2C2C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6" name="Line 18"/>
          <p:cNvSpPr>
            <a:spLocks noChangeShapeType="1"/>
          </p:cNvSpPr>
          <p:nvPr/>
        </p:nvSpPr>
        <p:spPr bwMode="auto">
          <a:xfrm>
            <a:off x="6211888" y="43656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Line 19"/>
          <p:cNvSpPr>
            <a:spLocks noChangeShapeType="1"/>
          </p:cNvSpPr>
          <p:nvPr/>
        </p:nvSpPr>
        <p:spPr bwMode="auto">
          <a:xfrm>
            <a:off x="6211888" y="43656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23"/>
          <p:cNvSpPr/>
          <p:nvPr/>
        </p:nvSpPr>
        <p:spPr bwMode="auto">
          <a:xfrm>
            <a:off x="7329488" y="3892550"/>
            <a:ext cx="668337" cy="447675"/>
          </a:xfrm>
          <a:custGeom>
            <a:avLst/>
            <a:gdLst>
              <a:gd name="T0" fmla="*/ 421 w 421"/>
              <a:gd name="T1" fmla="*/ 168 h 282"/>
              <a:gd name="T2" fmla="*/ 421 w 421"/>
              <a:gd name="T3" fmla="*/ 0 h 282"/>
              <a:gd name="T4" fmla="*/ 0 w 421"/>
              <a:gd name="T5" fmla="*/ 282 h 282"/>
              <a:gd name="T6" fmla="*/ 94 w 421"/>
              <a:gd name="T7" fmla="*/ 282 h 282"/>
              <a:gd name="T8" fmla="*/ 421 w 421"/>
              <a:gd name="T9" fmla="*/ 168 h 282"/>
            </a:gdLst>
            <a:ahLst/>
            <a:cxnLst>
              <a:cxn ang="0">
                <a:pos x="T0" y="T1"/>
              </a:cxn>
              <a:cxn ang="0">
                <a:pos x="T2" y="T3"/>
              </a:cxn>
              <a:cxn ang="0">
                <a:pos x="T4" y="T5"/>
              </a:cxn>
              <a:cxn ang="0">
                <a:pos x="T6" y="T7"/>
              </a:cxn>
              <a:cxn ang="0">
                <a:pos x="T8" y="T9"/>
              </a:cxn>
            </a:cxnLst>
            <a:rect l="0" t="0" r="r" b="b"/>
            <a:pathLst>
              <a:path w="421" h="282">
                <a:moveTo>
                  <a:pt x="421" y="168"/>
                </a:moveTo>
                <a:lnTo>
                  <a:pt x="421" y="0"/>
                </a:lnTo>
                <a:lnTo>
                  <a:pt x="0" y="282"/>
                </a:lnTo>
                <a:lnTo>
                  <a:pt x="94" y="282"/>
                </a:lnTo>
                <a:lnTo>
                  <a:pt x="421" y="168"/>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9" name="Freeform 24"/>
          <p:cNvSpPr/>
          <p:nvPr/>
        </p:nvSpPr>
        <p:spPr bwMode="auto">
          <a:xfrm>
            <a:off x="7486650" y="3773488"/>
            <a:ext cx="511175" cy="385762"/>
          </a:xfrm>
          <a:custGeom>
            <a:avLst/>
            <a:gdLst>
              <a:gd name="T0" fmla="*/ 0 w 322"/>
              <a:gd name="T1" fmla="*/ 10 h 243"/>
              <a:gd name="T2" fmla="*/ 322 w 322"/>
              <a:gd name="T3" fmla="*/ 243 h 243"/>
              <a:gd name="T4" fmla="*/ 322 w 322"/>
              <a:gd name="T5" fmla="*/ 0 h 243"/>
              <a:gd name="T6" fmla="*/ 0 w 322"/>
              <a:gd name="T7" fmla="*/ 10 h 243"/>
            </a:gdLst>
            <a:ahLst/>
            <a:cxnLst>
              <a:cxn ang="0">
                <a:pos x="T0" y="T1"/>
              </a:cxn>
              <a:cxn ang="0">
                <a:pos x="T2" y="T3"/>
              </a:cxn>
              <a:cxn ang="0">
                <a:pos x="T4" y="T5"/>
              </a:cxn>
              <a:cxn ang="0">
                <a:pos x="T6" y="T7"/>
              </a:cxn>
            </a:cxnLst>
            <a:rect l="0" t="0" r="r" b="b"/>
            <a:pathLst>
              <a:path w="322" h="243">
                <a:moveTo>
                  <a:pt x="0" y="10"/>
                </a:moveTo>
                <a:lnTo>
                  <a:pt x="322" y="243"/>
                </a:lnTo>
                <a:lnTo>
                  <a:pt x="322" y="0"/>
                </a:lnTo>
                <a:lnTo>
                  <a:pt x="0" y="1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Freeform 25"/>
          <p:cNvSpPr/>
          <p:nvPr/>
        </p:nvSpPr>
        <p:spPr bwMode="auto">
          <a:xfrm>
            <a:off x="7486650" y="2009775"/>
            <a:ext cx="2923540" cy="1779905"/>
          </a:xfrm>
          <a:custGeom>
            <a:avLst/>
            <a:gdLst>
              <a:gd name="T0" fmla="*/ 183 w 1536"/>
              <a:gd name="T1" fmla="*/ 20 h 1121"/>
              <a:gd name="T2" fmla="*/ 0 w 1536"/>
              <a:gd name="T3" fmla="*/ 1121 h 1121"/>
              <a:gd name="T4" fmla="*/ 1343 w 1536"/>
              <a:gd name="T5" fmla="*/ 1121 h 1121"/>
              <a:gd name="T6" fmla="*/ 1536 w 1536"/>
              <a:gd name="T7" fmla="*/ 0 h 1121"/>
              <a:gd name="T8" fmla="*/ 183 w 1536"/>
              <a:gd name="T9" fmla="*/ 20 h 1121"/>
            </a:gdLst>
            <a:ahLst/>
            <a:cxnLst>
              <a:cxn ang="0">
                <a:pos x="T0" y="T1"/>
              </a:cxn>
              <a:cxn ang="0">
                <a:pos x="T2" y="T3"/>
              </a:cxn>
              <a:cxn ang="0">
                <a:pos x="T4" y="T5"/>
              </a:cxn>
              <a:cxn ang="0">
                <a:pos x="T6" y="T7"/>
              </a:cxn>
              <a:cxn ang="0">
                <a:pos x="T8" y="T9"/>
              </a:cxn>
            </a:cxnLst>
            <a:rect l="0" t="0" r="r" b="b"/>
            <a:pathLst>
              <a:path w="1536" h="1121">
                <a:moveTo>
                  <a:pt x="183" y="20"/>
                </a:moveTo>
                <a:lnTo>
                  <a:pt x="0" y="1121"/>
                </a:lnTo>
                <a:lnTo>
                  <a:pt x="1343" y="1121"/>
                </a:lnTo>
                <a:lnTo>
                  <a:pt x="1536" y="0"/>
                </a:lnTo>
                <a:lnTo>
                  <a:pt x="183" y="2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1" name="文本框 23"/>
          <p:cNvSpPr txBox="1">
            <a:spLocks noChangeArrowheads="1"/>
          </p:cNvSpPr>
          <p:nvPr/>
        </p:nvSpPr>
        <p:spPr bwMode="auto">
          <a:xfrm>
            <a:off x="2016125" y="5040313"/>
            <a:ext cx="790892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撤  机  回  访</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a:spLocks noChangeArrowheads="1"/>
          </p:cNvSpPr>
          <p:nvPr/>
        </p:nvSpPr>
        <p:spPr bwMode="auto">
          <a:xfrm>
            <a:off x="2743835" y="2578100"/>
            <a:ext cx="1712913"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语气温和亲切</a:t>
            </a:r>
            <a:endParaRPr lang="zh-CN" altLang="en-US">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a:solidFill>
                  <a:schemeClr val="tx1"/>
                </a:solidFill>
                <a:latin typeface="微软雅黑" panose="020B0503020204020204" pitchFamily="34" charset="-122"/>
                <a:ea typeface="微软雅黑" panose="020B0503020204020204" pitchFamily="34" charset="-122"/>
              </a:rPr>
              <a:t>思路清晰敏捷</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5"/>
          <p:cNvSpPr txBox="1">
            <a:spLocks noChangeArrowheads="1"/>
          </p:cNvSpPr>
          <p:nvPr/>
        </p:nvSpPr>
        <p:spPr bwMode="auto">
          <a:xfrm>
            <a:off x="5416550" y="2022158"/>
            <a:ext cx="1714500" cy="148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尽量解决其提出的问题，解决不了可以提供方案，后续跟进</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4" name="文本框 26"/>
          <p:cNvSpPr txBox="1">
            <a:spLocks noChangeArrowheads="1"/>
          </p:cNvSpPr>
          <p:nvPr/>
        </p:nvSpPr>
        <p:spPr bwMode="auto">
          <a:xfrm>
            <a:off x="7796530" y="2158365"/>
            <a:ext cx="2303780" cy="148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使其有依赖感，如当商户告知其商铺结业需撤机，可告知后期如开店也非常希望选择我司产品</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326" y="206326"/>
            <a:ext cx="2921000" cy="483235"/>
            <a:chOff x="608318" y="538132"/>
            <a:chExt cx="2521286" cy="483307"/>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979" y="538132"/>
              <a:ext cx="2338540" cy="48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业务工作总结</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Freeform 5"/>
          <p:cNvSpPr/>
          <p:nvPr/>
        </p:nvSpPr>
        <p:spPr bwMode="auto">
          <a:xfrm>
            <a:off x="2241550" y="2125663"/>
            <a:ext cx="2717800" cy="1741487"/>
          </a:xfrm>
          <a:custGeom>
            <a:avLst/>
            <a:gdLst>
              <a:gd name="T0" fmla="*/ 1321 w 1712"/>
              <a:gd name="T1" fmla="*/ 1028 h 1097"/>
              <a:gd name="T2" fmla="*/ 1326 w 1712"/>
              <a:gd name="T3" fmla="*/ 1033 h 1097"/>
              <a:gd name="T4" fmla="*/ 1712 w 1712"/>
              <a:gd name="T5" fmla="*/ 1013 h 1097"/>
              <a:gd name="T6" fmla="*/ 1683 w 1712"/>
              <a:gd name="T7" fmla="*/ 69 h 1097"/>
              <a:gd name="T8" fmla="*/ 144 w 1712"/>
              <a:gd name="T9" fmla="*/ 0 h 1097"/>
              <a:gd name="T10" fmla="*/ 0 w 1712"/>
              <a:gd name="T11" fmla="*/ 1097 h 1097"/>
              <a:gd name="T12" fmla="*/ 1321 w 1712"/>
              <a:gd name="T13" fmla="*/ 1033 h 1097"/>
              <a:gd name="T14" fmla="*/ 1321 w 1712"/>
              <a:gd name="T15" fmla="*/ 1033 h 1097"/>
              <a:gd name="T16" fmla="*/ 1321 w 1712"/>
              <a:gd name="T17" fmla="*/ 1028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2" h="1097">
                <a:moveTo>
                  <a:pt x="1321" y="1028"/>
                </a:moveTo>
                <a:lnTo>
                  <a:pt x="1326" y="1033"/>
                </a:lnTo>
                <a:lnTo>
                  <a:pt x="1712" y="1013"/>
                </a:lnTo>
                <a:lnTo>
                  <a:pt x="1683" y="69"/>
                </a:lnTo>
                <a:lnTo>
                  <a:pt x="144" y="0"/>
                </a:lnTo>
                <a:lnTo>
                  <a:pt x="0" y="1097"/>
                </a:lnTo>
                <a:lnTo>
                  <a:pt x="1321" y="1033"/>
                </a:lnTo>
                <a:lnTo>
                  <a:pt x="1321" y="1033"/>
                </a:lnTo>
                <a:lnTo>
                  <a:pt x="1321" y="1028"/>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7" name="Freeform 6"/>
          <p:cNvSpPr/>
          <p:nvPr/>
        </p:nvSpPr>
        <p:spPr bwMode="auto">
          <a:xfrm>
            <a:off x="4346575" y="4033838"/>
            <a:ext cx="519113" cy="306387"/>
          </a:xfrm>
          <a:custGeom>
            <a:avLst/>
            <a:gdLst>
              <a:gd name="T0" fmla="*/ 154 w 327"/>
              <a:gd name="T1" fmla="*/ 0 h 193"/>
              <a:gd name="T2" fmla="*/ 0 w 327"/>
              <a:gd name="T3" fmla="*/ 114 h 193"/>
              <a:gd name="T4" fmla="*/ 0 w 327"/>
              <a:gd name="T5" fmla="*/ 134 h 193"/>
              <a:gd name="T6" fmla="*/ 164 w 327"/>
              <a:gd name="T7" fmla="*/ 193 h 193"/>
              <a:gd name="T8" fmla="*/ 327 w 327"/>
              <a:gd name="T9" fmla="*/ 193 h 193"/>
              <a:gd name="T10" fmla="*/ 154 w 327"/>
              <a:gd name="T11" fmla="*/ 0 h 193"/>
            </a:gdLst>
            <a:ahLst/>
            <a:cxnLst>
              <a:cxn ang="0">
                <a:pos x="T0" y="T1"/>
              </a:cxn>
              <a:cxn ang="0">
                <a:pos x="T2" y="T3"/>
              </a:cxn>
              <a:cxn ang="0">
                <a:pos x="T4" y="T5"/>
              </a:cxn>
              <a:cxn ang="0">
                <a:pos x="T6" y="T7"/>
              </a:cxn>
              <a:cxn ang="0">
                <a:pos x="T8" y="T9"/>
              </a:cxn>
              <a:cxn ang="0">
                <a:pos x="T10" y="T11"/>
              </a:cxn>
            </a:cxnLst>
            <a:rect l="0" t="0" r="r" b="b"/>
            <a:pathLst>
              <a:path w="327" h="193">
                <a:moveTo>
                  <a:pt x="154" y="0"/>
                </a:moveTo>
                <a:lnTo>
                  <a:pt x="0" y="114"/>
                </a:lnTo>
                <a:lnTo>
                  <a:pt x="0" y="134"/>
                </a:lnTo>
                <a:lnTo>
                  <a:pt x="164" y="193"/>
                </a:lnTo>
                <a:lnTo>
                  <a:pt x="327" y="193"/>
                </a:lnTo>
                <a:lnTo>
                  <a:pt x="154" y="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8" name="Freeform 7"/>
          <p:cNvSpPr/>
          <p:nvPr/>
        </p:nvSpPr>
        <p:spPr bwMode="auto">
          <a:xfrm>
            <a:off x="5172075" y="3749675"/>
            <a:ext cx="0" cy="7938"/>
          </a:xfrm>
          <a:custGeom>
            <a:avLst/>
            <a:gdLst>
              <a:gd name="T0" fmla="*/ 7938 h 5"/>
              <a:gd name="T1" fmla="*/ 7938 h 5"/>
              <a:gd name="T2" fmla="*/ 0 h 5"/>
              <a:gd name="T3" fmla="*/ 7938 h 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5">
                <a:moveTo>
                  <a:pt x="0" y="5"/>
                </a:moveTo>
                <a:lnTo>
                  <a:pt x="0" y="5"/>
                </a:lnTo>
                <a:lnTo>
                  <a:pt x="0" y="0"/>
                </a:lnTo>
                <a:lnTo>
                  <a:pt x="0" y="5"/>
                </a:lnTo>
                <a:close/>
              </a:path>
            </a:pathLst>
          </a:custGeom>
          <a:solidFill>
            <a:srgbClr val="F08C0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p:nvPr/>
        </p:nvSpPr>
        <p:spPr bwMode="auto">
          <a:xfrm>
            <a:off x="4346575" y="3733800"/>
            <a:ext cx="620713" cy="512763"/>
          </a:xfrm>
          <a:custGeom>
            <a:avLst/>
            <a:gdLst>
              <a:gd name="T0" fmla="*/ 5 w 391"/>
              <a:gd name="T1" fmla="*/ 20 h 323"/>
              <a:gd name="T2" fmla="*/ 0 w 391"/>
              <a:gd name="T3" fmla="*/ 20 h 323"/>
              <a:gd name="T4" fmla="*/ 0 w 391"/>
              <a:gd name="T5" fmla="*/ 323 h 323"/>
              <a:gd name="T6" fmla="*/ 154 w 391"/>
              <a:gd name="T7" fmla="*/ 189 h 323"/>
              <a:gd name="T8" fmla="*/ 391 w 391"/>
              <a:gd name="T9" fmla="*/ 0 h 323"/>
              <a:gd name="T10" fmla="*/ 5 w 391"/>
              <a:gd name="T11" fmla="*/ 20 h 323"/>
            </a:gdLst>
            <a:ahLst/>
            <a:cxnLst>
              <a:cxn ang="0">
                <a:pos x="T0" y="T1"/>
              </a:cxn>
              <a:cxn ang="0">
                <a:pos x="T2" y="T3"/>
              </a:cxn>
              <a:cxn ang="0">
                <a:pos x="T4" y="T5"/>
              </a:cxn>
              <a:cxn ang="0">
                <a:pos x="T6" y="T7"/>
              </a:cxn>
              <a:cxn ang="0">
                <a:pos x="T8" y="T9"/>
              </a:cxn>
              <a:cxn ang="0">
                <a:pos x="T10" y="T11"/>
              </a:cxn>
            </a:cxnLst>
            <a:rect l="0" t="0" r="r" b="b"/>
            <a:pathLst>
              <a:path w="391" h="323">
                <a:moveTo>
                  <a:pt x="5" y="20"/>
                </a:moveTo>
                <a:lnTo>
                  <a:pt x="0" y="20"/>
                </a:lnTo>
                <a:lnTo>
                  <a:pt x="0" y="323"/>
                </a:lnTo>
                <a:lnTo>
                  <a:pt x="154" y="189"/>
                </a:lnTo>
                <a:lnTo>
                  <a:pt x="391" y="0"/>
                </a:lnTo>
                <a:lnTo>
                  <a:pt x="5" y="2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Rectangle 9"/>
          <p:cNvSpPr>
            <a:spLocks noChangeArrowheads="1"/>
          </p:cNvSpPr>
          <p:nvPr/>
        </p:nvSpPr>
        <p:spPr bwMode="auto">
          <a:xfrm>
            <a:off x="5172075" y="3757613"/>
            <a:ext cx="1588" cy="1587"/>
          </a:xfrm>
          <a:prstGeom prst="rect">
            <a:avLst/>
          </a:prstGeom>
          <a:solidFill>
            <a:srgbClr val="2C2C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1" name="Freeform 13"/>
          <p:cNvSpPr/>
          <p:nvPr/>
        </p:nvSpPr>
        <p:spPr bwMode="auto">
          <a:xfrm>
            <a:off x="5416550" y="3721100"/>
            <a:ext cx="795338" cy="644525"/>
          </a:xfrm>
          <a:custGeom>
            <a:avLst/>
            <a:gdLst>
              <a:gd name="T0" fmla="*/ 501 w 501"/>
              <a:gd name="T1" fmla="*/ 257 h 406"/>
              <a:gd name="T2" fmla="*/ 109 w 501"/>
              <a:gd name="T3" fmla="*/ 406 h 406"/>
              <a:gd name="T4" fmla="*/ 0 w 501"/>
              <a:gd name="T5" fmla="*/ 406 h 406"/>
              <a:gd name="T6" fmla="*/ 501 w 501"/>
              <a:gd name="T7" fmla="*/ 0 h 406"/>
              <a:gd name="T8" fmla="*/ 501 w 501"/>
              <a:gd name="T9" fmla="*/ 257 h 406"/>
            </a:gdLst>
            <a:ahLst/>
            <a:cxnLst>
              <a:cxn ang="0">
                <a:pos x="T0" y="T1"/>
              </a:cxn>
              <a:cxn ang="0">
                <a:pos x="T2" y="T3"/>
              </a:cxn>
              <a:cxn ang="0">
                <a:pos x="T4" y="T5"/>
              </a:cxn>
              <a:cxn ang="0">
                <a:pos x="T6" y="T7"/>
              </a:cxn>
              <a:cxn ang="0">
                <a:pos x="T8" y="T9"/>
              </a:cxn>
            </a:cxnLst>
            <a:rect l="0" t="0" r="r" b="b"/>
            <a:pathLst>
              <a:path w="501" h="406">
                <a:moveTo>
                  <a:pt x="501" y="257"/>
                </a:moveTo>
                <a:lnTo>
                  <a:pt x="109" y="406"/>
                </a:lnTo>
                <a:lnTo>
                  <a:pt x="0" y="406"/>
                </a:lnTo>
                <a:lnTo>
                  <a:pt x="501" y="0"/>
                </a:lnTo>
                <a:lnTo>
                  <a:pt x="501" y="257"/>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2" name="Freeform 14"/>
          <p:cNvSpPr/>
          <p:nvPr/>
        </p:nvSpPr>
        <p:spPr bwMode="auto">
          <a:xfrm>
            <a:off x="5195888" y="3689350"/>
            <a:ext cx="1016000" cy="439738"/>
          </a:xfrm>
          <a:custGeom>
            <a:avLst/>
            <a:gdLst>
              <a:gd name="T0" fmla="*/ 0 w 640"/>
              <a:gd name="T1" fmla="*/ 10 h 277"/>
              <a:gd name="T2" fmla="*/ 640 w 640"/>
              <a:gd name="T3" fmla="*/ 0 h 277"/>
              <a:gd name="T4" fmla="*/ 640 w 640"/>
              <a:gd name="T5" fmla="*/ 277 h 277"/>
              <a:gd name="T6" fmla="*/ 0 w 640"/>
              <a:gd name="T7" fmla="*/ 10 h 277"/>
            </a:gdLst>
            <a:ahLst/>
            <a:cxnLst>
              <a:cxn ang="0">
                <a:pos x="T0" y="T1"/>
              </a:cxn>
              <a:cxn ang="0">
                <a:pos x="T2" y="T3"/>
              </a:cxn>
              <a:cxn ang="0">
                <a:pos x="T4" y="T5"/>
              </a:cxn>
              <a:cxn ang="0">
                <a:pos x="T6" y="T7"/>
              </a:cxn>
            </a:cxnLst>
            <a:rect l="0" t="0" r="r" b="b"/>
            <a:pathLst>
              <a:path w="640" h="277">
                <a:moveTo>
                  <a:pt x="0" y="10"/>
                </a:moveTo>
                <a:lnTo>
                  <a:pt x="640" y="0"/>
                </a:lnTo>
                <a:lnTo>
                  <a:pt x="640" y="277"/>
                </a:lnTo>
                <a:lnTo>
                  <a:pt x="0" y="1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3" name="Freeform 15"/>
          <p:cNvSpPr/>
          <p:nvPr/>
        </p:nvSpPr>
        <p:spPr bwMode="auto">
          <a:xfrm>
            <a:off x="5172075" y="1630363"/>
            <a:ext cx="2409825" cy="2090737"/>
          </a:xfrm>
          <a:custGeom>
            <a:avLst/>
            <a:gdLst>
              <a:gd name="T0" fmla="*/ 3 w 306"/>
              <a:gd name="T1" fmla="*/ 264 h 266"/>
              <a:gd name="T2" fmla="*/ 0 w 306"/>
              <a:gd name="T3" fmla="*/ 51 h 266"/>
              <a:gd name="T4" fmla="*/ 306 w 306"/>
              <a:gd name="T5" fmla="*/ 0 h 266"/>
              <a:gd name="T6" fmla="*/ 259 w 306"/>
              <a:gd name="T7" fmla="*/ 266 h 266"/>
              <a:gd name="T8" fmla="*/ 3 w 306"/>
              <a:gd name="T9" fmla="*/ 264 h 266"/>
            </a:gdLst>
            <a:ahLst/>
            <a:cxnLst>
              <a:cxn ang="0">
                <a:pos x="T0" y="T1"/>
              </a:cxn>
              <a:cxn ang="0">
                <a:pos x="T2" y="T3"/>
              </a:cxn>
              <a:cxn ang="0">
                <a:pos x="T4" y="T5"/>
              </a:cxn>
              <a:cxn ang="0">
                <a:pos x="T6" y="T7"/>
              </a:cxn>
              <a:cxn ang="0">
                <a:pos x="T8" y="T9"/>
              </a:cxn>
            </a:cxnLst>
            <a:rect l="0" t="0" r="r" b="b"/>
            <a:pathLst>
              <a:path w="306" h="266">
                <a:moveTo>
                  <a:pt x="3" y="264"/>
                </a:moveTo>
                <a:cubicBezTo>
                  <a:pt x="4" y="248"/>
                  <a:pt x="0" y="51"/>
                  <a:pt x="0" y="51"/>
                </a:cubicBezTo>
                <a:cubicBezTo>
                  <a:pt x="306" y="0"/>
                  <a:pt x="306" y="0"/>
                  <a:pt x="306" y="0"/>
                </a:cubicBezTo>
                <a:cubicBezTo>
                  <a:pt x="259" y="266"/>
                  <a:pt x="259" y="266"/>
                  <a:pt x="259" y="266"/>
                </a:cubicBezTo>
                <a:lnTo>
                  <a:pt x="3" y="264"/>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4" name="Freeform 16"/>
          <p:cNvSpPr/>
          <p:nvPr/>
        </p:nvSpPr>
        <p:spPr bwMode="auto">
          <a:xfrm>
            <a:off x="5291138" y="3784600"/>
            <a:ext cx="0" cy="7938"/>
          </a:xfrm>
          <a:custGeom>
            <a:avLst/>
            <a:gdLst>
              <a:gd name="T0" fmla="*/ 7938 h 5"/>
              <a:gd name="T1" fmla="*/ 7938 h 5"/>
              <a:gd name="T2" fmla="*/ 0 h 5"/>
              <a:gd name="T3" fmla="*/ 7938 h 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5">
                <a:moveTo>
                  <a:pt x="0" y="5"/>
                </a:moveTo>
                <a:lnTo>
                  <a:pt x="0" y="5"/>
                </a:lnTo>
                <a:lnTo>
                  <a:pt x="0" y="0"/>
                </a:lnTo>
                <a:lnTo>
                  <a:pt x="0" y="5"/>
                </a:lnTo>
                <a:close/>
              </a:path>
            </a:pathLst>
          </a:custGeom>
          <a:solidFill>
            <a:srgbClr val="F08C0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Rectangle 17"/>
          <p:cNvSpPr>
            <a:spLocks noChangeArrowheads="1"/>
          </p:cNvSpPr>
          <p:nvPr/>
        </p:nvSpPr>
        <p:spPr bwMode="auto">
          <a:xfrm>
            <a:off x="5291138" y="3792538"/>
            <a:ext cx="1587" cy="1587"/>
          </a:xfrm>
          <a:prstGeom prst="rect">
            <a:avLst/>
          </a:prstGeom>
          <a:solidFill>
            <a:srgbClr val="2C2C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6" name="Line 18"/>
          <p:cNvSpPr>
            <a:spLocks noChangeShapeType="1"/>
          </p:cNvSpPr>
          <p:nvPr/>
        </p:nvSpPr>
        <p:spPr bwMode="auto">
          <a:xfrm>
            <a:off x="6211888" y="43656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Line 19"/>
          <p:cNvSpPr>
            <a:spLocks noChangeShapeType="1"/>
          </p:cNvSpPr>
          <p:nvPr/>
        </p:nvSpPr>
        <p:spPr bwMode="auto">
          <a:xfrm>
            <a:off x="6211888" y="43656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23"/>
          <p:cNvSpPr/>
          <p:nvPr/>
        </p:nvSpPr>
        <p:spPr bwMode="auto">
          <a:xfrm>
            <a:off x="7329488" y="3892550"/>
            <a:ext cx="668337" cy="447675"/>
          </a:xfrm>
          <a:custGeom>
            <a:avLst/>
            <a:gdLst>
              <a:gd name="T0" fmla="*/ 421 w 421"/>
              <a:gd name="T1" fmla="*/ 168 h 282"/>
              <a:gd name="T2" fmla="*/ 421 w 421"/>
              <a:gd name="T3" fmla="*/ 0 h 282"/>
              <a:gd name="T4" fmla="*/ 0 w 421"/>
              <a:gd name="T5" fmla="*/ 282 h 282"/>
              <a:gd name="T6" fmla="*/ 94 w 421"/>
              <a:gd name="T7" fmla="*/ 282 h 282"/>
              <a:gd name="T8" fmla="*/ 421 w 421"/>
              <a:gd name="T9" fmla="*/ 168 h 282"/>
            </a:gdLst>
            <a:ahLst/>
            <a:cxnLst>
              <a:cxn ang="0">
                <a:pos x="T0" y="T1"/>
              </a:cxn>
              <a:cxn ang="0">
                <a:pos x="T2" y="T3"/>
              </a:cxn>
              <a:cxn ang="0">
                <a:pos x="T4" y="T5"/>
              </a:cxn>
              <a:cxn ang="0">
                <a:pos x="T6" y="T7"/>
              </a:cxn>
              <a:cxn ang="0">
                <a:pos x="T8" y="T9"/>
              </a:cxn>
            </a:cxnLst>
            <a:rect l="0" t="0" r="r" b="b"/>
            <a:pathLst>
              <a:path w="421" h="282">
                <a:moveTo>
                  <a:pt x="421" y="168"/>
                </a:moveTo>
                <a:lnTo>
                  <a:pt x="421" y="0"/>
                </a:lnTo>
                <a:lnTo>
                  <a:pt x="0" y="282"/>
                </a:lnTo>
                <a:lnTo>
                  <a:pt x="94" y="282"/>
                </a:lnTo>
                <a:lnTo>
                  <a:pt x="421" y="168"/>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9" name="Freeform 24"/>
          <p:cNvSpPr/>
          <p:nvPr/>
        </p:nvSpPr>
        <p:spPr bwMode="auto">
          <a:xfrm>
            <a:off x="7486650" y="3773488"/>
            <a:ext cx="511175" cy="385762"/>
          </a:xfrm>
          <a:custGeom>
            <a:avLst/>
            <a:gdLst>
              <a:gd name="T0" fmla="*/ 0 w 322"/>
              <a:gd name="T1" fmla="*/ 10 h 243"/>
              <a:gd name="T2" fmla="*/ 322 w 322"/>
              <a:gd name="T3" fmla="*/ 243 h 243"/>
              <a:gd name="T4" fmla="*/ 322 w 322"/>
              <a:gd name="T5" fmla="*/ 0 h 243"/>
              <a:gd name="T6" fmla="*/ 0 w 322"/>
              <a:gd name="T7" fmla="*/ 10 h 243"/>
            </a:gdLst>
            <a:ahLst/>
            <a:cxnLst>
              <a:cxn ang="0">
                <a:pos x="T0" y="T1"/>
              </a:cxn>
              <a:cxn ang="0">
                <a:pos x="T2" y="T3"/>
              </a:cxn>
              <a:cxn ang="0">
                <a:pos x="T4" y="T5"/>
              </a:cxn>
              <a:cxn ang="0">
                <a:pos x="T6" y="T7"/>
              </a:cxn>
            </a:cxnLst>
            <a:rect l="0" t="0" r="r" b="b"/>
            <a:pathLst>
              <a:path w="322" h="243">
                <a:moveTo>
                  <a:pt x="0" y="10"/>
                </a:moveTo>
                <a:lnTo>
                  <a:pt x="322" y="243"/>
                </a:lnTo>
                <a:lnTo>
                  <a:pt x="322" y="0"/>
                </a:lnTo>
                <a:lnTo>
                  <a:pt x="0" y="10"/>
                </a:lnTo>
                <a:close/>
              </a:path>
            </a:pathLst>
          </a:cu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Freeform 25"/>
          <p:cNvSpPr/>
          <p:nvPr/>
        </p:nvSpPr>
        <p:spPr bwMode="auto">
          <a:xfrm>
            <a:off x="7486650" y="2009775"/>
            <a:ext cx="2886075" cy="1779905"/>
          </a:xfrm>
          <a:custGeom>
            <a:avLst/>
            <a:gdLst>
              <a:gd name="T0" fmla="*/ 183 w 1536"/>
              <a:gd name="T1" fmla="*/ 20 h 1121"/>
              <a:gd name="T2" fmla="*/ 0 w 1536"/>
              <a:gd name="T3" fmla="*/ 1121 h 1121"/>
              <a:gd name="T4" fmla="*/ 1343 w 1536"/>
              <a:gd name="T5" fmla="*/ 1121 h 1121"/>
              <a:gd name="T6" fmla="*/ 1536 w 1536"/>
              <a:gd name="T7" fmla="*/ 0 h 1121"/>
              <a:gd name="T8" fmla="*/ 183 w 1536"/>
              <a:gd name="T9" fmla="*/ 20 h 1121"/>
            </a:gdLst>
            <a:ahLst/>
            <a:cxnLst>
              <a:cxn ang="0">
                <a:pos x="T0" y="T1"/>
              </a:cxn>
              <a:cxn ang="0">
                <a:pos x="T2" y="T3"/>
              </a:cxn>
              <a:cxn ang="0">
                <a:pos x="T4" y="T5"/>
              </a:cxn>
              <a:cxn ang="0">
                <a:pos x="T6" y="T7"/>
              </a:cxn>
              <a:cxn ang="0">
                <a:pos x="T8" y="T9"/>
              </a:cxn>
            </a:cxnLst>
            <a:rect l="0" t="0" r="r" b="b"/>
            <a:pathLst>
              <a:path w="1536" h="1121">
                <a:moveTo>
                  <a:pt x="183" y="20"/>
                </a:moveTo>
                <a:lnTo>
                  <a:pt x="0" y="1121"/>
                </a:lnTo>
                <a:lnTo>
                  <a:pt x="1343" y="1121"/>
                </a:lnTo>
                <a:lnTo>
                  <a:pt x="1536" y="0"/>
                </a:lnTo>
                <a:lnTo>
                  <a:pt x="183" y="2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1" name="文本框 23"/>
          <p:cNvSpPr txBox="1">
            <a:spLocks noChangeArrowheads="1"/>
          </p:cNvSpPr>
          <p:nvPr/>
        </p:nvSpPr>
        <p:spPr bwMode="auto">
          <a:xfrm>
            <a:off x="2016125" y="5040313"/>
            <a:ext cx="790892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a:latin typeface="微软雅黑" panose="020B0503020204020204" pitchFamily="34" charset="-122"/>
                <a:ea typeface="微软雅黑" panose="020B0503020204020204" pitchFamily="34" charset="-122"/>
                <a:sym typeface="+mn-ea"/>
              </a:rPr>
              <a:t>商  户  对  账</a:t>
            </a:r>
            <a:endParaRPr lang="zh-CN" altLang="en-US" sz="2400" b="1"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文本框 24"/>
          <p:cNvSpPr txBox="1">
            <a:spLocks noChangeArrowheads="1"/>
          </p:cNvSpPr>
          <p:nvPr/>
        </p:nvSpPr>
        <p:spPr bwMode="auto">
          <a:xfrm>
            <a:off x="2743835" y="2578100"/>
            <a:ext cx="1712913" cy="6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语气温和亲切</a:t>
            </a:r>
            <a:endParaRPr lang="zh-CN" altLang="en-US">
              <a:solidFill>
                <a:schemeClr val="tx1"/>
              </a:solidFill>
              <a:latin typeface="微软雅黑" panose="020B0503020204020204" pitchFamily="34" charset="-122"/>
              <a:ea typeface="微软雅黑" panose="020B0503020204020204" pitchFamily="34" charset="-122"/>
            </a:endParaRPr>
          </a:p>
          <a:p>
            <a:pPr algn="just" eaLnBrk="1" hangingPunct="1"/>
            <a:r>
              <a:rPr lang="zh-CN" altLang="en-US">
                <a:solidFill>
                  <a:schemeClr val="tx1"/>
                </a:solidFill>
                <a:latin typeface="微软雅黑" panose="020B0503020204020204" pitchFamily="34" charset="-122"/>
                <a:ea typeface="微软雅黑" panose="020B0503020204020204" pitchFamily="34" charset="-122"/>
              </a:rPr>
              <a:t>思路清晰敏捷</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5"/>
          <p:cNvSpPr txBox="1">
            <a:spLocks noChangeArrowheads="1"/>
          </p:cNvSpPr>
          <p:nvPr/>
        </p:nvSpPr>
        <p:spPr bwMode="auto">
          <a:xfrm>
            <a:off x="5416550" y="2022158"/>
            <a:ext cx="1714500" cy="148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尽量解决其提出的问题，解决不了可以提供方案，后续跟进</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4" name="文本框 26"/>
          <p:cNvSpPr txBox="1">
            <a:spLocks noChangeArrowheads="1"/>
          </p:cNvSpPr>
          <p:nvPr/>
        </p:nvSpPr>
        <p:spPr bwMode="auto">
          <a:xfrm>
            <a:off x="7887970" y="2037715"/>
            <a:ext cx="2083435" cy="17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a:solidFill>
                  <a:schemeClr val="tx1"/>
                </a:solidFill>
                <a:latin typeface="微软雅黑" panose="020B0503020204020204" pitchFamily="34" charset="-122"/>
                <a:ea typeface="微软雅黑" panose="020B0503020204020204" pitchFamily="34" charset="-122"/>
              </a:rPr>
              <a:t>使其有依赖感，当商户问题已解决后，可告知后续有任何账目问题也可在工作时间随时联系帮助解决</a:t>
            </a: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276408" y="4462251"/>
            <a:ext cx="5668210" cy="408305"/>
          </a:xfrm>
          <a:prstGeom prst="rect">
            <a:avLst/>
          </a:prstGeom>
        </p:spPr>
        <p:txBody>
          <a:bodyPr wrap="square">
            <a:spAutoFit/>
          </a:bodyPr>
          <a:lstStyle/>
          <a:p>
            <a:pPr algn="ctr">
              <a:lnSpc>
                <a:spcPct val="13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 3"/>
          <p:cNvSpPr/>
          <p:nvPr/>
        </p:nvSpPr>
        <p:spPr>
          <a:xfrm>
            <a:off x="3732530" y="3442335"/>
            <a:ext cx="4906645" cy="971550"/>
          </a:xfrm>
          <a:prstGeom prst="roundRect">
            <a:avLst>
              <a:gd name="adj" fmla="val 13682"/>
            </a:avLst>
          </a:pr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723141" y="1452640"/>
            <a:ext cx="925253" cy="1862048"/>
          </a:xfrm>
          <a:prstGeom prst="rect">
            <a:avLst/>
          </a:prstGeom>
        </p:spPr>
        <p:txBody>
          <a:bodyPr wrap="none">
            <a:spAutoFit/>
          </a:bodyPr>
          <a:lstStyle/>
          <a:p>
            <a:r>
              <a:rPr lang="en-US" altLang="zh-CN" sz="11500" dirty="0" smtClean="0">
                <a:solidFill>
                  <a:schemeClr val="tx1">
                    <a:lumMod val="75000"/>
                    <a:lumOff val="25000"/>
                  </a:schemeClr>
                </a:solidFill>
                <a:latin typeface="Impact" panose="020B0806030902050204" pitchFamily="34" charset="0"/>
                <a:ea typeface="方正兰亭粗黑简体" panose="02000000000000000000" pitchFamily="2" charset="-122"/>
              </a:rPr>
              <a:t>2</a:t>
            </a:r>
            <a:endParaRPr lang="zh-CN" altLang="en-US" sz="11500" dirty="0">
              <a:solidFill>
                <a:schemeClr val="tx1">
                  <a:lumMod val="75000"/>
                  <a:lumOff val="25000"/>
                </a:schemeClr>
              </a:solidFill>
              <a:latin typeface="Impact" panose="020B0806030902050204" pitchFamily="34" charset="0"/>
            </a:endParaRPr>
          </a:p>
        </p:txBody>
      </p:sp>
      <p:sp>
        <p:nvSpPr>
          <p:cNvPr id="6" name="文本框 5"/>
          <p:cNvSpPr txBox="1"/>
          <p:nvPr/>
        </p:nvSpPr>
        <p:spPr>
          <a:xfrm>
            <a:off x="3644265" y="3490595"/>
            <a:ext cx="4933315" cy="874395"/>
          </a:xfrm>
          <a:prstGeom prst="rect">
            <a:avLst/>
          </a:prstGeom>
          <a:noFill/>
        </p:spPr>
        <p:txBody>
          <a:bodyPr wrap="square" rtlCol="0">
            <a:spAutoFit/>
          </a:bodyPr>
          <a:p>
            <a:pPr algn="ctr" eaLnBrk="1" hangingPunct="1"/>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商 户 反 馈</a:t>
            </a:r>
            <a:endPar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520" y="244475"/>
            <a:ext cx="1750060" cy="483235"/>
            <a:chOff x="608318" y="576238"/>
            <a:chExt cx="2522201" cy="495391"/>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495" y="576238"/>
              <a:ext cx="2427024" cy="49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商户反馈</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任意多边形 5"/>
          <p:cNvSpPr/>
          <p:nvPr/>
        </p:nvSpPr>
        <p:spPr>
          <a:xfrm>
            <a:off x="8235633" y="1114108"/>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7" name="任意多边形 6"/>
          <p:cNvSpPr/>
          <p:nvPr/>
        </p:nvSpPr>
        <p:spPr>
          <a:xfrm rot="16200000">
            <a:off x="6538913" y="2838768"/>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8" name="任意多边形 7"/>
          <p:cNvSpPr/>
          <p:nvPr/>
        </p:nvSpPr>
        <p:spPr>
          <a:xfrm rot="5400000">
            <a:off x="9947593" y="2838768"/>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9" name="任意多边形 8"/>
          <p:cNvSpPr/>
          <p:nvPr/>
        </p:nvSpPr>
        <p:spPr>
          <a:xfrm rot="10800000">
            <a:off x="8237538" y="4538345"/>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Freeform 220"/>
          <p:cNvSpPr>
            <a:spLocks noEditPoints="1"/>
          </p:cNvSpPr>
          <p:nvPr/>
        </p:nvSpPr>
        <p:spPr bwMode="auto">
          <a:xfrm>
            <a:off x="10723563" y="3551873"/>
            <a:ext cx="441325" cy="441325"/>
          </a:xfrm>
          <a:custGeom>
            <a:avLst/>
            <a:gdLst>
              <a:gd name="T0" fmla="*/ 220762 w 288"/>
              <a:gd name="T1" fmla="*/ 0 h 288"/>
              <a:gd name="T2" fmla="*/ 0 w 288"/>
              <a:gd name="T3" fmla="*/ 220762 h 288"/>
              <a:gd name="T4" fmla="*/ 220762 w 288"/>
              <a:gd name="T5" fmla="*/ 441524 h 288"/>
              <a:gd name="T6" fmla="*/ 441524 w 288"/>
              <a:gd name="T7" fmla="*/ 220762 h 288"/>
              <a:gd name="T8" fmla="*/ 220762 w 288"/>
              <a:gd name="T9" fmla="*/ 0 h 288"/>
              <a:gd name="T10" fmla="*/ 282085 w 288"/>
              <a:gd name="T11" fmla="*/ 234560 h 288"/>
              <a:gd name="T12" fmla="*/ 338808 w 288"/>
              <a:gd name="T13" fmla="*/ 292816 h 288"/>
              <a:gd name="T14" fmla="*/ 338808 w 288"/>
              <a:gd name="T15" fmla="*/ 321945 h 288"/>
              <a:gd name="T16" fmla="*/ 321945 w 288"/>
              <a:gd name="T17" fmla="*/ 337275 h 288"/>
              <a:gd name="T18" fmla="*/ 292816 w 288"/>
              <a:gd name="T19" fmla="*/ 337275 h 288"/>
              <a:gd name="T20" fmla="*/ 236093 w 288"/>
              <a:gd name="T21" fmla="*/ 280552 h 288"/>
              <a:gd name="T22" fmla="*/ 206964 w 288"/>
              <a:gd name="T23" fmla="*/ 280552 h 288"/>
              <a:gd name="T24" fmla="*/ 148708 w 288"/>
              <a:gd name="T25" fmla="*/ 337275 h 288"/>
              <a:gd name="T26" fmla="*/ 119579 w 288"/>
              <a:gd name="T27" fmla="*/ 337275 h 288"/>
              <a:gd name="T28" fmla="*/ 104249 w 288"/>
              <a:gd name="T29" fmla="*/ 321945 h 288"/>
              <a:gd name="T30" fmla="*/ 104249 w 288"/>
              <a:gd name="T31" fmla="*/ 292816 h 288"/>
              <a:gd name="T32" fmla="*/ 160972 w 288"/>
              <a:gd name="T33" fmla="*/ 234560 h 288"/>
              <a:gd name="T34" fmla="*/ 160972 w 288"/>
              <a:gd name="T35" fmla="*/ 205431 h 288"/>
              <a:gd name="T36" fmla="*/ 104249 w 288"/>
              <a:gd name="T37" fmla="*/ 148708 h 288"/>
              <a:gd name="T38" fmla="*/ 104249 w 288"/>
              <a:gd name="T39" fmla="*/ 119579 h 288"/>
              <a:gd name="T40" fmla="*/ 119579 w 288"/>
              <a:gd name="T41" fmla="*/ 102716 h 288"/>
              <a:gd name="T42" fmla="*/ 148708 w 288"/>
              <a:gd name="T43" fmla="*/ 102716 h 288"/>
              <a:gd name="T44" fmla="*/ 206964 w 288"/>
              <a:gd name="T45" fmla="*/ 160972 h 288"/>
              <a:gd name="T46" fmla="*/ 236093 w 288"/>
              <a:gd name="T47" fmla="*/ 160972 h 288"/>
              <a:gd name="T48" fmla="*/ 292816 w 288"/>
              <a:gd name="T49" fmla="*/ 102716 h 288"/>
              <a:gd name="T50" fmla="*/ 321945 w 288"/>
              <a:gd name="T51" fmla="*/ 102716 h 288"/>
              <a:gd name="T52" fmla="*/ 338808 w 288"/>
              <a:gd name="T53" fmla="*/ 119579 h 288"/>
              <a:gd name="T54" fmla="*/ 338808 w 288"/>
              <a:gd name="T55" fmla="*/ 148708 h 288"/>
              <a:gd name="T56" fmla="*/ 282085 w 288"/>
              <a:gd name="T57" fmla="*/ 205431 h 288"/>
              <a:gd name="T58" fmla="*/ 282085 w 288"/>
              <a:gd name="T59" fmla="*/ 234560 h 2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84" y="153"/>
                </a:moveTo>
                <a:cubicBezTo>
                  <a:pt x="221" y="191"/>
                  <a:pt x="221" y="191"/>
                  <a:pt x="221" y="191"/>
                </a:cubicBezTo>
                <a:cubicBezTo>
                  <a:pt x="226" y="196"/>
                  <a:pt x="226" y="205"/>
                  <a:pt x="221" y="210"/>
                </a:cubicBezTo>
                <a:cubicBezTo>
                  <a:pt x="210" y="220"/>
                  <a:pt x="210" y="220"/>
                  <a:pt x="210" y="220"/>
                </a:cubicBezTo>
                <a:cubicBezTo>
                  <a:pt x="205" y="226"/>
                  <a:pt x="196" y="226"/>
                  <a:pt x="191" y="220"/>
                </a:cubicBezTo>
                <a:cubicBezTo>
                  <a:pt x="154" y="183"/>
                  <a:pt x="154" y="183"/>
                  <a:pt x="154" y="183"/>
                </a:cubicBezTo>
                <a:cubicBezTo>
                  <a:pt x="149" y="178"/>
                  <a:pt x="140" y="178"/>
                  <a:pt x="135" y="183"/>
                </a:cubicBezTo>
                <a:cubicBezTo>
                  <a:pt x="97" y="220"/>
                  <a:pt x="97" y="220"/>
                  <a:pt x="97" y="220"/>
                </a:cubicBezTo>
                <a:cubicBezTo>
                  <a:pt x="92" y="226"/>
                  <a:pt x="84" y="226"/>
                  <a:pt x="78" y="220"/>
                </a:cubicBezTo>
                <a:cubicBezTo>
                  <a:pt x="68" y="210"/>
                  <a:pt x="68" y="210"/>
                  <a:pt x="68" y="210"/>
                </a:cubicBezTo>
                <a:cubicBezTo>
                  <a:pt x="62" y="205"/>
                  <a:pt x="62" y="196"/>
                  <a:pt x="68" y="191"/>
                </a:cubicBezTo>
                <a:cubicBezTo>
                  <a:pt x="105" y="153"/>
                  <a:pt x="105" y="153"/>
                  <a:pt x="105" y="153"/>
                </a:cubicBezTo>
                <a:cubicBezTo>
                  <a:pt x="110" y="148"/>
                  <a:pt x="110" y="140"/>
                  <a:pt x="105" y="134"/>
                </a:cubicBezTo>
                <a:cubicBezTo>
                  <a:pt x="68" y="97"/>
                  <a:pt x="68" y="97"/>
                  <a:pt x="68" y="97"/>
                </a:cubicBezTo>
                <a:cubicBezTo>
                  <a:pt x="62" y="92"/>
                  <a:pt x="62" y="83"/>
                  <a:pt x="68" y="78"/>
                </a:cubicBezTo>
                <a:cubicBezTo>
                  <a:pt x="78" y="67"/>
                  <a:pt x="78" y="67"/>
                  <a:pt x="78" y="67"/>
                </a:cubicBezTo>
                <a:cubicBezTo>
                  <a:pt x="84" y="62"/>
                  <a:pt x="92" y="62"/>
                  <a:pt x="97" y="67"/>
                </a:cubicBezTo>
                <a:cubicBezTo>
                  <a:pt x="135" y="105"/>
                  <a:pt x="135" y="105"/>
                  <a:pt x="135" y="105"/>
                </a:cubicBezTo>
                <a:cubicBezTo>
                  <a:pt x="140" y="110"/>
                  <a:pt x="149" y="110"/>
                  <a:pt x="154" y="105"/>
                </a:cubicBezTo>
                <a:cubicBezTo>
                  <a:pt x="191" y="67"/>
                  <a:pt x="191" y="67"/>
                  <a:pt x="191" y="67"/>
                </a:cubicBezTo>
                <a:cubicBezTo>
                  <a:pt x="196" y="62"/>
                  <a:pt x="205" y="62"/>
                  <a:pt x="210" y="67"/>
                </a:cubicBezTo>
                <a:cubicBezTo>
                  <a:pt x="221" y="78"/>
                  <a:pt x="221" y="78"/>
                  <a:pt x="221" y="78"/>
                </a:cubicBezTo>
                <a:cubicBezTo>
                  <a:pt x="226" y="83"/>
                  <a:pt x="226" y="92"/>
                  <a:pt x="221" y="97"/>
                </a:cubicBezTo>
                <a:cubicBezTo>
                  <a:pt x="184" y="134"/>
                  <a:pt x="184" y="134"/>
                  <a:pt x="184" y="134"/>
                </a:cubicBezTo>
                <a:cubicBezTo>
                  <a:pt x="178" y="140"/>
                  <a:pt x="178" y="148"/>
                  <a:pt x="184" y="1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369"/>
          <p:cNvSpPr>
            <a:spLocks noEditPoints="1"/>
          </p:cNvSpPr>
          <p:nvPr/>
        </p:nvSpPr>
        <p:spPr bwMode="auto">
          <a:xfrm>
            <a:off x="9007475" y="5121593"/>
            <a:ext cx="444500" cy="441325"/>
          </a:xfrm>
          <a:custGeom>
            <a:avLst/>
            <a:gdLst>
              <a:gd name="T0" fmla="*/ 222487 w 288"/>
              <a:gd name="T1" fmla="*/ 0 h 288"/>
              <a:gd name="T2" fmla="*/ 0 w 288"/>
              <a:gd name="T3" fmla="*/ 220762 h 288"/>
              <a:gd name="T4" fmla="*/ 222487 w 288"/>
              <a:gd name="T5" fmla="*/ 441523 h 288"/>
              <a:gd name="T6" fmla="*/ 444973 w 288"/>
              <a:gd name="T7" fmla="*/ 220762 h 288"/>
              <a:gd name="T8" fmla="*/ 222487 w 288"/>
              <a:gd name="T9" fmla="*/ 0 h 288"/>
              <a:gd name="T10" fmla="*/ 298194 w 288"/>
              <a:gd name="T11" fmla="*/ 202365 h 288"/>
              <a:gd name="T12" fmla="*/ 275018 w 288"/>
              <a:gd name="T13" fmla="*/ 196232 h 288"/>
              <a:gd name="T14" fmla="*/ 197766 w 288"/>
              <a:gd name="T15" fmla="*/ 272886 h 288"/>
              <a:gd name="T16" fmla="*/ 205491 w 288"/>
              <a:gd name="T17" fmla="*/ 295882 h 288"/>
              <a:gd name="T18" fmla="*/ 142144 w 288"/>
              <a:gd name="T19" fmla="*/ 357204 h 288"/>
              <a:gd name="T20" fmla="*/ 135964 w 288"/>
              <a:gd name="T21" fmla="*/ 352605 h 288"/>
              <a:gd name="T22" fmla="*/ 163775 w 288"/>
              <a:gd name="T23" fmla="*/ 311212 h 288"/>
              <a:gd name="T24" fmla="*/ 131329 w 288"/>
              <a:gd name="T25" fmla="*/ 279018 h 288"/>
              <a:gd name="T26" fmla="*/ 89613 w 288"/>
              <a:gd name="T27" fmla="*/ 306613 h 288"/>
              <a:gd name="T28" fmla="*/ 84977 w 288"/>
              <a:gd name="T29" fmla="*/ 300481 h 288"/>
              <a:gd name="T30" fmla="*/ 146779 w 288"/>
              <a:gd name="T31" fmla="*/ 237625 h 288"/>
              <a:gd name="T32" fmla="*/ 169955 w 288"/>
              <a:gd name="T33" fmla="*/ 246824 h 288"/>
              <a:gd name="T34" fmla="*/ 247207 w 288"/>
              <a:gd name="T35" fmla="*/ 168637 h 288"/>
              <a:gd name="T36" fmla="*/ 239482 w 288"/>
              <a:gd name="T37" fmla="*/ 145641 h 288"/>
              <a:gd name="T38" fmla="*/ 302829 w 288"/>
              <a:gd name="T39" fmla="*/ 82786 h 288"/>
              <a:gd name="T40" fmla="*/ 309009 w 288"/>
              <a:gd name="T41" fmla="*/ 88918 h 288"/>
              <a:gd name="T42" fmla="*/ 281198 w 288"/>
              <a:gd name="T43" fmla="*/ 130311 h 288"/>
              <a:gd name="T44" fmla="*/ 313644 w 288"/>
              <a:gd name="T45" fmla="*/ 162505 h 288"/>
              <a:gd name="T46" fmla="*/ 355360 w 288"/>
              <a:gd name="T47" fmla="*/ 134910 h 288"/>
              <a:gd name="T48" fmla="*/ 359996 w 288"/>
              <a:gd name="T49" fmla="*/ 141042 h 288"/>
              <a:gd name="T50" fmla="*/ 298194 w 288"/>
              <a:gd name="T51" fmla="*/ 202365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93" y="132"/>
                </a:moveTo>
                <a:cubicBezTo>
                  <a:pt x="188" y="132"/>
                  <a:pt x="183" y="131"/>
                  <a:pt x="178" y="128"/>
                </a:cubicBezTo>
                <a:cubicBezTo>
                  <a:pt x="128" y="178"/>
                  <a:pt x="128" y="178"/>
                  <a:pt x="128" y="178"/>
                </a:cubicBezTo>
                <a:cubicBezTo>
                  <a:pt x="131" y="183"/>
                  <a:pt x="133" y="188"/>
                  <a:pt x="133" y="193"/>
                </a:cubicBezTo>
                <a:cubicBezTo>
                  <a:pt x="133" y="214"/>
                  <a:pt x="113" y="233"/>
                  <a:pt x="92" y="233"/>
                </a:cubicBezTo>
                <a:cubicBezTo>
                  <a:pt x="92" y="233"/>
                  <a:pt x="90" y="231"/>
                  <a:pt x="88" y="230"/>
                </a:cubicBezTo>
                <a:cubicBezTo>
                  <a:pt x="105" y="213"/>
                  <a:pt x="106" y="214"/>
                  <a:pt x="106" y="203"/>
                </a:cubicBezTo>
                <a:cubicBezTo>
                  <a:pt x="106" y="195"/>
                  <a:pt x="93" y="182"/>
                  <a:pt x="85" y="182"/>
                </a:cubicBezTo>
                <a:cubicBezTo>
                  <a:pt x="75" y="182"/>
                  <a:pt x="75" y="183"/>
                  <a:pt x="58" y="200"/>
                </a:cubicBezTo>
                <a:cubicBezTo>
                  <a:pt x="57" y="198"/>
                  <a:pt x="55" y="196"/>
                  <a:pt x="55" y="196"/>
                </a:cubicBezTo>
                <a:cubicBezTo>
                  <a:pt x="54" y="175"/>
                  <a:pt x="74" y="155"/>
                  <a:pt x="95" y="155"/>
                </a:cubicBezTo>
                <a:cubicBezTo>
                  <a:pt x="100" y="155"/>
                  <a:pt x="105" y="157"/>
                  <a:pt x="110" y="161"/>
                </a:cubicBezTo>
                <a:cubicBezTo>
                  <a:pt x="160" y="110"/>
                  <a:pt x="160" y="110"/>
                  <a:pt x="160" y="110"/>
                </a:cubicBezTo>
                <a:cubicBezTo>
                  <a:pt x="157" y="105"/>
                  <a:pt x="155" y="100"/>
                  <a:pt x="155" y="95"/>
                </a:cubicBezTo>
                <a:cubicBezTo>
                  <a:pt x="155" y="74"/>
                  <a:pt x="175" y="55"/>
                  <a:pt x="196" y="54"/>
                </a:cubicBezTo>
                <a:cubicBezTo>
                  <a:pt x="196" y="54"/>
                  <a:pt x="198" y="57"/>
                  <a:pt x="200" y="58"/>
                </a:cubicBezTo>
                <a:cubicBezTo>
                  <a:pt x="183" y="75"/>
                  <a:pt x="182" y="74"/>
                  <a:pt x="182" y="85"/>
                </a:cubicBezTo>
                <a:cubicBezTo>
                  <a:pt x="182" y="93"/>
                  <a:pt x="195" y="106"/>
                  <a:pt x="203" y="106"/>
                </a:cubicBezTo>
                <a:cubicBezTo>
                  <a:pt x="213" y="106"/>
                  <a:pt x="213" y="105"/>
                  <a:pt x="230" y="88"/>
                </a:cubicBezTo>
                <a:cubicBezTo>
                  <a:pt x="231" y="90"/>
                  <a:pt x="233" y="92"/>
                  <a:pt x="233" y="92"/>
                </a:cubicBezTo>
                <a:cubicBezTo>
                  <a:pt x="234" y="113"/>
                  <a:pt x="214" y="132"/>
                  <a:pt x="193" y="1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408"/>
          <p:cNvSpPr>
            <a:spLocks noEditPoints="1"/>
          </p:cNvSpPr>
          <p:nvPr/>
        </p:nvSpPr>
        <p:spPr bwMode="auto">
          <a:xfrm>
            <a:off x="7398703" y="3551238"/>
            <a:ext cx="441325" cy="441325"/>
          </a:xfrm>
          <a:custGeom>
            <a:avLst/>
            <a:gdLst>
              <a:gd name="T0" fmla="*/ 220762 w 288"/>
              <a:gd name="T1" fmla="*/ 0 h 288"/>
              <a:gd name="T2" fmla="*/ 0 w 288"/>
              <a:gd name="T3" fmla="*/ 220762 h 288"/>
              <a:gd name="T4" fmla="*/ 220762 w 288"/>
              <a:gd name="T5" fmla="*/ 441524 h 288"/>
              <a:gd name="T6" fmla="*/ 441524 w 288"/>
              <a:gd name="T7" fmla="*/ 220762 h 288"/>
              <a:gd name="T8" fmla="*/ 220762 w 288"/>
              <a:gd name="T9" fmla="*/ 0 h 288"/>
              <a:gd name="T10" fmla="*/ 236093 w 288"/>
              <a:gd name="T11" fmla="*/ 352606 h 288"/>
              <a:gd name="T12" fmla="*/ 210031 w 288"/>
              <a:gd name="T13" fmla="*/ 361804 h 288"/>
              <a:gd name="T14" fmla="*/ 210031 w 288"/>
              <a:gd name="T15" fmla="*/ 361804 h 288"/>
              <a:gd name="T16" fmla="*/ 183968 w 288"/>
              <a:gd name="T17" fmla="*/ 352606 h 288"/>
              <a:gd name="T18" fmla="*/ 174770 w 288"/>
              <a:gd name="T19" fmla="*/ 328077 h 288"/>
              <a:gd name="T20" fmla="*/ 183968 w 288"/>
              <a:gd name="T21" fmla="*/ 303548 h 288"/>
              <a:gd name="T22" fmla="*/ 210031 w 288"/>
              <a:gd name="T23" fmla="*/ 294349 h 288"/>
              <a:gd name="T24" fmla="*/ 236093 w 288"/>
              <a:gd name="T25" fmla="*/ 303548 h 288"/>
              <a:gd name="T26" fmla="*/ 245291 w 288"/>
              <a:gd name="T27" fmla="*/ 328077 h 288"/>
              <a:gd name="T28" fmla="*/ 236093 w 288"/>
              <a:gd name="T29" fmla="*/ 352606 h 288"/>
              <a:gd name="T30" fmla="*/ 294349 w 288"/>
              <a:gd name="T31" fmla="*/ 183968 h 288"/>
              <a:gd name="T32" fmla="*/ 282085 w 288"/>
              <a:gd name="T33" fmla="*/ 206964 h 288"/>
              <a:gd name="T34" fmla="*/ 265221 w 288"/>
              <a:gd name="T35" fmla="*/ 222295 h 288"/>
              <a:gd name="T36" fmla="*/ 249890 w 288"/>
              <a:gd name="T37" fmla="*/ 234560 h 288"/>
              <a:gd name="T38" fmla="*/ 239159 w 288"/>
              <a:gd name="T39" fmla="*/ 251423 h 288"/>
              <a:gd name="T40" fmla="*/ 234560 w 288"/>
              <a:gd name="T41" fmla="*/ 272886 h 288"/>
              <a:gd name="T42" fmla="*/ 234560 w 288"/>
              <a:gd name="T43" fmla="*/ 279019 h 288"/>
              <a:gd name="T44" fmla="*/ 188568 w 288"/>
              <a:gd name="T45" fmla="*/ 279019 h 288"/>
              <a:gd name="T46" fmla="*/ 182435 w 288"/>
              <a:gd name="T47" fmla="*/ 279019 h 288"/>
              <a:gd name="T48" fmla="*/ 182435 w 288"/>
              <a:gd name="T49" fmla="*/ 272886 h 288"/>
              <a:gd name="T50" fmla="*/ 180902 w 288"/>
              <a:gd name="T51" fmla="*/ 260622 h 288"/>
              <a:gd name="T52" fmla="*/ 183968 w 288"/>
              <a:gd name="T53" fmla="*/ 239159 h 288"/>
              <a:gd name="T54" fmla="*/ 194700 w 288"/>
              <a:gd name="T55" fmla="*/ 214630 h 288"/>
              <a:gd name="T56" fmla="*/ 210031 w 288"/>
              <a:gd name="T57" fmla="*/ 197766 h 288"/>
              <a:gd name="T58" fmla="*/ 225361 w 288"/>
              <a:gd name="T59" fmla="*/ 183968 h 288"/>
              <a:gd name="T60" fmla="*/ 236093 w 288"/>
              <a:gd name="T61" fmla="*/ 171704 h 288"/>
              <a:gd name="T62" fmla="*/ 239159 w 288"/>
              <a:gd name="T63" fmla="*/ 157906 h 288"/>
              <a:gd name="T64" fmla="*/ 234560 w 288"/>
              <a:gd name="T65" fmla="*/ 142575 h 288"/>
              <a:gd name="T66" fmla="*/ 213097 w 288"/>
              <a:gd name="T67" fmla="*/ 136443 h 288"/>
              <a:gd name="T68" fmla="*/ 202365 w 288"/>
              <a:gd name="T69" fmla="*/ 137976 h 288"/>
              <a:gd name="T70" fmla="*/ 190101 w 288"/>
              <a:gd name="T71" fmla="*/ 141042 h 288"/>
              <a:gd name="T72" fmla="*/ 179369 w 288"/>
              <a:gd name="T73" fmla="*/ 145642 h 288"/>
              <a:gd name="T74" fmla="*/ 168638 w 288"/>
              <a:gd name="T75" fmla="*/ 151774 h 288"/>
              <a:gd name="T76" fmla="*/ 162505 w 288"/>
              <a:gd name="T77" fmla="*/ 156373 h 288"/>
              <a:gd name="T78" fmla="*/ 139509 w 288"/>
              <a:gd name="T79" fmla="*/ 110381 h 288"/>
              <a:gd name="T80" fmla="*/ 144109 w 288"/>
              <a:gd name="T81" fmla="*/ 107315 h 288"/>
              <a:gd name="T82" fmla="*/ 176303 w 288"/>
              <a:gd name="T83" fmla="*/ 91984 h 288"/>
              <a:gd name="T84" fmla="*/ 222295 w 288"/>
              <a:gd name="T85" fmla="*/ 84319 h 288"/>
              <a:gd name="T86" fmla="*/ 279019 w 288"/>
              <a:gd name="T87" fmla="*/ 102716 h 288"/>
              <a:gd name="T88" fmla="*/ 300482 w 288"/>
              <a:gd name="T89" fmla="*/ 151774 h 288"/>
              <a:gd name="T90" fmla="*/ 294349 w 288"/>
              <a:gd name="T91" fmla="*/ 183968 h 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54" y="230"/>
                </a:moveTo>
                <a:cubicBezTo>
                  <a:pt x="149" y="234"/>
                  <a:pt x="143" y="236"/>
                  <a:pt x="137" y="236"/>
                </a:cubicBezTo>
                <a:cubicBezTo>
                  <a:pt x="137" y="236"/>
                  <a:pt x="137" y="236"/>
                  <a:pt x="137" y="236"/>
                </a:cubicBezTo>
                <a:cubicBezTo>
                  <a:pt x="130" y="236"/>
                  <a:pt x="125" y="234"/>
                  <a:pt x="120" y="230"/>
                </a:cubicBezTo>
                <a:cubicBezTo>
                  <a:pt x="116" y="226"/>
                  <a:pt x="114" y="220"/>
                  <a:pt x="114" y="214"/>
                </a:cubicBezTo>
                <a:cubicBezTo>
                  <a:pt x="114" y="208"/>
                  <a:pt x="116" y="202"/>
                  <a:pt x="120" y="198"/>
                </a:cubicBezTo>
                <a:cubicBezTo>
                  <a:pt x="125" y="194"/>
                  <a:pt x="130" y="192"/>
                  <a:pt x="137" y="192"/>
                </a:cubicBezTo>
                <a:cubicBezTo>
                  <a:pt x="143" y="192"/>
                  <a:pt x="149" y="194"/>
                  <a:pt x="154" y="198"/>
                </a:cubicBezTo>
                <a:cubicBezTo>
                  <a:pt x="158" y="202"/>
                  <a:pt x="160" y="208"/>
                  <a:pt x="160" y="214"/>
                </a:cubicBezTo>
                <a:cubicBezTo>
                  <a:pt x="160" y="220"/>
                  <a:pt x="158" y="226"/>
                  <a:pt x="154" y="230"/>
                </a:cubicBezTo>
                <a:close/>
                <a:moveTo>
                  <a:pt x="192" y="120"/>
                </a:moveTo>
                <a:cubicBezTo>
                  <a:pt x="190" y="126"/>
                  <a:pt x="187" y="130"/>
                  <a:pt x="184" y="135"/>
                </a:cubicBezTo>
                <a:cubicBezTo>
                  <a:pt x="180" y="138"/>
                  <a:pt x="177" y="142"/>
                  <a:pt x="173" y="145"/>
                </a:cubicBezTo>
                <a:cubicBezTo>
                  <a:pt x="169" y="148"/>
                  <a:pt x="166" y="150"/>
                  <a:pt x="163" y="153"/>
                </a:cubicBezTo>
                <a:cubicBezTo>
                  <a:pt x="160" y="156"/>
                  <a:pt x="158" y="160"/>
                  <a:pt x="156" y="164"/>
                </a:cubicBezTo>
                <a:cubicBezTo>
                  <a:pt x="154" y="167"/>
                  <a:pt x="153" y="172"/>
                  <a:pt x="153" y="178"/>
                </a:cubicBezTo>
                <a:cubicBezTo>
                  <a:pt x="153" y="182"/>
                  <a:pt x="153" y="182"/>
                  <a:pt x="153" y="182"/>
                </a:cubicBezTo>
                <a:cubicBezTo>
                  <a:pt x="123" y="182"/>
                  <a:pt x="123" y="182"/>
                  <a:pt x="123" y="182"/>
                </a:cubicBezTo>
                <a:cubicBezTo>
                  <a:pt x="119" y="182"/>
                  <a:pt x="119" y="182"/>
                  <a:pt x="119" y="182"/>
                </a:cubicBezTo>
                <a:cubicBezTo>
                  <a:pt x="119" y="178"/>
                  <a:pt x="119" y="178"/>
                  <a:pt x="119" y="178"/>
                </a:cubicBezTo>
                <a:cubicBezTo>
                  <a:pt x="118" y="175"/>
                  <a:pt x="118" y="173"/>
                  <a:pt x="118" y="170"/>
                </a:cubicBezTo>
                <a:cubicBezTo>
                  <a:pt x="118" y="165"/>
                  <a:pt x="119" y="160"/>
                  <a:pt x="120" y="156"/>
                </a:cubicBezTo>
                <a:cubicBezTo>
                  <a:pt x="122" y="150"/>
                  <a:pt x="124" y="145"/>
                  <a:pt x="127" y="140"/>
                </a:cubicBezTo>
                <a:cubicBezTo>
                  <a:pt x="130" y="136"/>
                  <a:pt x="133" y="132"/>
                  <a:pt x="137" y="129"/>
                </a:cubicBezTo>
                <a:cubicBezTo>
                  <a:pt x="141" y="126"/>
                  <a:pt x="144" y="123"/>
                  <a:pt x="147" y="120"/>
                </a:cubicBezTo>
                <a:cubicBezTo>
                  <a:pt x="150" y="117"/>
                  <a:pt x="152" y="115"/>
                  <a:pt x="154" y="112"/>
                </a:cubicBezTo>
                <a:cubicBezTo>
                  <a:pt x="155" y="110"/>
                  <a:pt x="156" y="107"/>
                  <a:pt x="156" y="103"/>
                </a:cubicBezTo>
                <a:cubicBezTo>
                  <a:pt x="156" y="98"/>
                  <a:pt x="155" y="95"/>
                  <a:pt x="153" y="93"/>
                </a:cubicBezTo>
                <a:cubicBezTo>
                  <a:pt x="151" y="91"/>
                  <a:pt x="147" y="89"/>
                  <a:pt x="139" y="89"/>
                </a:cubicBezTo>
                <a:cubicBezTo>
                  <a:pt x="137" y="89"/>
                  <a:pt x="135" y="89"/>
                  <a:pt x="132" y="90"/>
                </a:cubicBezTo>
                <a:cubicBezTo>
                  <a:pt x="130" y="90"/>
                  <a:pt x="127" y="91"/>
                  <a:pt x="124" y="92"/>
                </a:cubicBezTo>
                <a:cubicBezTo>
                  <a:pt x="122" y="93"/>
                  <a:pt x="119" y="94"/>
                  <a:pt x="117" y="95"/>
                </a:cubicBezTo>
                <a:cubicBezTo>
                  <a:pt x="114" y="97"/>
                  <a:pt x="112" y="98"/>
                  <a:pt x="110" y="99"/>
                </a:cubicBezTo>
                <a:cubicBezTo>
                  <a:pt x="106" y="102"/>
                  <a:pt x="106" y="102"/>
                  <a:pt x="106" y="102"/>
                </a:cubicBezTo>
                <a:cubicBezTo>
                  <a:pt x="91" y="72"/>
                  <a:pt x="91" y="72"/>
                  <a:pt x="91" y="72"/>
                </a:cubicBezTo>
                <a:cubicBezTo>
                  <a:pt x="94" y="70"/>
                  <a:pt x="94" y="70"/>
                  <a:pt x="94" y="70"/>
                </a:cubicBezTo>
                <a:cubicBezTo>
                  <a:pt x="100" y="66"/>
                  <a:pt x="107" y="62"/>
                  <a:pt x="115" y="60"/>
                </a:cubicBezTo>
                <a:cubicBezTo>
                  <a:pt x="124" y="57"/>
                  <a:pt x="133" y="55"/>
                  <a:pt x="145" y="55"/>
                </a:cubicBezTo>
                <a:cubicBezTo>
                  <a:pt x="160" y="55"/>
                  <a:pt x="173" y="59"/>
                  <a:pt x="182" y="67"/>
                </a:cubicBezTo>
                <a:cubicBezTo>
                  <a:pt x="191" y="75"/>
                  <a:pt x="196" y="86"/>
                  <a:pt x="196" y="99"/>
                </a:cubicBezTo>
                <a:cubicBezTo>
                  <a:pt x="196" y="107"/>
                  <a:pt x="194" y="114"/>
                  <a:pt x="192"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689"/>
          <p:cNvSpPr>
            <a:spLocks noEditPoints="1"/>
          </p:cNvSpPr>
          <p:nvPr/>
        </p:nvSpPr>
        <p:spPr bwMode="auto">
          <a:xfrm>
            <a:off x="9010650" y="2016125"/>
            <a:ext cx="441325" cy="444500"/>
          </a:xfrm>
          <a:custGeom>
            <a:avLst/>
            <a:gdLst>
              <a:gd name="T0" fmla="*/ 220762 w 288"/>
              <a:gd name="T1" fmla="*/ 0 h 288"/>
              <a:gd name="T2" fmla="*/ 0 w 288"/>
              <a:gd name="T3" fmla="*/ 222485 h 288"/>
              <a:gd name="T4" fmla="*/ 220762 w 288"/>
              <a:gd name="T5" fmla="*/ 444970 h 288"/>
              <a:gd name="T6" fmla="*/ 441524 w 288"/>
              <a:gd name="T7" fmla="*/ 222485 h 288"/>
              <a:gd name="T8" fmla="*/ 220762 w 288"/>
              <a:gd name="T9" fmla="*/ 0 h 288"/>
              <a:gd name="T10" fmla="*/ 220762 w 288"/>
              <a:gd name="T11" fmla="*/ 364628 h 288"/>
              <a:gd name="T12" fmla="*/ 99650 w 288"/>
              <a:gd name="T13" fmla="*/ 222485 h 288"/>
              <a:gd name="T14" fmla="*/ 190101 w 288"/>
              <a:gd name="T15" fmla="*/ 222485 h 288"/>
              <a:gd name="T16" fmla="*/ 190101 w 288"/>
              <a:gd name="T17" fmla="*/ 86522 h 288"/>
              <a:gd name="T18" fmla="*/ 251423 w 288"/>
              <a:gd name="T19" fmla="*/ 86522 h 288"/>
              <a:gd name="T20" fmla="*/ 251423 w 288"/>
              <a:gd name="T21" fmla="*/ 222485 h 288"/>
              <a:gd name="T22" fmla="*/ 341874 w 288"/>
              <a:gd name="T23" fmla="*/ 222485 h 288"/>
              <a:gd name="T24" fmla="*/ 220762 w 288"/>
              <a:gd name="T25" fmla="*/ 364628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44" y="236"/>
                </a:moveTo>
                <a:cubicBezTo>
                  <a:pt x="65" y="144"/>
                  <a:pt x="65" y="144"/>
                  <a:pt x="65" y="144"/>
                </a:cubicBezTo>
                <a:cubicBezTo>
                  <a:pt x="124" y="144"/>
                  <a:pt x="124" y="144"/>
                  <a:pt x="124" y="144"/>
                </a:cubicBezTo>
                <a:cubicBezTo>
                  <a:pt x="124" y="56"/>
                  <a:pt x="124" y="56"/>
                  <a:pt x="124" y="56"/>
                </a:cubicBezTo>
                <a:cubicBezTo>
                  <a:pt x="164" y="56"/>
                  <a:pt x="164" y="56"/>
                  <a:pt x="164" y="56"/>
                </a:cubicBezTo>
                <a:cubicBezTo>
                  <a:pt x="164" y="144"/>
                  <a:pt x="164" y="144"/>
                  <a:pt x="164" y="144"/>
                </a:cubicBezTo>
                <a:cubicBezTo>
                  <a:pt x="223" y="144"/>
                  <a:pt x="223" y="144"/>
                  <a:pt x="223" y="144"/>
                </a:cubicBezTo>
                <a:lnTo>
                  <a:pt x="144" y="2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18" name="直接连接符 17"/>
          <p:cNvCxnSpPr/>
          <p:nvPr/>
        </p:nvCxnSpPr>
        <p:spPr>
          <a:xfrm flipH="1" flipV="1">
            <a:off x="703263" y="3772218"/>
            <a:ext cx="58991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组合 21"/>
          <p:cNvGrpSpPr/>
          <p:nvPr/>
        </p:nvGrpSpPr>
        <p:grpSpPr bwMode="auto">
          <a:xfrm>
            <a:off x="722313" y="2016125"/>
            <a:ext cx="4821237" cy="2816224"/>
            <a:chOff x="369050" y="2351547"/>
            <a:chExt cx="4967755" cy="2817510"/>
          </a:xfrm>
        </p:grpSpPr>
        <p:sp>
          <p:nvSpPr>
            <p:cNvPr id="20" name="文本框 22"/>
            <p:cNvSpPr txBox="1">
              <a:spLocks noChangeArrowheads="1"/>
            </p:cNvSpPr>
            <p:nvPr/>
          </p:nvSpPr>
          <p:spPr bwMode="auto">
            <a:xfrm>
              <a:off x="369050" y="2351547"/>
              <a:ext cx="4967755" cy="17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商户反馈，在现有商户对账平台上，交易流水导出数据有时与结算单中的有些差别，是否可以将结算单与商户交易流水数据一同更新，因为有时商户根本不会注意到交易流水界面上显示的提示语</a:t>
              </a:r>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交易流水仅供参考，具体数值以结算单为准</a:t>
              </a:r>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文本框 23"/>
            <p:cNvSpPr txBox="1">
              <a:spLocks noChangeArrowheads="1"/>
            </p:cNvSpPr>
            <p:nvPr/>
          </p:nvSpPr>
          <p:spPr bwMode="auto">
            <a:xfrm>
              <a:off x="369050" y="4235181"/>
              <a:ext cx="4967755" cy="93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rPr>
                <a:t>商户反馈，在现有的商户对账平台上的结算单界面在结算明细结算日期前可否加一列交易日期，以便对账方便，不混乱</a:t>
              </a:r>
              <a:endParaRPr lang="zh-CN" altLang="en-US" kern="0" dirty="0">
                <a:solidFill>
                  <a:schemeClr val="bg2">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3" name="文本框 22"/>
          <p:cNvSpPr txBox="1"/>
          <p:nvPr/>
        </p:nvSpPr>
        <p:spPr>
          <a:xfrm>
            <a:off x="894715" y="1206500"/>
            <a:ext cx="1203960" cy="396240"/>
          </a:xfrm>
          <a:prstGeom prst="rect">
            <a:avLst/>
          </a:prstGeom>
          <a:noFill/>
        </p:spPr>
        <p:txBody>
          <a:bodyPr wrap="none" rtlCol="0">
            <a:spAutoFit/>
          </a:bodyPr>
          <a:p>
            <a:r>
              <a:rPr lang="zh-CN" altLang="en-US" sz="2000" b="1"/>
              <a:t>对账平台</a:t>
            </a:r>
            <a:endParaRPr lang="zh-CN" alt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bwMode="auto">
          <a:xfrm>
            <a:off x="223520" y="221615"/>
            <a:ext cx="1842770" cy="483235"/>
            <a:chOff x="608318" y="576238"/>
            <a:chExt cx="2521286" cy="479555"/>
          </a:xfrm>
        </p:grpSpPr>
        <p:sp>
          <p:nvSpPr>
            <p:cNvPr id="3" name="椭圆 2"/>
            <p:cNvSpPr/>
            <p:nvPr/>
          </p:nvSpPr>
          <p:spPr>
            <a:xfrm>
              <a:off x="608318" y="695318"/>
              <a:ext cx="87324"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4" name="椭圆 3"/>
            <p:cNvSpPr/>
            <p:nvPr/>
          </p:nvSpPr>
          <p:spPr>
            <a:xfrm>
              <a:off x="3042279" y="695318"/>
              <a:ext cx="87325" cy="857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solidFill>
                  <a:schemeClr val="tx1">
                    <a:lumMod val="75000"/>
                    <a:lumOff val="25000"/>
                  </a:schemeClr>
                </a:solidFill>
              </a:endParaRPr>
            </a:p>
          </p:txBody>
        </p:sp>
        <p:sp>
          <p:nvSpPr>
            <p:cNvPr id="5" name="文本框 31"/>
            <p:cNvSpPr txBox="1">
              <a:spLocks noChangeArrowheads="1"/>
            </p:cNvSpPr>
            <p:nvPr/>
          </p:nvSpPr>
          <p:spPr bwMode="auto">
            <a:xfrm>
              <a:off x="703018" y="576238"/>
              <a:ext cx="1937446" cy="47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商户反馈</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6" name="任意多边形 5"/>
          <p:cNvSpPr/>
          <p:nvPr/>
        </p:nvSpPr>
        <p:spPr>
          <a:xfrm>
            <a:off x="8237538" y="1314133"/>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7" name="任意多边形 6"/>
          <p:cNvSpPr/>
          <p:nvPr/>
        </p:nvSpPr>
        <p:spPr>
          <a:xfrm rot="16200000">
            <a:off x="6557963" y="3061018"/>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8" name="任意多边形 7"/>
          <p:cNvSpPr/>
          <p:nvPr/>
        </p:nvSpPr>
        <p:spPr>
          <a:xfrm rot="5400000">
            <a:off x="9947593" y="3061018"/>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9" name="任意多边形 8"/>
          <p:cNvSpPr/>
          <p:nvPr/>
        </p:nvSpPr>
        <p:spPr>
          <a:xfrm rot="10800000">
            <a:off x="8237538" y="4744720"/>
            <a:ext cx="1993900" cy="1866900"/>
          </a:xfrm>
          <a:custGeom>
            <a:avLst/>
            <a:gdLst>
              <a:gd name="connsiteX0" fmla="*/ 996950 w 1993900"/>
              <a:gd name="connsiteY0" fmla="*/ 0 h 1866900"/>
              <a:gd name="connsiteX1" fmla="*/ 1993900 w 1993900"/>
              <a:gd name="connsiteY1" fmla="*/ 825500 h 1866900"/>
              <a:gd name="connsiteX2" fmla="*/ 1765300 w 1993900"/>
              <a:gd name="connsiteY2" fmla="*/ 825500 h 1866900"/>
              <a:gd name="connsiteX3" fmla="*/ 1765300 w 1993900"/>
              <a:gd name="connsiteY3" fmla="*/ 1866900 h 1866900"/>
              <a:gd name="connsiteX4" fmla="*/ 228600 w 1993900"/>
              <a:gd name="connsiteY4" fmla="*/ 1866900 h 1866900"/>
              <a:gd name="connsiteX5" fmla="*/ 228600 w 1993900"/>
              <a:gd name="connsiteY5" fmla="*/ 825500 h 1866900"/>
              <a:gd name="connsiteX6" fmla="*/ 0 w 1993900"/>
              <a:gd name="connsiteY6" fmla="*/ 8255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900" h="1866900">
                <a:moveTo>
                  <a:pt x="996950" y="0"/>
                </a:moveTo>
                <a:lnTo>
                  <a:pt x="1993900" y="825500"/>
                </a:lnTo>
                <a:lnTo>
                  <a:pt x="1765300" y="825500"/>
                </a:lnTo>
                <a:lnTo>
                  <a:pt x="1765300" y="1866900"/>
                </a:lnTo>
                <a:lnTo>
                  <a:pt x="228600" y="1866900"/>
                </a:lnTo>
                <a:lnTo>
                  <a:pt x="228600" y="825500"/>
                </a:lnTo>
                <a:lnTo>
                  <a:pt x="0" y="825500"/>
                </a:ln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Freeform 220"/>
          <p:cNvSpPr>
            <a:spLocks noEditPoints="1"/>
          </p:cNvSpPr>
          <p:nvPr/>
        </p:nvSpPr>
        <p:spPr bwMode="auto">
          <a:xfrm>
            <a:off x="10613073" y="3773488"/>
            <a:ext cx="441325" cy="441325"/>
          </a:xfrm>
          <a:custGeom>
            <a:avLst/>
            <a:gdLst>
              <a:gd name="T0" fmla="*/ 220762 w 288"/>
              <a:gd name="T1" fmla="*/ 0 h 288"/>
              <a:gd name="T2" fmla="*/ 0 w 288"/>
              <a:gd name="T3" fmla="*/ 220762 h 288"/>
              <a:gd name="T4" fmla="*/ 220762 w 288"/>
              <a:gd name="T5" fmla="*/ 441524 h 288"/>
              <a:gd name="T6" fmla="*/ 441524 w 288"/>
              <a:gd name="T7" fmla="*/ 220762 h 288"/>
              <a:gd name="T8" fmla="*/ 220762 w 288"/>
              <a:gd name="T9" fmla="*/ 0 h 288"/>
              <a:gd name="T10" fmla="*/ 282085 w 288"/>
              <a:gd name="T11" fmla="*/ 234560 h 288"/>
              <a:gd name="T12" fmla="*/ 338808 w 288"/>
              <a:gd name="T13" fmla="*/ 292816 h 288"/>
              <a:gd name="T14" fmla="*/ 338808 w 288"/>
              <a:gd name="T15" fmla="*/ 321945 h 288"/>
              <a:gd name="T16" fmla="*/ 321945 w 288"/>
              <a:gd name="T17" fmla="*/ 337275 h 288"/>
              <a:gd name="T18" fmla="*/ 292816 w 288"/>
              <a:gd name="T19" fmla="*/ 337275 h 288"/>
              <a:gd name="T20" fmla="*/ 236093 w 288"/>
              <a:gd name="T21" fmla="*/ 280552 h 288"/>
              <a:gd name="T22" fmla="*/ 206964 w 288"/>
              <a:gd name="T23" fmla="*/ 280552 h 288"/>
              <a:gd name="T24" fmla="*/ 148708 w 288"/>
              <a:gd name="T25" fmla="*/ 337275 h 288"/>
              <a:gd name="T26" fmla="*/ 119579 w 288"/>
              <a:gd name="T27" fmla="*/ 337275 h 288"/>
              <a:gd name="T28" fmla="*/ 104249 w 288"/>
              <a:gd name="T29" fmla="*/ 321945 h 288"/>
              <a:gd name="T30" fmla="*/ 104249 w 288"/>
              <a:gd name="T31" fmla="*/ 292816 h 288"/>
              <a:gd name="T32" fmla="*/ 160972 w 288"/>
              <a:gd name="T33" fmla="*/ 234560 h 288"/>
              <a:gd name="T34" fmla="*/ 160972 w 288"/>
              <a:gd name="T35" fmla="*/ 205431 h 288"/>
              <a:gd name="T36" fmla="*/ 104249 w 288"/>
              <a:gd name="T37" fmla="*/ 148708 h 288"/>
              <a:gd name="T38" fmla="*/ 104249 w 288"/>
              <a:gd name="T39" fmla="*/ 119579 h 288"/>
              <a:gd name="T40" fmla="*/ 119579 w 288"/>
              <a:gd name="T41" fmla="*/ 102716 h 288"/>
              <a:gd name="T42" fmla="*/ 148708 w 288"/>
              <a:gd name="T43" fmla="*/ 102716 h 288"/>
              <a:gd name="T44" fmla="*/ 206964 w 288"/>
              <a:gd name="T45" fmla="*/ 160972 h 288"/>
              <a:gd name="T46" fmla="*/ 236093 w 288"/>
              <a:gd name="T47" fmla="*/ 160972 h 288"/>
              <a:gd name="T48" fmla="*/ 292816 w 288"/>
              <a:gd name="T49" fmla="*/ 102716 h 288"/>
              <a:gd name="T50" fmla="*/ 321945 w 288"/>
              <a:gd name="T51" fmla="*/ 102716 h 288"/>
              <a:gd name="T52" fmla="*/ 338808 w 288"/>
              <a:gd name="T53" fmla="*/ 119579 h 288"/>
              <a:gd name="T54" fmla="*/ 338808 w 288"/>
              <a:gd name="T55" fmla="*/ 148708 h 288"/>
              <a:gd name="T56" fmla="*/ 282085 w 288"/>
              <a:gd name="T57" fmla="*/ 205431 h 288"/>
              <a:gd name="T58" fmla="*/ 282085 w 288"/>
              <a:gd name="T59" fmla="*/ 234560 h 2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84" y="153"/>
                </a:moveTo>
                <a:cubicBezTo>
                  <a:pt x="221" y="191"/>
                  <a:pt x="221" y="191"/>
                  <a:pt x="221" y="191"/>
                </a:cubicBezTo>
                <a:cubicBezTo>
                  <a:pt x="226" y="196"/>
                  <a:pt x="226" y="205"/>
                  <a:pt x="221" y="210"/>
                </a:cubicBezTo>
                <a:cubicBezTo>
                  <a:pt x="210" y="220"/>
                  <a:pt x="210" y="220"/>
                  <a:pt x="210" y="220"/>
                </a:cubicBezTo>
                <a:cubicBezTo>
                  <a:pt x="205" y="226"/>
                  <a:pt x="196" y="226"/>
                  <a:pt x="191" y="220"/>
                </a:cubicBezTo>
                <a:cubicBezTo>
                  <a:pt x="154" y="183"/>
                  <a:pt x="154" y="183"/>
                  <a:pt x="154" y="183"/>
                </a:cubicBezTo>
                <a:cubicBezTo>
                  <a:pt x="149" y="178"/>
                  <a:pt x="140" y="178"/>
                  <a:pt x="135" y="183"/>
                </a:cubicBezTo>
                <a:cubicBezTo>
                  <a:pt x="97" y="220"/>
                  <a:pt x="97" y="220"/>
                  <a:pt x="97" y="220"/>
                </a:cubicBezTo>
                <a:cubicBezTo>
                  <a:pt x="92" y="226"/>
                  <a:pt x="84" y="226"/>
                  <a:pt x="78" y="220"/>
                </a:cubicBezTo>
                <a:cubicBezTo>
                  <a:pt x="68" y="210"/>
                  <a:pt x="68" y="210"/>
                  <a:pt x="68" y="210"/>
                </a:cubicBezTo>
                <a:cubicBezTo>
                  <a:pt x="62" y="205"/>
                  <a:pt x="62" y="196"/>
                  <a:pt x="68" y="191"/>
                </a:cubicBezTo>
                <a:cubicBezTo>
                  <a:pt x="105" y="153"/>
                  <a:pt x="105" y="153"/>
                  <a:pt x="105" y="153"/>
                </a:cubicBezTo>
                <a:cubicBezTo>
                  <a:pt x="110" y="148"/>
                  <a:pt x="110" y="140"/>
                  <a:pt x="105" y="134"/>
                </a:cubicBezTo>
                <a:cubicBezTo>
                  <a:pt x="68" y="97"/>
                  <a:pt x="68" y="97"/>
                  <a:pt x="68" y="97"/>
                </a:cubicBezTo>
                <a:cubicBezTo>
                  <a:pt x="62" y="92"/>
                  <a:pt x="62" y="83"/>
                  <a:pt x="68" y="78"/>
                </a:cubicBezTo>
                <a:cubicBezTo>
                  <a:pt x="78" y="67"/>
                  <a:pt x="78" y="67"/>
                  <a:pt x="78" y="67"/>
                </a:cubicBezTo>
                <a:cubicBezTo>
                  <a:pt x="84" y="62"/>
                  <a:pt x="92" y="62"/>
                  <a:pt x="97" y="67"/>
                </a:cubicBezTo>
                <a:cubicBezTo>
                  <a:pt x="135" y="105"/>
                  <a:pt x="135" y="105"/>
                  <a:pt x="135" y="105"/>
                </a:cubicBezTo>
                <a:cubicBezTo>
                  <a:pt x="140" y="110"/>
                  <a:pt x="149" y="110"/>
                  <a:pt x="154" y="105"/>
                </a:cubicBezTo>
                <a:cubicBezTo>
                  <a:pt x="191" y="67"/>
                  <a:pt x="191" y="67"/>
                  <a:pt x="191" y="67"/>
                </a:cubicBezTo>
                <a:cubicBezTo>
                  <a:pt x="196" y="62"/>
                  <a:pt x="205" y="62"/>
                  <a:pt x="210" y="67"/>
                </a:cubicBezTo>
                <a:cubicBezTo>
                  <a:pt x="221" y="78"/>
                  <a:pt x="221" y="78"/>
                  <a:pt x="221" y="78"/>
                </a:cubicBezTo>
                <a:cubicBezTo>
                  <a:pt x="226" y="83"/>
                  <a:pt x="226" y="92"/>
                  <a:pt x="221" y="97"/>
                </a:cubicBezTo>
                <a:cubicBezTo>
                  <a:pt x="184" y="134"/>
                  <a:pt x="184" y="134"/>
                  <a:pt x="184" y="134"/>
                </a:cubicBezTo>
                <a:cubicBezTo>
                  <a:pt x="178" y="140"/>
                  <a:pt x="178" y="148"/>
                  <a:pt x="184" y="1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369"/>
          <p:cNvSpPr>
            <a:spLocks noEditPoints="1"/>
          </p:cNvSpPr>
          <p:nvPr/>
        </p:nvSpPr>
        <p:spPr bwMode="auto">
          <a:xfrm>
            <a:off x="9012555" y="5293678"/>
            <a:ext cx="444500" cy="441325"/>
          </a:xfrm>
          <a:custGeom>
            <a:avLst/>
            <a:gdLst>
              <a:gd name="T0" fmla="*/ 222487 w 288"/>
              <a:gd name="T1" fmla="*/ 0 h 288"/>
              <a:gd name="T2" fmla="*/ 0 w 288"/>
              <a:gd name="T3" fmla="*/ 220762 h 288"/>
              <a:gd name="T4" fmla="*/ 222487 w 288"/>
              <a:gd name="T5" fmla="*/ 441523 h 288"/>
              <a:gd name="T6" fmla="*/ 444973 w 288"/>
              <a:gd name="T7" fmla="*/ 220762 h 288"/>
              <a:gd name="T8" fmla="*/ 222487 w 288"/>
              <a:gd name="T9" fmla="*/ 0 h 288"/>
              <a:gd name="T10" fmla="*/ 298194 w 288"/>
              <a:gd name="T11" fmla="*/ 202365 h 288"/>
              <a:gd name="T12" fmla="*/ 275018 w 288"/>
              <a:gd name="T13" fmla="*/ 196232 h 288"/>
              <a:gd name="T14" fmla="*/ 197766 w 288"/>
              <a:gd name="T15" fmla="*/ 272886 h 288"/>
              <a:gd name="T16" fmla="*/ 205491 w 288"/>
              <a:gd name="T17" fmla="*/ 295882 h 288"/>
              <a:gd name="T18" fmla="*/ 142144 w 288"/>
              <a:gd name="T19" fmla="*/ 357204 h 288"/>
              <a:gd name="T20" fmla="*/ 135964 w 288"/>
              <a:gd name="T21" fmla="*/ 352605 h 288"/>
              <a:gd name="T22" fmla="*/ 163775 w 288"/>
              <a:gd name="T23" fmla="*/ 311212 h 288"/>
              <a:gd name="T24" fmla="*/ 131329 w 288"/>
              <a:gd name="T25" fmla="*/ 279018 h 288"/>
              <a:gd name="T26" fmla="*/ 89613 w 288"/>
              <a:gd name="T27" fmla="*/ 306613 h 288"/>
              <a:gd name="T28" fmla="*/ 84977 w 288"/>
              <a:gd name="T29" fmla="*/ 300481 h 288"/>
              <a:gd name="T30" fmla="*/ 146779 w 288"/>
              <a:gd name="T31" fmla="*/ 237625 h 288"/>
              <a:gd name="T32" fmla="*/ 169955 w 288"/>
              <a:gd name="T33" fmla="*/ 246824 h 288"/>
              <a:gd name="T34" fmla="*/ 247207 w 288"/>
              <a:gd name="T35" fmla="*/ 168637 h 288"/>
              <a:gd name="T36" fmla="*/ 239482 w 288"/>
              <a:gd name="T37" fmla="*/ 145641 h 288"/>
              <a:gd name="T38" fmla="*/ 302829 w 288"/>
              <a:gd name="T39" fmla="*/ 82786 h 288"/>
              <a:gd name="T40" fmla="*/ 309009 w 288"/>
              <a:gd name="T41" fmla="*/ 88918 h 288"/>
              <a:gd name="T42" fmla="*/ 281198 w 288"/>
              <a:gd name="T43" fmla="*/ 130311 h 288"/>
              <a:gd name="T44" fmla="*/ 313644 w 288"/>
              <a:gd name="T45" fmla="*/ 162505 h 288"/>
              <a:gd name="T46" fmla="*/ 355360 w 288"/>
              <a:gd name="T47" fmla="*/ 134910 h 288"/>
              <a:gd name="T48" fmla="*/ 359996 w 288"/>
              <a:gd name="T49" fmla="*/ 141042 h 288"/>
              <a:gd name="T50" fmla="*/ 298194 w 288"/>
              <a:gd name="T51" fmla="*/ 202365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93" y="132"/>
                </a:moveTo>
                <a:cubicBezTo>
                  <a:pt x="188" y="132"/>
                  <a:pt x="183" y="131"/>
                  <a:pt x="178" y="128"/>
                </a:cubicBezTo>
                <a:cubicBezTo>
                  <a:pt x="128" y="178"/>
                  <a:pt x="128" y="178"/>
                  <a:pt x="128" y="178"/>
                </a:cubicBezTo>
                <a:cubicBezTo>
                  <a:pt x="131" y="183"/>
                  <a:pt x="133" y="188"/>
                  <a:pt x="133" y="193"/>
                </a:cubicBezTo>
                <a:cubicBezTo>
                  <a:pt x="133" y="214"/>
                  <a:pt x="113" y="233"/>
                  <a:pt x="92" y="233"/>
                </a:cubicBezTo>
                <a:cubicBezTo>
                  <a:pt x="92" y="233"/>
                  <a:pt x="90" y="231"/>
                  <a:pt x="88" y="230"/>
                </a:cubicBezTo>
                <a:cubicBezTo>
                  <a:pt x="105" y="213"/>
                  <a:pt x="106" y="214"/>
                  <a:pt x="106" y="203"/>
                </a:cubicBezTo>
                <a:cubicBezTo>
                  <a:pt x="106" y="195"/>
                  <a:pt x="93" y="182"/>
                  <a:pt x="85" y="182"/>
                </a:cubicBezTo>
                <a:cubicBezTo>
                  <a:pt x="75" y="182"/>
                  <a:pt x="75" y="183"/>
                  <a:pt x="58" y="200"/>
                </a:cubicBezTo>
                <a:cubicBezTo>
                  <a:pt x="57" y="198"/>
                  <a:pt x="55" y="196"/>
                  <a:pt x="55" y="196"/>
                </a:cubicBezTo>
                <a:cubicBezTo>
                  <a:pt x="54" y="175"/>
                  <a:pt x="74" y="155"/>
                  <a:pt x="95" y="155"/>
                </a:cubicBezTo>
                <a:cubicBezTo>
                  <a:pt x="100" y="155"/>
                  <a:pt x="105" y="157"/>
                  <a:pt x="110" y="161"/>
                </a:cubicBezTo>
                <a:cubicBezTo>
                  <a:pt x="160" y="110"/>
                  <a:pt x="160" y="110"/>
                  <a:pt x="160" y="110"/>
                </a:cubicBezTo>
                <a:cubicBezTo>
                  <a:pt x="157" y="105"/>
                  <a:pt x="155" y="100"/>
                  <a:pt x="155" y="95"/>
                </a:cubicBezTo>
                <a:cubicBezTo>
                  <a:pt x="155" y="74"/>
                  <a:pt x="175" y="55"/>
                  <a:pt x="196" y="54"/>
                </a:cubicBezTo>
                <a:cubicBezTo>
                  <a:pt x="196" y="54"/>
                  <a:pt x="198" y="57"/>
                  <a:pt x="200" y="58"/>
                </a:cubicBezTo>
                <a:cubicBezTo>
                  <a:pt x="183" y="75"/>
                  <a:pt x="182" y="74"/>
                  <a:pt x="182" y="85"/>
                </a:cubicBezTo>
                <a:cubicBezTo>
                  <a:pt x="182" y="93"/>
                  <a:pt x="195" y="106"/>
                  <a:pt x="203" y="106"/>
                </a:cubicBezTo>
                <a:cubicBezTo>
                  <a:pt x="213" y="106"/>
                  <a:pt x="213" y="105"/>
                  <a:pt x="230" y="88"/>
                </a:cubicBezTo>
                <a:cubicBezTo>
                  <a:pt x="231" y="90"/>
                  <a:pt x="233" y="92"/>
                  <a:pt x="233" y="92"/>
                </a:cubicBezTo>
                <a:cubicBezTo>
                  <a:pt x="234" y="113"/>
                  <a:pt x="214" y="132"/>
                  <a:pt x="193" y="1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408"/>
          <p:cNvSpPr>
            <a:spLocks noEditPoints="1"/>
          </p:cNvSpPr>
          <p:nvPr/>
        </p:nvSpPr>
        <p:spPr bwMode="auto">
          <a:xfrm>
            <a:off x="7421563" y="3773488"/>
            <a:ext cx="441325" cy="441325"/>
          </a:xfrm>
          <a:custGeom>
            <a:avLst/>
            <a:gdLst>
              <a:gd name="T0" fmla="*/ 220762 w 288"/>
              <a:gd name="T1" fmla="*/ 0 h 288"/>
              <a:gd name="T2" fmla="*/ 0 w 288"/>
              <a:gd name="T3" fmla="*/ 220762 h 288"/>
              <a:gd name="T4" fmla="*/ 220762 w 288"/>
              <a:gd name="T5" fmla="*/ 441524 h 288"/>
              <a:gd name="T6" fmla="*/ 441524 w 288"/>
              <a:gd name="T7" fmla="*/ 220762 h 288"/>
              <a:gd name="T8" fmla="*/ 220762 w 288"/>
              <a:gd name="T9" fmla="*/ 0 h 288"/>
              <a:gd name="T10" fmla="*/ 236093 w 288"/>
              <a:gd name="T11" fmla="*/ 352606 h 288"/>
              <a:gd name="T12" fmla="*/ 210031 w 288"/>
              <a:gd name="T13" fmla="*/ 361804 h 288"/>
              <a:gd name="T14" fmla="*/ 210031 w 288"/>
              <a:gd name="T15" fmla="*/ 361804 h 288"/>
              <a:gd name="T16" fmla="*/ 183968 w 288"/>
              <a:gd name="T17" fmla="*/ 352606 h 288"/>
              <a:gd name="T18" fmla="*/ 174770 w 288"/>
              <a:gd name="T19" fmla="*/ 328077 h 288"/>
              <a:gd name="T20" fmla="*/ 183968 w 288"/>
              <a:gd name="T21" fmla="*/ 303548 h 288"/>
              <a:gd name="T22" fmla="*/ 210031 w 288"/>
              <a:gd name="T23" fmla="*/ 294349 h 288"/>
              <a:gd name="T24" fmla="*/ 236093 w 288"/>
              <a:gd name="T25" fmla="*/ 303548 h 288"/>
              <a:gd name="T26" fmla="*/ 245291 w 288"/>
              <a:gd name="T27" fmla="*/ 328077 h 288"/>
              <a:gd name="T28" fmla="*/ 236093 w 288"/>
              <a:gd name="T29" fmla="*/ 352606 h 288"/>
              <a:gd name="T30" fmla="*/ 294349 w 288"/>
              <a:gd name="T31" fmla="*/ 183968 h 288"/>
              <a:gd name="T32" fmla="*/ 282085 w 288"/>
              <a:gd name="T33" fmla="*/ 206964 h 288"/>
              <a:gd name="T34" fmla="*/ 265221 w 288"/>
              <a:gd name="T35" fmla="*/ 222295 h 288"/>
              <a:gd name="T36" fmla="*/ 249890 w 288"/>
              <a:gd name="T37" fmla="*/ 234560 h 288"/>
              <a:gd name="T38" fmla="*/ 239159 w 288"/>
              <a:gd name="T39" fmla="*/ 251423 h 288"/>
              <a:gd name="T40" fmla="*/ 234560 w 288"/>
              <a:gd name="T41" fmla="*/ 272886 h 288"/>
              <a:gd name="T42" fmla="*/ 234560 w 288"/>
              <a:gd name="T43" fmla="*/ 279019 h 288"/>
              <a:gd name="T44" fmla="*/ 188568 w 288"/>
              <a:gd name="T45" fmla="*/ 279019 h 288"/>
              <a:gd name="T46" fmla="*/ 182435 w 288"/>
              <a:gd name="T47" fmla="*/ 279019 h 288"/>
              <a:gd name="T48" fmla="*/ 182435 w 288"/>
              <a:gd name="T49" fmla="*/ 272886 h 288"/>
              <a:gd name="T50" fmla="*/ 180902 w 288"/>
              <a:gd name="T51" fmla="*/ 260622 h 288"/>
              <a:gd name="T52" fmla="*/ 183968 w 288"/>
              <a:gd name="T53" fmla="*/ 239159 h 288"/>
              <a:gd name="T54" fmla="*/ 194700 w 288"/>
              <a:gd name="T55" fmla="*/ 214630 h 288"/>
              <a:gd name="T56" fmla="*/ 210031 w 288"/>
              <a:gd name="T57" fmla="*/ 197766 h 288"/>
              <a:gd name="T58" fmla="*/ 225361 w 288"/>
              <a:gd name="T59" fmla="*/ 183968 h 288"/>
              <a:gd name="T60" fmla="*/ 236093 w 288"/>
              <a:gd name="T61" fmla="*/ 171704 h 288"/>
              <a:gd name="T62" fmla="*/ 239159 w 288"/>
              <a:gd name="T63" fmla="*/ 157906 h 288"/>
              <a:gd name="T64" fmla="*/ 234560 w 288"/>
              <a:gd name="T65" fmla="*/ 142575 h 288"/>
              <a:gd name="T66" fmla="*/ 213097 w 288"/>
              <a:gd name="T67" fmla="*/ 136443 h 288"/>
              <a:gd name="T68" fmla="*/ 202365 w 288"/>
              <a:gd name="T69" fmla="*/ 137976 h 288"/>
              <a:gd name="T70" fmla="*/ 190101 w 288"/>
              <a:gd name="T71" fmla="*/ 141042 h 288"/>
              <a:gd name="T72" fmla="*/ 179369 w 288"/>
              <a:gd name="T73" fmla="*/ 145642 h 288"/>
              <a:gd name="T74" fmla="*/ 168638 w 288"/>
              <a:gd name="T75" fmla="*/ 151774 h 288"/>
              <a:gd name="T76" fmla="*/ 162505 w 288"/>
              <a:gd name="T77" fmla="*/ 156373 h 288"/>
              <a:gd name="T78" fmla="*/ 139509 w 288"/>
              <a:gd name="T79" fmla="*/ 110381 h 288"/>
              <a:gd name="T80" fmla="*/ 144109 w 288"/>
              <a:gd name="T81" fmla="*/ 107315 h 288"/>
              <a:gd name="T82" fmla="*/ 176303 w 288"/>
              <a:gd name="T83" fmla="*/ 91984 h 288"/>
              <a:gd name="T84" fmla="*/ 222295 w 288"/>
              <a:gd name="T85" fmla="*/ 84319 h 288"/>
              <a:gd name="T86" fmla="*/ 279019 w 288"/>
              <a:gd name="T87" fmla="*/ 102716 h 288"/>
              <a:gd name="T88" fmla="*/ 300482 w 288"/>
              <a:gd name="T89" fmla="*/ 151774 h 288"/>
              <a:gd name="T90" fmla="*/ 294349 w 288"/>
              <a:gd name="T91" fmla="*/ 183968 h 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54" y="230"/>
                </a:moveTo>
                <a:cubicBezTo>
                  <a:pt x="149" y="234"/>
                  <a:pt x="143" y="236"/>
                  <a:pt x="137" y="236"/>
                </a:cubicBezTo>
                <a:cubicBezTo>
                  <a:pt x="137" y="236"/>
                  <a:pt x="137" y="236"/>
                  <a:pt x="137" y="236"/>
                </a:cubicBezTo>
                <a:cubicBezTo>
                  <a:pt x="130" y="236"/>
                  <a:pt x="125" y="234"/>
                  <a:pt x="120" y="230"/>
                </a:cubicBezTo>
                <a:cubicBezTo>
                  <a:pt x="116" y="226"/>
                  <a:pt x="114" y="220"/>
                  <a:pt x="114" y="214"/>
                </a:cubicBezTo>
                <a:cubicBezTo>
                  <a:pt x="114" y="208"/>
                  <a:pt x="116" y="202"/>
                  <a:pt x="120" y="198"/>
                </a:cubicBezTo>
                <a:cubicBezTo>
                  <a:pt x="125" y="194"/>
                  <a:pt x="130" y="192"/>
                  <a:pt x="137" y="192"/>
                </a:cubicBezTo>
                <a:cubicBezTo>
                  <a:pt x="143" y="192"/>
                  <a:pt x="149" y="194"/>
                  <a:pt x="154" y="198"/>
                </a:cubicBezTo>
                <a:cubicBezTo>
                  <a:pt x="158" y="202"/>
                  <a:pt x="160" y="208"/>
                  <a:pt x="160" y="214"/>
                </a:cubicBezTo>
                <a:cubicBezTo>
                  <a:pt x="160" y="220"/>
                  <a:pt x="158" y="226"/>
                  <a:pt x="154" y="230"/>
                </a:cubicBezTo>
                <a:close/>
                <a:moveTo>
                  <a:pt x="192" y="120"/>
                </a:moveTo>
                <a:cubicBezTo>
                  <a:pt x="190" y="126"/>
                  <a:pt x="187" y="130"/>
                  <a:pt x="184" y="135"/>
                </a:cubicBezTo>
                <a:cubicBezTo>
                  <a:pt x="180" y="138"/>
                  <a:pt x="177" y="142"/>
                  <a:pt x="173" y="145"/>
                </a:cubicBezTo>
                <a:cubicBezTo>
                  <a:pt x="169" y="148"/>
                  <a:pt x="166" y="150"/>
                  <a:pt x="163" y="153"/>
                </a:cubicBezTo>
                <a:cubicBezTo>
                  <a:pt x="160" y="156"/>
                  <a:pt x="158" y="160"/>
                  <a:pt x="156" y="164"/>
                </a:cubicBezTo>
                <a:cubicBezTo>
                  <a:pt x="154" y="167"/>
                  <a:pt x="153" y="172"/>
                  <a:pt x="153" y="178"/>
                </a:cubicBezTo>
                <a:cubicBezTo>
                  <a:pt x="153" y="182"/>
                  <a:pt x="153" y="182"/>
                  <a:pt x="153" y="182"/>
                </a:cubicBezTo>
                <a:cubicBezTo>
                  <a:pt x="123" y="182"/>
                  <a:pt x="123" y="182"/>
                  <a:pt x="123" y="182"/>
                </a:cubicBezTo>
                <a:cubicBezTo>
                  <a:pt x="119" y="182"/>
                  <a:pt x="119" y="182"/>
                  <a:pt x="119" y="182"/>
                </a:cubicBezTo>
                <a:cubicBezTo>
                  <a:pt x="119" y="178"/>
                  <a:pt x="119" y="178"/>
                  <a:pt x="119" y="178"/>
                </a:cubicBezTo>
                <a:cubicBezTo>
                  <a:pt x="118" y="175"/>
                  <a:pt x="118" y="173"/>
                  <a:pt x="118" y="170"/>
                </a:cubicBezTo>
                <a:cubicBezTo>
                  <a:pt x="118" y="165"/>
                  <a:pt x="119" y="160"/>
                  <a:pt x="120" y="156"/>
                </a:cubicBezTo>
                <a:cubicBezTo>
                  <a:pt x="122" y="150"/>
                  <a:pt x="124" y="145"/>
                  <a:pt x="127" y="140"/>
                </a:cubicBezTo>
                <a:cubicBezTo>
                  <a:pt x="130" y="136"/>
                  <a:pt x="133" y="132"/>
                  <a:pt x="137" y="129"/>
                </a:cubicBezTo>
                <a:cubicBezTo>
                  <a:pt x="141" y="126"/>
                  <a:pt x="144" y="123"/>
                  <a:pt x="147" y="120"/>
                </a:cubicBezTo>
                <a:cubicBezTo>
                  <a:pt x="150" y="117"/>
                  <a:pt x="152" y="115"/>
                  <a:pt x="154" y="112"/>
                </a:cubicBezTo>
                <a:cubicBezTo>
                  <a:pt x="155" y="110"/>
                  <a:pt x="156" y="107"/>
                  <a:pt x="156" y="103"/>
                </a:cubicBezTo>
                <a:cubicBezTo>
                  <a:pt x="156" y="98"/>
                  <a:pt x="155" y="95"/>
                  <a:pt x="153" y="93"/>
                </a:cubicBezTo>
                <a:cubicBezTo>
                  <a:pt x="151" y="91"/>
                  <a:pt x="147" y="89"/>
                  <a:pt x="139" y="89"/>
                </a:cubicBezTo>
                <a:cubicBezTo>
                  <a:pt x="137" y="89"/>
                  <a:pt x="135" y="89"/>
                  <a:pt x="132" y="90"/>
                </a:cubicBezTo>
                <a:cubicBezTo>
                  <a:pt x="130" y="90"/>
                  <a:pt x="127" y="91"/>
                  <a:pt x="124" y="92"/>
                </a:cubicBezTo>
                <a:cubicBezTo>
                  <a:pt x="122" y="93"/>
                  <a:pt x="119" y="94"/>
                  <a:pt x="117" y="95"/>
                </a:cubicBezTo>
                <a:cubicBezTo>
                  <a:pt x="114" y="97"/>
                  <a:pt x="112" y="98"/>
                  <a:pt x="110" y="99"/>
                </a:cubicBezTo>
                <a:cubicBezTo>
                  <a:pt x="106" y="102"/>
                  <a:pt x="106" y="102"/>
                  <a:pt x="106" y="102"/>
                </a:cubicBezTo>
                <a:cubicBezTo>
                  <a:pt x="91" y="72"/>
                  <a:pt x="91" y="72"/>
                  <a:pt x="91" y="72"/>
                </a:cubicBezTo>
                <a:cubicBezTo>
                  <a:pt x="94" y="70"/>
                  <a:pt x="94" y="70"/>
                  <a:pt x="94" y="70"/>
                </a:cubicBezTo>
                <a:cubicBezTo>
                  <a:pt x="100" y="66"/>
                  <a:pt x="107" y="62"/>
                  <a:pt x="115" y="60"/>
                </a:cubicBezTo>
                <a:cubicBezTo>
                  <a:pt x="124" y="57"/>
                  <a:pt x="133" y="55"/>
                  <a:pt x="145" y="55"/>
                </a:cubicBezTo>
                <a:cubicBezTo>
                  <a:pt x="160" y="55"/>
                  <a:pt x="173" y="59"/>
                  <a:pt x="182" y="67"/>
                </a:cubicBezTo>
                <a:cubicBezTo>
                  <a:pt x="191" y="75"/>
                  <a:pt x="196" y="86"/>
                  <a:pt x="196" y="99"/>
                </a:cubicBezTo>
                <a:cubicBezTo>
                  <a:pt x="196" y="107"/>
                  <a:pt x="194" y="114"/>
                  <a:pt x="192"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689"/>
          <p:cNvSpPr>
            <a:spLocks noEditPoints="1"/>
          </p:cNvSpPr>
          <p:nvPr/>
        </p:nvSpPr>
        <p:spPr bwMode="auto">
          <a:xfrm>
            <a:off x="9010650" y="2152650"/>
            <a:ext cx="441325" cy="444500"/>
          </a:xfrm>
          <a:custGeom>
            <a:avLst/>
            <a:gdLst>
              <a:gd name="T0" fmla="*/ 220762 w 288"/>
              <a:gd name="T1" fmla="*/ 0 h 288"/>
              <a:gd name="T2" fmla="*/ 0 w 288"/>
              <a:gd name="T3" fmla="*/ 222485 h 288"/>
              <a:gd name="T4" fmla="*/ 220762 w 288"/>
              <a:gd name="T5" fmla="*/ 444970 h 288"/>
              <a:gd name="T6" fmla="*/ 441524 w 288"/>
              <a:gd name="T7" fmla="*/ 222485 h 288"/>
              <a:gd name="T8" fmla="*/ 220762 w 288"/>
              <a:gd name="T9" fmla="*/ 0 h 288"/>
              <a:gd name="T10" fmla="*/ 220762 w 288"/>
              <a:gd name="T11" fmla="*/ 364628 h 288"/>
              <a:gd name="T12" fmla="*/ 99650 w 288"/>
              <a:gd name="T13" fmla="*/ 222485 h 288"/>
              <a:gd name="T14" fmla="*/ 190101 w 288"/>
              <a:gd name="T15" fmla="*/ 222485 h 288"/>
              <a:gd name="T16" fmla="*/ 190101 w 288"/>
              <a:gd name="T17" fmla="*/ 86522 h 288"/>
              <a:gd name="T18" fmla="*/ 251423 w 288"/>
              <a:gd name="T19" fmla="*/ 86522 h 288"/>
              <a:gd name="T20" fmla="*/ 251423 w 288"/>
              <a:gd name="T21" fmla="*/ 222485 h 288"/>
              <a:gd name="T22" fmla="*/ 341874 w 288"/>
              <a:gd name="T23" fmla="*/ 222485 h 288"/>
              <a:gd name="T24" fmla="*/ 220762 w 288"/>
              <a:gd name="T25" fmla="*/ 364628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44" y="236"/>
                </a:moveTo>
                <a:cubicBezTo>
                  <a:pt x="65" y="144"/>
                  <a:pt x="65" y="144"/>
                  <a:pt x="65" y="144"/>
                </a:cubicBezTo>
                <a:cubicBezTo>
                  <a:pt x="124" y="144"/>
                  <a:pt x="124" y="144"/>
                  <a:pt x="124" y="144"/>
                </a:cubicBezTo>
                <a:cubicBezTo>
                  <a:pt x="124" y="56"/>
                  <a:pt x="124" y="56"/>
                  <a:pt x="124" y="56"/>
                </a:cubicBezTo>
                <a:cubicBezTo>
                  <a:pt x="164" y="56"/>
                  <a:pt x="164" y="56"/>
                  <a:pt x="164" y="56"/>
                </a:cubicBezTo>
                <a:cubicBezTo>
                  <a:pt x="164" y="144"/>
                  <a:pt x="164" y="144"/>
                  <a:pt x="164" y="144"/>
                </a:cubicBezTo>
                <a:cubicBezTo>
                  <a:pt x="223" y="144"/>
                  <a:pt x="223" y="144"/>
                  <a:pt x="223" y="144"/>
                </a:cubicBezTo>
                <a:lnTo>
                  <a:pt x="144" y="2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18" name="直接连接符 17"/>
          <p:cNvCxnSpPr/>
          <p:nvPr/>
        </p:nvCxnSpPr>
        <p:spPr>
          <a:xfrm flipH="1" flipV="1">
            <a:off x="722313" y="3994468"/>
            <a:ext cx="58991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29005" y="1964055"/>
            <a:ext cx="5401310" cy="203073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商户强烈建议，在现有商户对账平台上，可否设置</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一个界面为</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一个终端对应每一天的交易流水与汇总</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，当商户有多个店面多个终端时，总账财务需要看到的是每个终端对应的每天交易额的汇总数据，如果以现有的导出</a:t>
            </a:r>
            <a:r>
              <a:rPr lang="en-US" altLang="zh-CN">
                <a:latin typeface="微软雅黑" panose="020B0503020204020204" pitchFamily="34" charset="-122"/>
                <a:ea typeface="微软雅黑" panose="020B0503020204020204" pitchFamily="34" charset="-122"/>
              </a:rPr>
              <a:t>Excel</a:t>
            </a:r>
            <a:r>
              <a:rPr lang="zh-CN" altLang="en-US">
                <a:latin typeface="微软雅黑" panose="020B0503020204020204" pitchFamily="34" charset="-122"/>
                <a:ea typeface="微软雅黑" panose="020B0503020204020204" pitchFamily="34" charset="-122"/>
              </a:rPr>
              <a:t>表格就是每天全部终端的交易明细，财务需要花大量的时间去整理，用户体验不是很好</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WPS 演示</Application>
  <PresentationFormat>宽屏</PresentationFormat>
  <Paragraphs>177</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华文细黑</vt:lpstr>
      <vt:lpstr>Calibri</vt:lpstr>
      <vt:lpstr>Impact</vt:lpstr>
      <vt:lpstr>方正兰亭粗黑简体</vt:lpstr>
      <vt:lpstr>Calibri Light</vt:lpstr>
      <vt:lpstr>等线</vt:lpstr>
      <vt:lpstr>MS PGothic</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肖燕惠</dc:creator>
  <cp:lastModifiedBy>Administrator</cp:lastModifiedBy>
  <cp:revision>40</cp:revision>
  <dcterms:created xsi:type="dcterms:W3CDTF">2017-02-02T14:25:00Z</dcterms:created>
  <dcterms:modified xsi:type="dcterms:W3CDTF">2017-05-08T15:17:41Z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