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4" r:id="rId4"/>
    <p:sldId id="258" r:id="rId5"/>
    <p:sldId id="259" r:id="rId6"/>
    <p:sldId id="265" r:id="rId7"/>
    <p:sldId id="266" r:id="rId8"/>
    <p:sldId id="260" r:id="rId9"/>
    <p:sldId id="267" r:id="rId10"/>
    <p:sldId id="261" r:id="rId11"/>
    <p:sldId id="268" r:id="rId12"/>
    <p:sldId id="269" r:id="rId13"/>
    <p:sldId id="270" r:id="rId14"/>
    <p:sldId id="272" r:id="rId15"/>
    <p:sldId id="271" r:id="rId16"/>
    <p:sldId id="273" r:id="rId17"/>
    <p:sldId id="275"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42" autoAdjust="0"/>
  </p:normalViewPr>
  <p:slideViewPr>
    <p:cSldViewPr snapToGrid="0" snapToObjects="1">
      <p:cViewPr varScale="1">
        <p:scale>
          <a:sx n="145" d="100"/>
          <a:sy n="145" d="100"/>
        </p:scale>
        <p:origin x="-104"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F462-9549-FC4C-B80C-AD9F7DB1A02D}" type="datetimeFigureOut">
              <a:rPr lang="en-US" smtClean="0"/>
              <a:t>4/28/16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B21CB3-199B-1A48-ACF7-F46DDECA4BFB}" type="slidenum">
              <a:rPr lang="en-US" smtClean="0"/>
              <a:t>‹#›</a:t>
            </a:fld>
            <a:endParaRPr lang="en-US"/>
          </a:p>
        </p:txBody>
      </p:sp>
    </p:spTree>
    <p:extLst>
      <p:ext uri="{BB962C8B-B14F-4D97-AF65-F5344CB8AC3E}">
        <p14:creationId xmlns:p14="http://schemas.microsoft.com/office/powerpoint/2010/main" val="1592893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1CB3-199B-1A48-ACF7-F46DDECA4BFB}" type="slidenum">
              <a:rPr lang="en-US" smtClean="0"/>
              <a:t>2</a:t>
            </a:fld>
            <a:endParaRPr lang="en-US"/>
          </a:p>
        </p:txBody>
      </p:sp>
    </p:spTree>
    <p:extLst>
      <p:ext uri="{BB962C8B-B14F-4D97-AF65-F5344CB8AC3E}">
        <p14:creationId xmlns:p14="http://schemas.microsoft.com/office/powerpoint/2010/main" val="672884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4/28/16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4/28/16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4/28/16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4/28/16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3/library/stdtypes.html%23built-in-typ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102</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extLst>
      <p:ext uri="{BB962C8B-B14F-4D97-AF65-F5344CB8AC3E}">
        <p14:creationId xmlns:p14="http://schemas.microsoft.com/office/powerpoint/2010/main" val="23016690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you know, a variable is something that can be manipulated and or changed</a:t>
            </a:r>
          </a:p>
          <a:p>
            <a:r>
              <a:rPr lang="en-US" dirty="0" smtClean="0"/>
              <a:t>To create a variable in python, you simply do:</a:t>
            </a:r>
          </a:p>
          <a:p>
            <a:pPr lvl="1"/>
            <a:r>
              <a:rPr lang="en-US" dirty="0" err="1" smtClean="0"/>
              <a:t>variable_name</a:t>
            </a:r>
            <a:r>
              <a:rPr lang="en-US" dirty="0" smtClean="0"/>
              <a:t> = VALUE</a:t>
            </a:r>
          </a:p>
          <a:p>
            <a:pPr lvl="2"/>
            <a:r>
              <a:rPr lang="en-US" dirty="0" smtClean="0"/>
              <a:t>Where VALUE is equal to what you want. Notice that unlike Java, C++, </a:t>
            </a:r>
            <a:r>
              <a:rPr lang="en-US" dirty="0" err="1" smtClean="0"/>
              <a:t>etc</a:t>
            </a:r>
            <a:r>
              <a:rPr lang="en-US" dirty="0" smtClean="0"/>
              <a:t>, you do not have to explicitly declare your type before you create your variable</a:t>
            </a:r>
          </a:p>
          <a:p>
            <a:r>
              <a:rPr lang="en-US" dirty="0" smtClean="0"/>
              <a:t>Numeric types: </a:t>
            </a:r>
          </a:p>
          <a:p>
            <a:pPr lvl="1"/>
            <a:r>
              <a:rPr lang="en-US" dirty="0" smtClean="0"/>
              <a:t>Integers</a:t>
            </a:r>
          </a:p>
          <a:p>
            <a:pPr lvl="1"/>
            <a:r>
              <a:rPr lang="en-US" dirty="0" smtClean="0"/>
              <a:t>Floating Point</a:t>
            </a:r>
          </a:p>
          <a:p>
            <a:pPr lvl="1"/>
            <a:r>
              <a:rPr lang="en-US" dirty="0" smtClean="0"/>
              <a:t>Complex (imaginary numbers)</a:t>
            </a:r>
          </a:p>
          <a:p>
            <a:r>
              <a:rPr lang="en-US" dirty="0" smtClean="0"/>
              <a:t>Booleans</a:t>
            </a:r>
          </a:p>
          <a:p>
            <a:pPr lvl="1"/>
            <a:r>
              <a:rPr lang="en-US" dirty="0" smtClean="0"/>
              <a:t>Can be True or False</a:t>
            </a:r>
            <a:endParaRPr lang="en-US" dirty="0"/>
          </a:p>
        </p:txBody>
      </p:sp>
    </p:spTree>
    <p:extLst>
      <p:ext uri="{BB962C8B-B14F-4D97-AF65-F5344CB8AC3E}">
        <p14:creationId xmlns:p14="http://schemas.microsoft.com/office/powerpoint/2010/main" val="4106335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 - Integers</a:t>
            </a:r>
            <a:endParaRPr lang="en-US" dirty="0"/>
          </a:p>
        </p:txBody>
      </p:sp>
      <p:sp>
        <p:nvSpPr>
          <p:cNvPr id="3" name="Content Placeholder 2"/>
          <p:cNvSpPr>
            <a:spLocks noGrp="1"/>
          </p:cNvSpPr>
          <p:nvPr>
            <p:ph idx="1"/>
          </p:nvPr>
        </p:nvSpPr>
        <p:spPr/>
        <p:txBody>
          <a:bodyPr>
            <a:normAutofit lnSpcReduction="10000"/>
          </a:bodyPr>
          <a:lstStyle/>
          <a:p>
            <a:r>
              <a:rPr lang="en-US" dirty="0" smtClean="0"/>
              <a:t>Open up IDLE and create a new file called </a:t>
            </a:r>
            <a:r>
              <a:rPr lang="en-US" dirty="0" err="1" smtClean="0"/>
              <a:t>variable_practice.py</a:t>
            </a:r>
            <a:endParaRPr lang="en-US" dirty="0" smtClean="0"/>
          </a:p>
          <a:p>
            <a:r>
              <a:rPr lang="en-US" dirty="0" smtClean="0"/>
              <a:t>Enter the following code:</a:t>
            </a:r>
          </a:p>
          <a:p>
            <a:pPr marL="457200" lvl="1" indent="0">
              <a:buNone/>
            </a:pPr>
            <a:r>
              <a:rPr lang="en-US" sz="1500" dirty="0" err="1">
                <a:latin typeface="Consolas"/>
                <a:cs typeface="Consolas"/>
              </a:rPr>
              <a:t>test_integer</a:t>
            </a:r>
            <a:r>
              <a:rPr lang="en-US" sz="1500" dirty="0">
                <a:latin typeface="Consolas"/>
                <a:cs typeface="Consolas"/>
              </a:rPr>
              <a:t> = 12</a:t>
            </a:r>
          </a:p>
          <a:p>
            <a:pPr marL="457200" lvl="1" indent="0">
              <a:buNone/>
            </a:pPr>
            <a:r>
              <a:rPr lang="en-US" sz="1500" dirty="0" err="1">
                <a:latin typeface="Consolas"/>
                <a:cs typeface="Consolas"/>
              </a:rPr>
              <a:t>second_test_integer</a:t>
            </a:r>
            <a:r>
              <a:rPr lang="en-US" sz="1500" dirty="0">
                <a:latin typeface="Consolas"/>
                <a:cs typeface="Consolas"/>
              </a:rPr>
              <a:t> = 67</a:t>
            </a:r>
          </a:p>
          <a:p>
            <a:pPr marL="457200" lvl="1" indent="0">
              <a:buNone/>
            </a:pPr>
            <a:r>
              <a:rPr lang="en-US" sz="1500" dirty="0" err="1">
                <a:latin typeface="Consolas"/>
                <a:cs typeface="Consolas"/>
              </a:rPr>
              <a:t>combined_integer</a:t>
            </a:r>
            <a:r>
              <a:rPr lang="en-US" sz="1500" dirty="0">
                <a:latin typeface="Consolas"/>
                <a:cs typeface="Consolas"/>
              </a:rPr>
              <a:t> = </a:t>
            </a:r>
            <a:r>
              <a:rPr lang="en-US" sz="1500" dirty="0" err="1">
                <a:latin typeface="Consolas"/>
                <a:cs typeface="Consolas"/>
              </a:rPr>
              <a:t>test_integer</a:t>
            </a:r>
            <a:r>
              <a:rPr lang="en-US" sz="1500" dirty="0">
                <a:latin typeface="Consolas"/>
                <a:cs typeface="Consolas"/>
              </a:rPr>
              <a:t> + </a:t>
            </a:r>
            <a:r>
              <a:rPr lang="en-US" sz="1500" dirty="0" err="1">
                <a:latin typeface="Consolas"/>
                <a:cs typeface="Consolas"/>
              </a:rPr>
              <a:t>second_test_integer</a:t>
            </a:r>
            <a:endParaRPr lang="en-US" sz="1500" dirty="0">
              <a:latin typeface="Consolas"/>
              <a:cs typeface="Consolas"/>
            </a:endParaRPr>
          </a:p>
          <a:p>
            <a:pPr marL="457200" lvl="1" indent="0">
              <a:buNone/>
            </a:pPr>
            <a:r>
              <a:rPr lang="en-US" sz="1500" dirty="0">
                <a:latin typeface="Consolas"/>
                <a:cs typeface="Consolas"/>
              </a:rPr>
              <a:t>print(</a:t>
            </a:r>
            <a:r>
              <a:rPr lang="en-US" sz="1500" dirty="0" err="1">
                <a:latin typeface="Consolas"/>
                <a:cs typeface="Consolas"/>
              </a:rPr>
              <a:t>combined_integer</a:t>
            </a:r>
            <a:r>
              <a:rPr lang="en-US" sz="1500" dirty="0">
                <a:latin typeface="Consolas"/>
                <a:cs typeface="Consolas"/>
              </a:rPr>
              <a:t>)</a:t>
            </a:r>
          </a:p>
          <a:p>
            <a:pPr marL="457200" lvl="1" indent="0">
              <a:buNone/>
            </a:pPr>
            <a:r>
              <a:rPr lang="en-US" sz="1500" dirty="0">
                <a:latin typeface="Consolas"/>
                <a:cs typeface="Consolas"/>
              </a:rPr>
              <a:t>print(</a:t>
            </a:r>
            <a:r>
              <a:rPr lang="en-US" sz="1500" dirty="0" err="1">
                <a:latin typeface="Consolas"/>
                <a:cs typeface="Consolas"/>
              </a:rPr>
              <a:t>test_integer</a:t>
            </a:r>
            <a:r>
              <a:rPr lang="en-US" sz="1500" dirty="0">
                <a:latin typeface="Consolas"/>
                <a:cs typeface="Consolas"/>
              </a:rPr>
              <a:t> + </a:t>
            </a:r>
            <a:r>
              <a:rPr lang="en-US" sz="1500" dirty="0" err="1">
                <a:latin typeface="Consolas"/>
                <a:cs typeface="Consolas"/>
              </a:rPr>
              <a:t>second_test_integer</a:t>
            </a:r>
            <a:r>
              <a:rPr lang="en-US" sz="1500" dirty="0" smtClean="0">
                <a:latin typeface="Consolas"/>
                <a:cs typeface="Consolas"/>
              </a:rPr>
              <a:t>)</a:t>
            </a:r>
          </a:p>
          <a:p>
            <a:r>
              <a:rPr lang="en-US" dirty="0" smtClean="0">
                <a:latin typeface="Consolas"/>
                <a:cs typeface="Consolas"/>
              </a:rPr>
              <a:t>Now, run your program</a:t>
            </a:r>
          </a:p>
          <a:p>
            <a:r>
              <a:rPr lang="en-US" dirty="0" smtClean="0">
                <a:latin typeface="Consolas"/>
                <a:cs typeface="Consolas"/>
              </a:rPr>
              <a:t>Notice that the two print() statements return the same result</a:t>
            </a:r>
          </a:p>
          <a:p>
            <a:pPr marL="457200" lvl="1" indent="0">
              <a:buNone/>
            </a:pPr>
            <a:endParaRPr lang="en-US" dirty="0" smtClean="0">
              <a:latin typeface="Consolas"/>
              <a:cs typeface="Consolas"/>
            </a:endParaRPr>
          </a:p>
          <a:p>
            <a:endParaRPr lang="en-US" dirty="0" smtClean="0"/>
          </a:p>
          <a:p>
            <a:endParaRPr lang="en-US" dirty="0"/>
          </a:p>
        </p:txBody>
      </p:sp>
    </p:spTree>
    <p:extLst>
      <p:ext uri="{BB962C8B-B14F-4D97-AF65-F5344CB8AC3E}">
        <p14:creationId xmlns:p14="http://schemas.microsoft.com/office/powerpoint/2010/main" val="17180969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 – floating point numbers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Try adding this to your program and running it:</a:t>
            </a:r>
          </a:p>
          <a:p>
            <a:pPr marL="0" indent="0">
              <a:buNone/>
            </a:pPr>
            <a:r>
              <a:rPr lang="en-US" sz="1400" dirty="0" err="1">
                <a:latin typeface="Consolas"/>
                <a:cs typeface="Consolas"/>
              </a:rPr>
              <a:t>test_float</a:t>
            </a:r>
            <a:r>
              <a:rPr lang="en-US" sz="1400" dirty="0">
                <a:latin typeface="Consolas"/>
                <a:cs typeface="Consolas"/>
              </a:rPr>
              <a:t> = 3.14159</a:t>
            </a:r>
          </a:p>
          <a:p>
            <a:pPr marL="0" indent="0">
              <a:buNone/>
            </a:pPr>
            <a:r>
              <a:rPr lang="en-US" sz="1400" dirty="0" err="1">
                <a:latin typeface="Consolas"/>
                <a:cs typeface="Consolas"/>
              </a:rPr>
              <a:t>second_test_float</a:t>
            </a:r>
            <a:r>
              <a:rPr lang="en-US" sz="1400" dirty="0">
                <a:latin typeface="Consolas"/>
                <a:cs typeface="Consolas"/>
              </a:rPr>
              <a:t> = 213.45</a:t>
            </a:r>
          </a:p>
          <a:p>
            <a:pPr marL="0" indent="0">
              <a:buNone/>
            </a:pPr>
            <a:r>
              <a:rPr lang="en-US" sz="1400" dirty="0" err="1">
                <a:latin typeface="Consolas"/>
                <a:cs typeface="Consolas"/>
              </a:rPr>
              <a:t>combined_float</a:t>
            </a:r>
            <a:r>
              <a:rPr lang="en-US" sz="1400" dirty="0">
                <a:latin typeface="Consolas"/>
                <a:cs typeface="Consolas"/>
              </a:rPr>
              <a:t> = </a:t>
            </a:r>
            <a:r>
              <a:rPr lang="en-US" sz="1400" dirty="0" err="1">
                <a:latin typeface="Consolas"/>
                <a:cs typeface="Consolas"/>
              </a:rPr>
              <a:t>test_float</a:t>
            </a:r>
            <a:r>
              <a:rPr lang="en-US" sz="1400" dirty="0">
                <a:latin typeface="Consolas"/>
                <a:cs typeface="Consolas"/>
              </a:rPr>
              <a:t> + </a:t>
            </a:r>
            <a:r>
              <a:rPr lang="en-US" sz="1400" dirty="0" err="1">
                <a:latin typeface="Consolas"/>
                <a:cs typeface="Consolas"/>
              </a:rPr>
              <a:t>second_test_float</a:t>
            </a:r>
            <a:endParaRPr lang="en-US" sz="1400" dirty="0">
              <a:latin typeface="Consolas"/>
              <a:cs typeface="Consolas"/>
            </a:endParaRPr>
          </a:p>
          <a:p>
            <a:pPr marL="0" indent="0">
              <a:buNone/>
            </a:pPr>
            <a:r>
              <a:rPr lang="en-US" sz="1400" dirty="0">
                <a:latin typeface="Consolas"/>
                <a:cs typeface="Consolas"/>
              </a:rPr>
              <a:t>print(</a:t>
            </a:r>
            <a:r>
              <a:rPr lang="en-US" sz="1400" dirty="0" err="1">
                <a:latin typeface="Consolas"/>
                <a:cs typeface="Consolas"/>
              </a:rPr>
              <a:t>combined_float</a:t>
            </a:r>
            <a:r>
              <a:rPr lang="en-US" sz="1400" dirty="0">
                <a:latin typeface="Consolas"/>
                <a:cs typeface="Consolas"/>
              </a:rPr>
              <a:t>)</a:t>
            </a:r>
          </a:p>
          <a:p>
            <a:pPr marL="0" indent="0">
              <a:buNone/>
            </a:pPr>
            <a:r>
              <a:rPr lang="en-US" sz="1400" dirty="0">
                <a:latin typeface="Consolas"/>
                <a:cs typeface="Consolas"/>
              </a:rPr>
              <a:t>print(</a:t>
            </a:r>
            <a:r>
              <a:rPr lang="en-US" sz="1400" dirty="0" err="1">
                <a:latin typeface="Consolas"/>
                <a:cs typeface="Consolas"/>
              </a:rPr>
              <a:t>test_float</a:t>
            </a:r>
            <a:r>
              <a:rPr lang="en-US" sz="1400" dirty="0">
                <a:latin typeface="Consolas"/>
                <a:cs typeface="Consolas"/>
              </a:rPr>
              <a:t> + </a:t>
            </a:r>
            <a:r>
              <a:rPr lang="en-US" sz="1400" dirty="0" err="1">
                <a:latin typeface="Consolas"/>
                <a:cs typeface="Consolas"/>
              </a:rPr>
              <a:t>second_test_float</a:t>
            </a:r>
            <a:r>
              <a:rPr lang="en-US" sz="1400" dirty="0" smtClean="0">
                <a:latin typeface="Consolas"/>
                <a:cs typeface="Consolas"/>
              </a:rPr>
              <a:t>)</a:t>
            </a:r>
          </a:p>
          <a:p>
            <a:r>
              <a:rPr lang="en-US" dirty="0" smtClean="0">
                <a:cs typeface="Consolas"/>
              </a:rPr>
              <a:t>Floating point arithmetic is a very advanced concept in computer science and is beyond the scope of this course, but know that at some point, for values with infinite precision like 1/3, the value will be truncated and rounded based on a set of rules. For most practical purposes, you will not need to worry about it, unless you are working with scientific data. In that case, I’d recommend you read and understand :</a:t>
            </a:r>
          </a:p>
          <a:p>
            <a:pPr lvl="1"/>
            <a:r>
              <a:rPr lang="en-US" dirty="0">
                <a:cs typeface="Consolas"/>
              </a:rPr>
              <a:t>https://</a:t>
            </a:r>
            <a:r>
              <a:rPr lang="en-US" dirty="0" err="1">
                <a:cs typeface="Consolas"/>
              </a:rPr>
              <a:t>docs.python.org</a:t>
            </a:r>
            <a:r>
              <a:rPr lang="en-US" dirty="0">
                <a:cs typeface="Consolas"/>
              </a:rPr>
              <a:t>/3/tutorial/</a:t>
            </a:r>
            <a:r>
              <a:rPr lang="en-US" dirty="0" err="1">
                <a:cs typeface="Consolas"/>
              </a:rPr>
              <a:t>floatingpoint.html</a:t>
            </a:r>
            <a:endParaRPr lang="en-US" dirty="0">
              <a:cs typeface="Consolas"/>
            </a:endParaRPr>
          </a:p>
        </p:txBody>
      </p:sp>
    </p:spTree>
    <p:extLst>
      <p:ext uri="{BB962C8B-B14F-4D97-AF65-F5344CB8AC3E}">
        <p14:creationId xmlns:p14="http://schemas.microsoft.com/office/powerpoint/2010/main" val="20968144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Trying to break stuff</a:t>
            </a:r>
            <a:endParaRPr lang="en-US" dirty="0"/>
          </a:p>
        </p:txBody>
      </p:sp>
      <p:sp>
        <p:nvSpPr>
          <p:cNvPr id="3" name="Content Placeholder 2"/>
          <p:cNvSpPr>
            <a:spLocks noGrp="1"/>
          </p:cNvSpPr>
          <p:nvPr>
            <p:ph idx="1"/>
          </p:nvPr>
        </p:nvSpPr>
        <p:spPr/>
        <p:txBody>
          <a:bodyPr/>
          <a:lstStyle/>
          <a:p>
            <a:pPr marL="0" indent="0">
              <a:buNone/>
            </a:pPr>
            <a:endParaRPr lang="en-US" sz="1400" b="1" dirty="0">
              <a:latin typeface="Consolas"/>
              <a:cs typeface="Consolas"/>
            </a:endParaRPr>
          </a:p>
          <a:p>
            <a:r>
              <a:rPr lang="en-US" dirty="0" smtClean="0">
                <a:cs typeface="Consolas"/>
              </a:rPr>
              <a:t>Will this Java code work?</a:t>
            </a:r>
          </a:p>
          <a:p>
            <a:pPr marL="0" indent="0">
              <a:buNone/>
            </a:pPr>
            <a:r>
              <a:rPr lang="en-US" sz="1400" dirty="0">
                <a:latin typeface="Consolas"/>
                <a:cs typeface="Consolas"/>
              </a:rPr>
              <a:t>Integer one = 123;</a:t>
            </a:r>
            <a:br>
              <a:rPr lang="en-US" sz="1400" dirty="0">
                <a:latin typeface="Consolas"/>
                <a:cs typeface="Consolas"/>
              </a:rPr>
            </a:br>
            <a:r>
              <a:rPr lang="en-US" sz="1400" dirty="0">
                <a:latin typeface="Consolas"/>
                <a:cs typeface="Consolas"/>
              </a:rPr>
              <a:t>Double two = 1.1;</a:t>
            </a:r>
            <a:br>
              <a:rPr lang="en-US" sz="1400" dirty="0">
                <a:latin typeface="Consolas"/>
                <a:cs typeface="Consolas"/>
              </a:rPr>
            </a:br>
            <a:r>
              <a:rPr lang="en-US" sz="1400" dirty="0">
                <a:latin typeface="Consolas"/>
                <a:cs typeface="Consolas"/>
              </a:rPr>
              <a:t>Integer answer = one + two</a:t>
            </a:r>
            <a:r>
              <a:rPr lang="en-US" sz="1400" dirty="0" smtClean="0">
                <a:latin typeface="Consolas"/>
                <a:cs typeface="Consolas"/>
              </a:rPr>
              <a:t>;</a:t>
            </a:r>
          </a:p>
          <a:p>
            <a:pPr marL="0" indent="0">
              <a:buNone/>
            </a:pPr>
            <a:endParaRPr lang="en-US" sz="1400" dirty="0">
              <a:latin typeface="Consolas"/>
              <a:cs typeface="Consolas"/>
            </a:endParaRPr>
          </a:p>
          <a:p>
            <a:r>
              <a:rPr lang="en-US" dirty="0"/>
              <a:t>Will this Python code work?</a:t>
            </a:r>
          </a:p>
          <a:p>
            <a:pPr marL="0" indent="0">
              <a:buNone/>
            </a:pPr>
            <a:r>
              <a:rPr lang="en-US" sz="1400" dirty="0">
                <a:latin typeface="Consolas"/>
                <a:cs typeface="Consolas"/>
              </a:rPr>
              <a:t>&gt;&gt;&gt; </a:t>
            </a:r>
            <a:r>
              <a:rPr lang="en-US" sz="1400" dirty="0" smtClean="0">
                <a:latin typeface="Consolas"/>
                <a:cs typeface="Consolas"/>
              </a:rPr>
              <a:t>one = </a:t>
            </a:r>
            <a:r>
              <a:rPr lang="en-US" sz="1400" dirty="0">
                <a:latin typeface="Consolas"/>
                <a:cs typeface="Consolas"/>
              </a:rPr>
              <a:t>1234</a:t>
            </a:r>
          </a:p>
          <a:p>
            <a:pPr marL="0" indent="0">
              <a:buNone/>
            </a:pPr>
            <a:r>
              <a:rPr lang="nb-NO" sz="1400" dirty="0">
                <a:latin typeface="Consolas"/>
                <a:cs typeface="Consolas"/>
              </a:rPr>
              <a:t>&gt;&gt;&gt; </a:t>
            </a:r>
            <a:r>
              <a:rPr lang="nb-NO" sz="1400" dirty="0" err="1" smtClean="0">
                <a:latin typeface="Consolas"/>
                <a:cs typeface="Consolas"/>
              </a:rPr>
              <a:t>two</a:t>
            </a:r>
            <a:r>
              <a:rPr lang="nb-NO" sz="1400" dirty="0" smtClean="0">
                <a:latin typeface="Consolas"/>
                <a:cs typeface="Consolas"/>
              </a:rPr>
              <a:t> = </a:t>
            </a:r>
            <a:r>
              <a:rPr lang="nb-NO" sz="1400" dirty="0">
                <a:latin typeface="Consolas"/>
                <a:cs typeface="Consolas"/>
              </a:rPr>
              <a:t>1.1</a:t>
            </a:r>
          </a:p>
          <a:p>
            <a:pPr marL="0" indent="0">
              <a:buNone/>
            </a:pPr>
            <a:r>
              <a:rPr lang="en-US" sz="1400" dirty="0">
                <a:latin typeface="Consolas"/>
                <a:cs typeface="Consolas"/>
              </a:rPr>
              <a:t>&gt;&gt;&gt; </a:t>
            </a:r>
            <a:r>
              <a:rPr lang="en-US" sz="1400" dirty="0" smtClean="0">
                <a:latin typeface="Consolas"/>
                <a:cs typeface="Consolas"/>
              </a:rPr>
              <a:t>answer = one + two</a:t>
            </a: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p14="http://schemas.microsoft.com/office/powerpoint/2010/main" val="31181233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Test using the standard operators to calculate values</a:t>
            </a:r>
          </a:p>
          <a:p>
            <a:r>
              <a:rPr lang="en-US" dirty="0" smtClean="0"/>
              <a:t>There are a few non self explanatory ones:</a:t>
            </a:r>
          </a:p>
          <a:p>
            <a:pPr lvl="1"/>
            <a:r>
              <a:rPr lang="en-US" dirty="0" smtClean="0"/>
              <a:t>% - modulo operator</a:t>
            </a:r>
          </a:p>
          <a:p>
            <a:pPr lvl="1"/>
            <a:r>
              <a:rPr lang="en-US" dirty="0" smtClean="0"/>
              <a:t>** or </a:t>
            </a:r>
            <a:r>
              <a:rPr lang="en-US" dirty="0" err="1" smtClean="0"/>
              <a:t>pow</a:t>
            </a:r>
            <a:r>
              <a:rPr lang="en-US" dirty="0" smtClean="0"/>
              <a:t>()</a:t>
            </a:r>
            <a:endParaRPr lang="en-US" dirty="0"/>
          </a:p>
        </p:txBody>
      </p:sp>
    </p:spTree>
    <p:extLst>
      <p:ext uri="{BB962C8B-B14F-4D97-AF65-F5344CB8AC3E}">
        <p14:creationId xmlns:p14="http://schemas.microsoft.com/office/powerpoint/2010/main" val="18076628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a:t>
            </a:r>
            <a:r>
              <a:rPr lang="en-US" dirty="0" smtClean="0"/>
              <a:t>ormat()</a:t>
            </a:r>
          </a:p>
          <a:p>
            <a:r>
              <a:rPr lang="en-US" sz="1800" b="1" dirty="0">
                <a:latin typeface="Consolas"/>
                <a:cs typeface="Consolas"/>
              </a:rPr>
              <a:t>&gt;&gt;&gt; </a:t>
            </a:r>
            <a:r>
              <a:rPr lang="en-US" sz="1800" b="1" dirty="0" err="1">
                <a:latin typeface="Consolas"/>
                <a:cs typeface="Consolas"/>
              </a:rPr>
              <a:t>my_first_string</a:t>
            </a:r>
            <a:r>
              <a:rPr lang="en-US" sz="1800" b="1" dirty="0">
                <a:latin typeface="Consolas"/>
                <a:cs typeface="Consolas"/>
              </a:rPr>
              <a:t> = 'I like'</a:t>
            </a:r>
          </a:p>
          <a:p>
            <a:r>
              <a:rPr lang="en-US" sz="1800" b="1" dirty="0">
                <a:latin typeface="Consolas"/>
                <a:cs typeface="Consolas"/>
              </a:rPr>
              <a:t>&gt;&gt;&gt; </a:t>
            </a:r>
            <a:r>
              <a:rPr lang="en-US" sz="1800" b="1" dirty="0" err="1">
                <a:latin typeface="Consolas"/>
                <a:cs typeface="Consolas"/>
              </a:rPr>
              <a:t>my_second_string</a:t>
            </a:r>
            <a:r>
              <a:rPr lang="en-US" sz="1800" b="1" dirty="0">
                <a:latin typeface="Consolas"/>
                <a:cs typeface="Consolas"/>
              </a:rPr>
              <a:t> = 'dogs'</a:t>
            </a:r>
          </a:p>
          <a:p>
            <a:r>
              <a:rPr lang="en-US" sz="1800" b="1" dirty="0">
                <a:latin typeface="Consolas"/>
                <a:cs typeface="Consolas"/>
              </a:rPr>
              <a:t>&gt;&gt;&gt; print('{} {}'.format(</a:t>
            </a:r>
            <a:r>
              <a:rPr lang="en-US" sz="1800" b="1" dirty="0" err="1">
                <a:latin typeface="Consolas"/>
                <a:cs typeface="Consolas"/>
              </a:rPr>
              <a:t>my_first_string</a:t>
            </a:r>
            <a:r>
              <a:rPr lang="en-US" sz="1800" b="1" dirty="0">
                <a:latin typeface="Consolas"/>
                <a:cs typeface="Consolas"/>
              </a:rPr>
              <a:t>, </a:t>
            </a:r>
            <a:r>
              <a:rPr lang="en-US" sz="1800" b="1" dirty="0" err="1">
                <a:latin typeface="Consolas"/>
                <a:cs typeface="Consolas"/>
              </a:rPr>
              <a:t>my_second_string</a:t>
            </a:r>
            <a:r>
              <a:rPr lang="en-US" sz="1800" b="1" dirty="0">
                <a:latin typeface="Consolas"/>
                <a:cs typeface="Consolas"/>
              </a:rPr>
              <a:t>)</a:t>
            </a:r>
            <a:r>
              <a:rPr lang="en-US" sz="1800" b="1" dirty="0" smtClean="0">
                <a:latin typeface="Consolas"/>
                <a:cs typeface="Consolas"/>
              </a:rPr>
              <a:t>)</a:t>
            </a:r>
          </a:p>
          <a:p>
            <a:endParaRPr lang="en-US" sz="1800" b="1" dirty="0">
              <a:latin typeface="Consolas"/>
              <a:cs typeface="Consolas"/>
            </a:endParaRPr>
          </a:p>
          <a:p>
            <a:r>
              <a:rPr lang="en-US" sz="1800" b="1" dirty="0">
                <a:latin typeface="Consolas"/>
                <a:cs typeface="Consolas"/>
              </a:rPr>
              <a:t>&gt;&gt;&gt; print('{1} {0}'.format(</a:t>
            </a:r>
            <a:r>
              <a:rPr lang="en-US" sz="1800" b="1" dirty="0" err="1">
                <a:latin typeface="Consolas"/>
                <a:cs typeface="Consolas"/>
              </a:rPr>
              <a:t>my_first_string</a:t>
            </a:r>
            <a:r>
              <a:rPr lang="en-US" sz="1800" b="1" dirty="0">
                <a:latin typeface="Consolas"/>
                <a:cs typeface="Consolas"/>
              </a:rPr>
              <a:t>, </a:t>
            </a:r>
            <a:r>
              <a:rPr lang="en-US" sz="1800" b="1" dirty="0" err="1">
                <a:latin typeface="Consolas"/>
                <a:cs typeface="Consolas"/>
              </a:rPr>
              <a:t>my_second_string</a:t>
            </a:r>
            <a:r>
              <a:rPr lang="en-US" sz="1800" b="1" dirty="0">
                <a:latin typeface="Consolas"/>
                <a:cs typeface="Consolas"/>
              </a:rPr>
              <a:t>)</a:t>
            </a:r>
            <a:r>
              <a:rPr lang="en-US" sz="1800" b="1" dirty="0" smtClean="0">
                <a:latin typeface="Consolas"/>
                <a:cs typeface="Consolas"/>
              </a:rPr>
              <a:t>)</a:t>
            </a:r>
          </a:p>
          <a:p>
            <a:endParaRPr lang="en-US" sz="1800" b="1" dirty="0">
              <a:latin typeface="Consolas"/>
              <a:cs typeface="Consolas"/>
            </a:endParaRPr>
          </a:p>
          <a:p>
            <a:r>
              <a:rPr lang="is-IS" sz="1800" b="1" dirty="0">
                <a:latin typeface="Consolas"/>
                <a:cs typeface="Consolas"/>
              </a:rPr>
              <a:t>&gt;&gt;&gt; '{0:04d}'.format(12</a:t>
            </a:r>
            <a:r>
              <a:rPr lang="is-IS" sz="1800" b="1" dirty="0" smtClean="0">
                <a:latin typeface="Consolas"/>
                <a:cs typeface="Consolas"/>
              </a:rPr>
              <a:t>)</a:t>
            </a:r>
          </a:p>
          <a:p>
            <a:r>
              <a:rPr lang="en-US" dirty="0" smtClean="0"/>
              <a:t>Slicing</a:t>
            </a:r>
          </a:p>
          <a:p>
            <a:r>
              <a:rPr lang="en-US" dirty="0" smtClean="0"/>
              <a:t>Basically a way of getting sub strings.</a:t>
            </a:r>
          </a:p>
          <a:p>
            <a:r>
              <a:rPr lang="en-US" sz="2000" dirty="0">
                <a:latin typeface="Consolas"/>
                <a:cs typeface="Consolas"/>
              </a:rPr>
              <a:t>&gt;&gt;&gt; </a:t>
            </a:r>
            <a:r>
              <a:rPr lang="en-US" sz="2000" dirty="0" err="1">
                <a:latin typeface="Consolas"/>
                <a:cs typeface="Consolas"/>
              </a:rPr>
              <a:t>to_slice</a:t>
            </a:r>
            <a:r>
              <a:rPr lang="en-US" sz="2000" dirty="0">
                <a:latin typeface="Consolas"/>
                <a:cs typeface="Consolas"/>
              </a:rPr>
              <a:t> = '</a:t>
            </a:r>
            <a:r>
              <a:rPr lang="en-US" sz="2000" dirty="0" smtClean="0">
                <a:latin typeface="Consolas"/>
                <a:cs typeface="Consolas"/>
              </a:rPr>
              <a:t>ABCDEFG’</a:t>
            </a:r>
          </a:p>
          <a:p>
            <a:r>
              <a:rPr lang="pt-BR" sz="2000" dirty="0">
                <a:latin typeface="Consolas"/>
                <a:cs typeface="Consolas"/>
              </a:rPr>
              <a:t>&gt;&gt;&gt; </a:t>
            </a:r>
            <a:r>
              <a:rPr lang="pt-BR" sz="2000" dirty="0" err="1">
                <a:latin typeface="Consolas"/>
                <a:cs typeface="Consolas"/>
              </a:rPr>
              <a:t>to_slice</a:t>
            </a:r>
            <a:r>
              <a:rPr lang="pt-BR" sz="2000" dirty="0">
                <a:latin typeface="Consolas"/>
                <a:cs typeface="Consolas"/>
              </a:rPr>
              <a:t>[0:2]</a:t>
            </a:r>
          </a:p>
          <a:p>
            <a:r>
              <a:rPr lang="tr-TR" sz="2000" dirty="0">
                <a:latin typeface="Consolas"/>
                <a:cs typeface="Consolas"/>
              </a:rPr>
              <a:t>'AB'</a:t>
            </a:r>
          </a:p>
          <a:p>
            <a:r>
              <a:rPr lang="en-US" sz="2000" dirty="0">
                <a:latin typeface="Consolas"/>
                <a:cs typeface="Consolas"/>
              </a:rPr>
              <a:t>&gt;&gt;&gt; </a:t>
            </a:r>
            <a:r>
              <a:rPr lang="en-US" sz="2000" dirty="0" err="1">
                <a:latin typeface="Consolas"/>
                <a:cs typeface="Consolas"/>
              </a:rPr>
              <a:t>to_slice</a:t>
            </a:r>
            <a:r>
              <a:rPr lang="en-US" sz="2000" dirty="0">
                <a:latin typeface="Consolas"/>
                <a:cs typeface="Consolas"/>
              </a:rPr>
              <a:t>[5:7]</a:t>
            </a:r>
          </a:p>
          <a:p>
            <a:r>
              <a:rPr lang="en-US" sz="2000" dirty="0">
                <a:latin typeface="Consolas"/>
                <a:cs typeface="Consolas"/>
              </a:rPr>
              <a:t>'FG'</a:t>
            </a:r>
          </a:p>
          <a:p>
            <a:r>
              <a:rPr lang="en-US" dirty="0" smtClean="0"/>
              <a:t>Very useful for parsing machine readable files / </a:t>
            </a:r>
            <a:r>
              <a:rPr lang="en-US" dirty="0" err="1" smtClean="0"/>
              <a:t>csvs</a:t>
            </a:r>
            <a:r>
              <a:rPr lang="en-US" dirty="0" smtClean="0"/>
              <a:t> with well-known fixed widths</a:t>
            </a:r>
            <a:endParaRPr lang="en-US" dirty="0"/>
          </a:p>
        </p:txBody>
      </p:sp>
    </p:spTree>
    <p:extLst>
      <p:ext uri="{BB962C8B-B14F-4D97-AF65-F5344CB8AC3E}">
        <p14:creationId xmlns:p14="http://schemas.microsoft.com/office/powerpoint/2010/main" val="34092501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Taking input from the user and type()</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nput() function</a:t>
            </a:r>
          </a:p>
          <a:p>
            <a:r>
              <a:rPr lang="en-US" sz="1400" dirty="0">
                <a:latin typeface="Consolas"/>
                <a:cs typeface="Consolas"/>
              </a:rPr>
              <a:t>&gt;&gt;&gt; </a:t>
            </a:r>
            <a:r>
              <a:rPr lang="en-US" sz="1400" dirty="0" err="1">
                <a:latin typeface="Consolas"/>
                <a:cs typeface="Consolas"/>
              </a:rPr>
              <a:t>user_input</a:t>
            </a:r>
            <a:r>
              <a:rPr lang="en-US" sz="1400" dirty="0">
                <a:latin typeface="Consolas"/>
                <a:cs typeface="Consolas"/>
              </a:rPr>
              <a:t> = input("Please enter an integer: ")</a:t>
            </a:r>
          </a:p>
          <a:p>
            <a:r>
              <a:rPr lang="en-US" sz="1400" dirty="0">
                <a:latin typeface="Consolas"/>
                <a:cs typeface="Consolas"/>
              </a:rPr>
              <a:t>Please enter an integer: 123</a:t>
            </a:r>
          </a:p>
          <a:p>
            <a:r>
              <a:rPr lang="en-US" sz="1400" dirty="0">
                <a:latin typeface="Consolas"/>
                <a:cs typeface="Consolas"/>
              </a:rPr>
              <a:t>&gt;&gt;&gt; type(</a:t>
            </a:r>
            <a:r>
              <a:rPr lang="en-US" sz="1400" dirty="0" err="1">
                <a:latin typeface="Consolas"/>
                <a:cs typeface="Consolas"/>
              </a:rPr>
              <a:t>user_input</a:t>
            </a:r>
            <a:r>
              <a:rPr lang="en-US" sz="1400" dirty="0">
                <a:latin typeface="Consolas"/>
                <a:cs typeface="Consolas"/>
              </a:rPr>
              <a:t>)</a:t>
            </a:r>
          </a:p>
          <a:p>
            <a:r>
              <a:rPr lang="en-US" sz="1400" dirty="0">
                <a:latin typeface="Consolas"/>
                <a:cs typeface="Consolas"/>
              </a:rPr>
              <a:t>&lt;class '</a:t>
            </a:r>
            <a:r>
              <a:rPr lang="en-US" sz="1400" dirty="0" err="1">
                <a:latin typeface="Consolas"/>
                <a:cs typeface="Consolas"/>
              </a:rPr>
              <a:t>str</a:t>
            </a:r>
            <a:r>
              <a:rPr lang="en-US" sz="1400" dirty="0">
                <a:latin typeface="Consolas"/>
                <a:cs typeface="Consolas"/>
              </a:rPr>
              <a:t>'&gt;</a:t>
            </a:r>
          </a:p>
          <a:p>
            <a:r>
              <a:rPr lang="en-US" sz="1400" dirty="0">
                <a:latin typeface="Consolas"/>
                <a:cs typeface="Consolas"/>
              </a:rPr>
              <a:t>&gt;&gt;&gt; </a:t>
            </a:r>
            <a:r>
              <a:rPr lang="en-US" sz="1400" dirty="0" err="1">
                <a:latin typeface="Consolas"/>
                <a:cs typeface="Consolas"/>
              </a:rPr>
              <a:t>user_input</a:t>
            </a:r>
            <a:r>
              <a:rPr lang="en-US" sz="1400" dirty="0">
                <a:latin typeface="Consolas"/>
                <a:cs typeface="Consolas"/>
              </a:rPr>
              <a:t> + 4</a:t>
            </a:r>
          </a:p>
          <a:p>
            <a:r>
              <a:rPr lang="en-US" sz="1400" dirty="0" err="1">
                <a:latin typeface="Consolas"/>
                <a:cs typeface="Consolas"/>
              </a:rPr>
              <a:t>Traceback</a:t>
            </a:r>
            <a:r>
              <a:rPr lang="en-US" sz="1400" dirty="0">
                <a:latin typeface="Consolas"/>
                <a:cs typeface="Consolas"/>
              </a:rPr>
              <a:t> (most recent call last):</a:t>
            </a:r>
          </a:p>
          <a:p>
            <a:r>
              <a:rPr lang="en-US" sz="1400" dirty="0">
                <a:latin typeface="Consolas"/>
                <a:cs typeface="Consolas"/>
              </a:rPr>
              <a:t>  File "&lt;</a:t>
            </a:r>
            <a:r>
              <a:rPr lang="en-US" sz="1400" dirty="0" err="1">
                <a:latin typeface="Consolas"/>
                <a:cs typeface="Consolas"/>
              </a:rPr>
              <a:t>stdin</a:t>
            </a:r>
            <a:r>
              <a:rPr lang="en-US" sz="1400" dirty="0">
                <a:latin typeface="Consolas"/>
                <a:cs typeface="Consolas"/>
              </a:rPr>
              <a:t>&gt;", line 1, in &lt;module&gt;</a:t>
            </a:r>
          </a:p>
          <a:p>
            <a:r>
              <a:rPr lang="en-US" sz="1400" dirty="0" err="1">
                <a:latin typeface="Consolas"/>
                <a:cs typeface="Consolas"/>
              </a:rPr>
              <a:t>TypeError</a:t>
            </a:r>
            <a:r>
              <a:rPr lang="en-US" sz="1400" dirty="0">
                <a:latin typeface="Consolas"/>
                <a:cs typeface="Consolas"/>
              </a:rPr>
              <a:t>: Can't convert '</a:t>
            </a:r>
            <a:r>
              <a:rPr lang="en-US" sz="1400" dirty="0" err="1">
                <a:latin typeface="Consolas"/>
                <a:cs typeface="Consolas"/>
              </a:rPr>
              <a:t>int</a:t>
            </a:r>
            <a:r>
              <a:rPr lang="en-US" sz="1400" dirty="0">
                <a:latin typeface="Consolas"/>
                <a:cs typeface="Consolas"/>
              </a:rPr>
              <a:t>' object to </a:t>
            </a:r>
            <a:r>
              <a:rPr lang="en-US" sz="1400" dirty="0" err="1">
                <a:latin typeface="Consolas"/>
                <a:cs typeface="Consolas"/>
              </a:rPr>
              <a:t>str</a:t>
            </a:r>
            <a:r>
              <a:rPr lang="en-US" sz="1400" dirty="0">
                <a:latin typeface="Consolas"/>
                <a:cs typeface="Consolas"/>
              </a:rPr>
              <a:t> implicitly</a:t>
            </a:r>
          </a:p>
          <a:p>
            <a:r>
              <a:rPr lang="en-US" sz="1400" dirty="0">
                <a:latin typeface="Consolas"/>
                <a:cs typeface="Consolas"/>
              </a:rPr>
              <a:t>&gt;&gt;&gt; </a:t>
            </a:r>
            <a:r>
              <a:rPr lang="en-US" sz="1400" dirty="0" err="1">
                <a:latin typeface="Consolas"/>
                <a:cs typeface="Consolas"/>
              </a:rPr>
              <a:t>int</a:t>
            </a:r>
            <a:r>
              <a:rPr lang="en-US" sz="1400" dirty="0">
                <a:latin typeface="Consolas"/>
                <a:cs typeface="Consolas"/>
              </a:rPr>
              <a:t>(</a:t>
            </a:r>
            <a:r>
              <a:rPr lang="en-US" sz="1400" dirty="0" err="1">
                <a:latin typeface="Consolas"/>
                <a:cs typeface="Consolas"/>
              </a:rPr>
              <a:t>user_input</a:t>
            </a:r>
            <a:r>
              <a:rPr lang="en-US" sz="1400" dirty="0">
                <a:latin typeface="Consolas"/>
                <a:cs typeface="Consolas"/>
              </a:rPr>
              <a:t>) + 4</a:t>
            </a:r>
          </a:p>
          <a:p>
            <a:r>
              <a:rPr lang="is-IS" sz="1400" dirty="0">
                <a:latin typeface="Consolas"/>
                <a:cs typeface="Consolas"/>
              </a:rPr>
              <a:t>127</a:t>
            </a:r>
          </a:p>
          <a:p>
            <a:endParaRPr lang="en-US" dirty="0" smtClean="0"/>
          </a:p>
          <a:p>
            <a:endParaRPr lang="en-US" dirty="0"/>
          </a:p>
        </p:txBody>
      </p:sp>
    </p:spTree>
    <p:extLst>
      <p:ext uri="{BB962C8B-B14F-4D97-AF65-F5344CB8AC3E}">
        <p14:creationId xmlns:p14="http://schemas.microsoft.com/office/powerpoint/2010/main" val="15244779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a:t>
            </a:r>
            <a:endParaRPr lang="en-US" dirty="0"/>
          </a:p>
        </p:txBody>
      </p:sp>
      <p:sp>
        <p:nvSpPr>
          <p:cNvPr id="3" name="Content Placeholder 2"/>
          <p:cNvSpPr>
            <a:spLocks noGrp="1"/>
          </p:cNvSpPr>
          <p:nvPr>
            <p:ph idx="1"/>
          </p:nvPr>
        </p:nvSpPr>
        <p:spPr/>
        <p:txBody>
          <a:bodyPr/>
          <a:lstStyle/>
          <a:p>
            <a:r>
              <a:rPr lang="en-US" dirty="0">
                <a:hlinkClick r:id="rId2"/>
              </a:rPr>
              <a:t>https://docs.python.org/3/library/stdtypes.html#built-in-</a:t>
            </a:r>
            <a:r>
              <a:rPr lang="en-US" dirty="0" smtClean="0">
                <a:hlinkClick r:id="rId2"/>
              </a:rPr>
              <a:t>types</a:t>
            </a:r>
            <a:endParaRPr lang="en-US" dirty="0" smtClean="0"/>
          </a:p>
          <a:p>
            <a:endParaRPr lang="en-US" dirty="0" smtClean="0"/>
          </a:p>
        </p:txBody>
      </p:sp>
    </p:spTree>
    <p:extLst>
      <p:ext uri="{BB962C8B-B14F-4D97-AF65-F5344CB8AC3E}">
        <p14:creationId xmlns:p14="http://schemas.microsoft.com/office/powerpoint/2010/main" val="310277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 Homework</a:t>
            </a:r>
            <a:endParaRPr lang="en-US" dirty="0"/>
          </a:p>
        </p:txBody>
      </p:sp>
      <p:sp>
        <p:nvSpPr>
          <p:cNvPr id="3" name="Content Placeholder 2"/>
          <p:cNvSpPr>
            <a:spLocks noGrp="1"/>
          </p:cNvSpPr>
          <p:nvPr>
            <p:ph idx="1"/>
          </p:nvPr>
        </p:nvSpPr>
        <p:spPr/>
        <p:txBody>
          <a:bodyPr/>
          <a:lstStyle/>
          <a:p>
            <a:r>
              <a:rPr lang="en-US" dirty="0" smtClean="0"/>
              <a:t>Hacker Rank</a:t>
            </a:r>
            <a:endParaRPr lang="en-US" dirty="0"/>
          </a:p>
        </p:txBody>
      </p:sp>
    </p:spTree>
    <p:extLst>
      <p:ext uri="{BB962C8B-B14F-4D97-AF65-F5344CB8AC3E}">
        <p14:creationId xmlns:p14="http://schemas.microsoft.com/office/powerpoint/2010/main" val="271364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Overview</a:t>
            </a:r>
            <a:endParaRPr lang="en-US" dirty="0"/>
          </a:p>
        </p:txBody>
      </p:sp>
      <p:sp>
        <p:nvSpPr>
          <p:cNvPr id="3" name="Content Placeholder 2"/>
          <p:cNvSpPr>
            <a:spLocks noGrp="1"/>
          </p:cNvSpPr>
          <p:nvPr>
            <p:ph idx="1"/>
          </p:nvPr>
        </p:nvSpPr>
        <p:spPr/>
        <p:txBody>
          <a:bodyPr>
            <a:normAutofit/>
          </a:bodyPr>
          <a:lstStyle/>
          <a:p>
            <a:r>
              <a:rPr lang="en-US" dirty="0" smtClean="0"/>
              <a:t>Welcome</a:t>
            </a:r>
          </a:p>
          <a:p>
            <a:r>
              <a:rPr lang="en-US" dirty="0" smtClean="0"/>
              <a:t>Syllabus and logistics </a:t>
            </a:r>
          </a:p>
          <a:p>
            <a:endParaRPr lang="en-US" dirty="0"/>
          </a:p>
        </p:txBody>
      </p:sp>
    </p:spTree>
    <p:extLst>
      <p:ext uri="{BB962C8B-B14F-4D97-AF65-F5344CB8AC3E}">
        <p14:creationId xmlns:p14="http://schemas.microsoft.com/office/powerpoint/2010/main" val="35489843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pic>
        <p:nvPicPr>
          <p:cNvPr id="8" name="Picture 7"/>
          <p:cNvPicPr>
            <a:picLocks noChangeAspect="1"/>
          </p:cNvPicPr>
          <p:nvPr/>
        </p:nvPicPr>
        <p:blipFill>
          <a:blip r:embed="rId2"/>
          <a:stretch>
            <a:fillRect/>
          </a:stretch>
        </p:blipFill>
        <p:spPr>
          <a:xfrm>
            <a:off x="1143000" y="0"/>
            <a:ext cx="6858000" cy="6858000"/>
          </a:xfrm>
          <a:prstGeom prst="rect">
            <a:avLst/>
          </a:prstGeom>
        </p:spPr>
      </p:pic>
    </p:spTree>
    <p:extLst>
      <p:ext uri="{BB962C8B-B14F-4D97-AF65-F5344CB8AC3E}">
        <p14:creationId xmlns:p14="http://schemas.microsoft.com/office/powerpoint/2010/main" val="10302626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092007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REPL – read-</a:t>
            </a:r>
            <a:r>
              <a:rPr lang="en-US" dirty="0" err="1" smtClean="0"/>
              <a:t>eval</a:t>
            </a:r>
            <a:r>
              <a:rPr lang="en-US" dirty="0" smtClean="0"/>
              <a:t>-print loop AKA a language shell.</a:t>
            </a:r>
          </a:p>
          <a:p>
            <a:r>
              <a:rPr lang="en-US" dirty="0" smtClean="0"/>
              <a:t>When you type python into your command prompt and hit enter, you move into the language shell.</a:t>
            </a:r>
          </a:p>
          <a:p>
            <a:r>
              <a:rPr lang="en-US" dirty="0" smtClean="0"/>
              <a:t>Basically, the shell reads your input and stores it in a data structure in memory.</a:t>
            </a:r>
          </a:p>
          <a:p>
            <a:r>
              <a:rPr lang="en-US" dirty="0" smtClean="0"/>
              <a:t>It then evaluates what you entered and processes the results.</a:t>
            </a:r>
          </a:p>
          <a:p>
            <a:r>
              <a:rPr lang="en-US" dirty="0" smtClean="0"/>
              <a:t>It then prints out a response in terms of what it evaluated.</a:t>
            </a:r>
          </a:p>
          <a:p>
            <a:r>
              <a:rPr lang="en-US" dirty="0" smtClean="0"/>
              <a:t>This is in contrast to compiled languages where you have to compile your code into a binary executable</a:t>
            </a:r>
          </a:p>
          <a:p>
            <a:pPr lvl="1"/>
            <a:r>
              <a:rPr lang="en-US" dirty="0" smtClean="0"/>
              <a:t>Although there </a:t>
            </a:r>
            <a:r>
              <a:rPr lang="en-US" b="1" dirty="0" smtClean="0"/>
              <a:t>is</a:t>
            </a:r>
            <a:r>
              <a:rPr lang="en-US" dirty="0" smtClean="0"/>
              <a:t> the concept of compiled code in python – we’ll get to that when we cover modules and packages.</a:t>
            </a:r>
            <a:endParaRPr lang="en-US" dirty="0"/>
          </a:p>
        </p:txBody>
      </p:sp>
    </p:spTree>
    <p:extLst>
      <p:ext uri="{BB962C8B-B14F-4D97-AF65-F5344CB8AC3E}">
        <p14:creationId xmlns:p14="http://schemas.microsoft.com/office/powerpoint/2010/main" val="24187602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a:t>
            </a:r>
            <a:endParaRPr lang="en-US" dirty="0"/>
          </a:p>
        </p:txBody>
      </p:sp>
      <p:sp>
        <p:nvSpPr>
          <p:cNvPr id="3" name="Content Placeholder 2"/>
          <p:cNvSpPr>
            <a:spLocks noGrp="1"/>
          </p:cNvSpPr>
          <p:nvPr>
            <p:ph idx="1"/>
          </p:nvPr>
        </p:nvSpPr>
        <p:spPr/>
        <p:txBody>
          <a:bodyPr>
            <a:normAutofit/>
          </a:bodyPr>
          <a:lstStyle/>
          <a:p>
            <a:r>
              <a:rPr lang="en-US" dirty="0" smtClean="0"/>
              <a:t>Open up a command prompt</a:t>
            </a:r>
          </a:p>
          <a:p>
            <a:r>
              <a:rPr lang="en-US" dirty="0" smtClean="0"/>
              <a:t>Type python and hit enter</a:t>
            </a:r>
          </a:p>
          <a:p>
            <a:r>
              <a:rPr lang="en-US" dirty="0" smtClean="0"/>
              <a:t>You are now in the Python REPL / interpreter</a:t>
            </a:r>
          </a:p>
          <a:p>
            <a:r>
              <a:rPr lang="en-US" dirty="0" smtClean="0"/>
              <a:t>Try printing something to the screen.</a:t>
            </a:r>
          </a:p>
          <a:p>
            <a:pPr lvl="1"/>
            <a:r>
              <a:rPr lang="en-US" dirty="0"/>
              <a:t>p</a:t>
            </a:r>
            <a:r>
              <a:rPr lang="en-US" dirty="0" smtClean="0"/>
              <a:t>rint(‘Hello world!’)</a:t>
            </a:r>
          </a:p>
          <a:p>
            <a:r>
              <a:rPr lang="en-US" dirty="0" smtClean="0"/>
              <a:t>Now exit out of the interpreter:</a:t>
            </a:r>
          </a:p>
          <a:p>
            <a:pPr lvl="1"/>
            <a:r>
              <a:rPr lang="en-US" dirty="0"/>
              <a:t>e</a:t>
            </a:r>
            <a:r>
              <a:rPr lang="en-US" dirty="0" smtClean="0"/>
              <a:t>xit()</a:t>
            </a:r>
            <a:endParaRPr lang="en-US" dirty="0"/>
          </a:p>
        </p:txBody>
      </p:sp>
    </p:spTree>
    <p:extLst>
      <p:ext uri="{BB962C8B-B14F-4D97-AF65-F5344CB8AC3E}">
        <p14:creationId xmlns:p14="http://schemas.microsoft.com/office/powerpoint/2010/main" val="4359505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3 </a:t>
            </a:r>
            <a:r>
              <a:rPr lang="en-US" dirty="0" err="1" smtClean="0"/>
              <a:t>vs</a:t>
            </a:r>
            <a:r>
              <a:rPr lang="en-US" dirty="0" smtClean="0"/>
              <a:t> Python 2</a:t>
            </a:r>
            <a:endParaRPr lang="en-US" dirty="0"/>
          </a:p>
        </p:txBody>
      </p:sp>
      <p:sp>
        <p:nvSpPr>
          <p:cNvPr id="3" name="Content Placeholder 2"/>
          <p:cNvSpPr>
            <a:spLocks noGrp="1"/>
          </p:cNvSpPr>
          <p:nvPr>
            <p:ph idx="1"/>
          </p:nvPr>
        </p:nvSpPr>
        <p:spPr/>
        <p:txBody>
          <a:bodyPr/>
          <a:lstStyle/>
          <a:p>
            <a:r>
              <a:rPr lang="en-US" dirty="0" smtClean="0"/>
              <a:t>We will be using python 3 in this class</a:t>
            </a:r>
          </a:p>
          <a:p>
            <a:r>
              <a:rPr lang="en-US" dirty="0" smtClean="0"/>
              <a:t>I had to type python3 to get into my python 3 interpreter. If I just type python, that takes me to the python 2 interpreter.</a:t>
            </a:r>
            <a:endParaRPr lang="en-US" dirty="0"/>
          </a:p>
        </p:txBody>
      </p:sp>
    </p:spTree>
    <p:extLst>
      <p:ext uri="{BB962C8B-B14F-4D97-AF65-F5344CB8AC3E}">
        <p14:creationId xmlns:p14="http://schemas.microsoft.com/office/powerpoint/2010/main" val="7794699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a:t>
            </a:r>
            <a:endParaRPr lang="en-US" dirty="0"/>
          </a:p>
        </p:txBody>
      </p:sp>
      <p:sp>
        <p:nvSpPr>
          <p:cNvPr id="3" name="Content Placeholder 2"/>
          <p:cNvSpPr>
            <a:spLocks noGrp="1"/>
          </p:cNvSpPr>
          <p:nvPr>
            <p:ph idx="1"/>
          </p:nvPr>
        </p:nvSpPr>
        <p:spPr/>
        <p:txBody>
          <a:bodyPr>
            <a:normAutofit fontScale="92500"/>
          </a:bodyPr>
          <a:lstStyle/>
          <a:p>
            <a:r>
              <a:rPr lang="en-US" dirty="0" smtClean="0"/>
              <a:t>The interpreter is awesome for testing code and mocking out ideas / thoughts. You can also use it as a calculator if you’d like. But, what if you want to write a program and use it later? You don’t want to have to re-type it every single time.</a:t>
            </a:r>
          </a:p>
          <a:p>
            <a:r>
              <a:rPr lang="en-US" dirty="0" smtClean="0"/>
              <a:t>IDLE is python’s default integrated development environment (IDE). It is a lightweight text editor we’ll be using in this lesson.</a:t>
            </a:r>
            <a:endParaRPr lang="en-US" dirty="0"/>
          </a:p>
        </p:txBody>
      </p:sp>
    </p:spTree>
    <p:extLst>
      <p:ext uri="{BB962C8B-B14F-4D97-AF65-F5344CB8AC3E}">
        <p14:creationId xmlns:p14="http://schemas.microsoft.com/office/powerpoint/2010/main" val="22164130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Mac:</a:t>
            </a:r>
          </a:p>
          <a:p>
            <a:pPr lvl="1"/>
            <a:r>
              <a:rPr lang="en-US" dirty="0" smtClean="0"/>
              <a:t>F4, type and run IDLE</a:t>
            </a:r>
          </a:p>
          <a:p>
            <a:r>
              <a:rPr lang="en-US" dirty="0" smtClean="0"/>
              <a:t>PC:</a:t>
            </a:r>
          </a:p>
          <a:p>
            <a:pPr lvl="1"/>
            <a:r>
              <a:rPr lang="en-US" dirty="0" smtClean="0"/>
              <a:t>Start Menu -&gt; Python 3.5 -&gt; IDLE</a:t>
            </a:r>
            <a:r>
              <a:rPr lang="is-IS" dirty="0"/>
              <a:t> </a:t>
            </a:r>
            <a:r>
              <a:rPr lang="is-IS" dirty="0" smtClean="0"/>
              <a:t>(Python 3.5 64-bit)</a:t>
            </a:r>
          </a:p>
          <a:p>
            <a:r>
              <a:rPr lang="is-IS" dirty="0" smtClean="0"/>
              <a:t>Now, do File-&gt;New File</a:t>
            </a:r>
          </a:p>
          <a:p>
            <a:r>
              <a:rPr lang="is-IS" dirty="0" smtClean="0"/>
              <a:t>In this new file, enter print(‘Hello World’)</a:t>
            </a:r>
          </a:p>
          <a:p>
            <a:r>
              <a:rPr lang="is-IS" dirty="0" smtClean="0"/>
              <a:t>Now, save the file to somewhere on your computer as hello_world.py. I’d recommend a scratch work or temporary directory of sorts. Personally, I created a directory in /Users/czacny/Development/scratchwork</a:t>
            </a:r>
          </a:p>
          <a:p>
            <a:r>
              <a:rPr lang="is-IS" dirty="0" smtClean="0"/>
              <a:t>Now open up a command prompt. Run your new program by doing:</a:t>
            </a:r>
          </a:p>
          <a:p>
            <a:pPr lvl="1"/>
            <a:r>
              <a:rPr lang="en-US" dirty="0"/>
              <a:t>p</a:t>
            </a:r>
            <a:r>
              <a:rPr lang="is-IS" dirty="0" smtClean="0"/>
              <a:t>ython[3] &lt;path_to_your_file&gt;/hello_world.py</a:t>
            </a:r>
          </a:p>
          <a:p>
            <a:pPr lvl="1"/>
            <a:r>
              <a:rPr lang="en-US" dirty="0" smtClean="0"/>
              <a:t>Example on my computer: p</a:t>
            </a:r>
            <a:r>
              <a:rPr lang="is-IS" dirty="0" smtClean="0"/>
              <a:t>ython3 </a:t>
            </a:r>
            <a:r>
              <a:rPr lang="en-US" dirty="0"/>
              <a:t>/Users/</a:t>
            </a:r>
            <a:r>
              <a:rPr lang="en-US" dirty="0" err="1"/>
              <a:t>czacny</a:t>
            </a:r>
            <a:r>
              <a:rPr lang="en-US" dirty="0"/>
              <a:t>/Development/</a:t>
            </a:r>
            <a:r>
              <a:rPr lang="en-US" dirty="0" err="1" smtClean="0"/>
              <a:t>scratchwork</a:t>
            </a:r>
            <a:r>
              <a:rPr lang="en-US" dirty="0" smtClean="0"/>
              <a:t>/</a:t>
            </a:r>
            <a:r>
              <a:rPr lang="en-US" dirty="0" err="1" smtClean="0"/>
              <a:t>hello_world.py</a:t>
            </a:r>
            <a:endParaRPr lang="en-US" dirty="0"/>
          </a:p>
        </p:txBody>
      </p:sp>
    </p:spTree>
    <p:extLst>
      <p:ext uri="{BB962C8B-B14F-4D97-AF65-F5344CB8AC3E}">
        <p14:creationId xmlns:p14="http://schemas.microsoft.com/office/powerpoint/2010/main" val="30515826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297</TotalTime>
  <Words>997</Words>
  <Application>Microsoft Macintosh PowerPoint</Application>
  <PresentationFormat>On-screen Show (4:3)</PresentationFormat>
  <Paragraphs>119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 Black </vt:lpstr>
      <vt:lpstr>Python 102</vt:lpstr>
      <vt:lpstr>Class Overview</vt:lpstr>
      <vt:lpstr>Roadmap</vt:lpstr>
      <vt:lpstr>Introductions</vt:lpstr>
      <vt:lpstr>Python Interpreter</vt:lpstr>
      <vt:lpstr>Try it out</vt:lpstr>
      <vt:lpstr>Python 3 vs Python 2</vt:lpstr>
      <vt:lpstr>IDLE</vt:lpstr>
      <vt:lpstr>Try it out</vt:lpstr>
      <vt:lpstr>Variables and Data Types</vt:lpstr>
      <vt:lpstr>Try it out - Integers</vt:lpstr>
      <vt:lpstr>Try it out – floating point numbers</vt:lpstr>
      <vt:lpstr>Trying to break stuff</vt:lpstr>
      <vt:lpstr>Operators</vt:lpstr>
      <vt:lpstr>Strings</vt:lpstr>
      <vt:lpstr>Taking input from the user and type()</vt:lpstr>
      <vt:lpstr>Other Types</vt:lpstr>
      <vt:lpstr>Next Steps / Homework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102</dc:title>
  <dc:creator>Chris Zacny</dc:creator>
  <cp:lastModifiedBy>Chris Zacny</cp:lastModifiedBy>
  <cp:revision>28</cp:revision>
  <dcterms:created xsi:type="dcterms:W3CDTF">2016-04-28T15:55:02Z</dcterms:created>
  <dcterms:modified xsi:type="dcterms:W3CDTF">2016-04-28T22:53:48Z</dcterms:modified>
</cp:coreProperties>
</file>