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04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062A-0987-6B42-B198-286370D42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37323-9CE8-9348-801B-D1017EC68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9C67-8070-7947-9DE1-726FB47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48C0-20E4-2A49-8ADC-35F04F1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B35B-BC57-8F44-AD3B-C0879316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E22-3FD8-3044-A88B-27C7B5B5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D22BB-F573-814C-8C51-09D801CE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F651-0AD1-A147-8779-C54D0C17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045F-9140-0442-8835-C92CF32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12E1-6265-7D4A-AA4A-3F817562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E765E-2960-C048-A771-91B0408F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E0CD-52C5-0A4A-B90F-821D5220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0812-C300-9F44-8BD3-8DD8B9F0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4036-F615-B84E-BE31-5D20D2F5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0BCA-1F38-DF41-8AE0-5FEE9072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4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B13D-6400-324C-925B-FE07CEFE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F01D-AB6D-0D4C-B049-E2827535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4BF9-0D66-EA46-BDF2-933281E4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D761B-7E67-0941-B26C-CD19C2B5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C221-A5B7-C64D-BF8D-BCAF82CC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2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956-B2FB-2D41-864A-F6F77A0D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2072-D63E-9440-9090-B84EDBF4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49DE-B881-4C4A-80E3-3E5140AB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2/14/20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E410-AC64-B248-92A5-C063650C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289F-C341-5743-96AB-24D6361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B148-FD0A-FB44-B9DE-332B8A3B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FB05-C41C-8049-9D13-5EB3EAB1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A3B8-DC9B-E544-B42E-7C809D3B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12A8-A6EC-A34B-945E-59C162C4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B5865-1A58-384C-8649-D307F187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B9E0-49AA-9240-85F4-7950DFDE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19C8-14DC-C944-A5EA-82568579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6CDC-56D1-2A44-99A8-665E0E39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3FE53-2DDF-B149-A276-BC6E1FFA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3A98C-5817-5645-952E-7290BD7F8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3E01D-BD72-DD4C-BBBA-21B1BC1EE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4DE8C-EE4F-A447-AF86-3E4E9BA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CD881-63EE-F641-92AF-5F5C12DC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31C6C-39E7-0341-BC42-990D19B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B12-3FEB-F349-A041-D2725C6D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2230A-5E5D-E54F-ADB9-4B2C9603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8C6B-5912-1B4B-8B60-93624F5A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D380-118B-AF4D-BE07-C53A3AE1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BE6F7-129E-284E-9809-5D20B7B4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FA19C-6BBF-914B-AF01-E5246C6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6FD3-E342-B24A-AA71-3B165342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DC0-8F67-0143-A633-E554FF65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38AD-59A5-C04C-BE24-CD75A23E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9BD-96A7-F74E-BD94-4DC8EBEE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B88E2-C04F-024A-A221-F57F6B07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2A28-A122-A045-B6F2-FBDABC6F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D32E-59C6-654C-98E5-C6856CE9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B79-D19A-2941-B915-4569CD89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EB4EC-3267-8A43-926F-E3E64FA73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053FC-B609-ED4E-8839-03AE1FE98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05894-B55F-B142-BBAF-55250C1F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4D54-46C0-1541-A0F6-E4F4E41C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199B0-70F7-0041-8005-77DEAF06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64E42-5399-F545-AB18-B50E981B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C96A-DD71-6F44-8AD0-B6C79A93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702D-DA5D-8149-93CE-5011428ED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698A-D446-6B42-928B-CA5D1B17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A094-E13B-2A4C-ACE5-82B85423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osmi/mental-health-in-tech-surve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E699-50E9-A44A-A2DD-244FFB2D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949726"/>
            <a:ext cx="8933796" cy="2958548"/>
          </a:xfrm>
        </p:spPr>
        <p:txBody>
          <a:bodyPr>
            <a:normAutofit/>
          </a:bodyPr>
          <a:lstStyle/>
          <a:p>
            <a:r>
              <a:rPr lang="en-GB" b="1" dirty="0"/>
              <a:t>Mental Health Issues in the Tech Industry </a:t>
            </a:r>
            <a:br>
              <a:rPr lang="en-GB" b="1" dirty="0"/>
            </a:br>
            <a:br>
              <a:rPr lang="en-GB" sz="1600" b="1" dirty="0"/>
            </a:br>
            <a:r>
              <a:rPr lang="en-GB" b="1" dirty="0"/>
              <a:t>U.S.A.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5218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A4F5D-CD17-404E-9B9F-0CF3FA1BFDD5}"/>
              </a:ext>
            </a:extLst>
          </p:cNvPr>
          <p:cNvSpPr txBox="1"/>
          <p:nvPr/>
        </p:nvSpPr>
        <p:spPr>
          <a:xfrm>
            <a:off x="887896" y="1298713"/>
            <a:ext cx="101511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/>
              <a:t>In order to understand wether the perceptions are actually based on observation, answers to the add</a:t>
            </a:r>
            <a:r>
              <a:rPr lang="en-GB" sz="3200" dirty="0" err="1"/>
              <a:t>i</a:t>
            </a:r>
            <a:r>
              <a:rPr lang="en-PT" sz="3200" dirty="0"/>
              <a:t>tional question below </a:t>
            </a:r>
            <a:r>
              <a:rPr lang="en-GB" sz="3200" dirty="0"/>
              <a:t>h</a:t>
            </a:r>
            <a:r>
              <a:rPr lang="en-PT" sz="3200" dirty="0"/>
              <a:t>ave been analysed.</a:t>
            </a:r>
          </a:p>
          <a:p>
            <a:endParaRPr lang="en-PT" sz="3200" dirty="0"/>
          </a:p>
          <a:p>
            <a:endParaRPr lang="en-P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Have you heard of or observed negative consequences for co-workers with mental health conditions in your workplace?</a:t>
            </a:r>
          </a:p>
          <a:p>
            <a:endParaRPr lang="en-PT" sz="3200" dirty="0"/>
          </a:p>
          <a:p>
            <a:endParaRPr lang="en-PT" dirty="0"/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45408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0C6B4A05-CE58-2641-83AC-77D8AA69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09" y="1547690"/>
            <a:ext cx="8415130" cy="44880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0584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Vs. Non-Tech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437322" y="1178358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Have you heard of or observed negative consequences for co-workers with mental health conditions in your workplace?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675861" y="5266267"/>
            <a:ext cx="11317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In both sets, percentage of cases where is the worker actually had knowledge of real cases impacting the career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This does not mean there aren´t more cases, given the “culture of silence” that is shown by the data in previous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7084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D9AD2C4D-0A7B-C34D-B7D3-B2522AEC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1547690"/>
            <a:ext cx="7468844" cy="39833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0584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Self Employed versus Other Employed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437322" y="1178358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Have you heard of or observed negative consequences for co-workers with mental health conditions in your workplace?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675861" y="5266267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Type of employment does not play a role in knowledge of these cases.</a:t>
            </a:r>
          </a:p>
        </p:txBody>
      </p:sp>
    </p:spTree>
    <p:extLst>
      <p:ext uri="{BB962C8B-B14F-4D97-AF65-F5344CB8AC3E}">
        <p14:creationId xmlns:p14="http://schemas.microsoft.com/office/powerpoint/2010/main" val="93800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6E66EB83-4C87-324D-95B3-3A82C170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1697003"/>
            <a:ext cx="7606748" cy="40569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369826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Remote Workers versus Campus Workers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437322" y="1178358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Have you heard of or observed negative consequences for co-workers with mental health conditions in your workplace?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702365" y="5384603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Not a factor in awareness of these cases</a:t>
            </a:r>
          </a:p>
        </p:txBody>
      </p:sp>
    </p:spTree>
    <p:extLst>
      <p:ext uri="{BB962C8B-B14F-4D97-AF65-F5344CB8AC3E}">
        <p14:creationId xmlns:p14="http://schemas.microsoft.com/office/powerpoint/2010/main" val="372709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6E66EB83-4C87-324D-95B3-3A82C170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1697003"/>
            <a:ext cx="7606748" cy="40569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369826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437322" y="1178358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Have you heard of or observed negative consequences for co-workers with mental health conditions in your workplace?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702365" y="5384603"/>
            <a:ext cx="1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Not a factor in awareness of these cases</a:t>
            </a:r>
          </a:p>
        </p:txBody>
      </p:sp>
    </p:spTree>
    <p:extLst>
      <p:ext uri="{BB962C8B-B14F-4D97-AF65-F5344CB8AC3E}">
        <p14:creationId xmlns:p14="http://schemas.microsoft.com/office/powerpoint/2010/main" val="41830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369826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556592" y="1380526"/>
            <a:ext cx="11317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employees in the US consider there is prejudice against mental illness in the work place. The tech industry is slightly more tolerant but prejudice is nevertheless clearly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Self employed people in tech  tend to be more optimistic about the prejudice towards mental health issues than the ones employed by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Women are more prone than men to believe that reporting mental illness will harm their career.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People in bigger companies are more pessimistic about reporting mental health care problems than in smaller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Above results are transversal through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vast majority of workers reports no knowledge of cases where mental health issues had negative consequences to the worker, in spite of the conclusions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still a ”culture of silence” around mental health issues, as shown by the points above</a:t>
            </a:r>
          </a:p>
        </p:txBody>
      </p:sp>
    </p:spTree>
    <p:extLst>
      <p:ext uri="{BB962C8B-B14F-4D97-AF65-F5344CB8AC3E}">
        <p14:creationId xmlns:p14="http://schemas.microsoft.com/office/powerpoint/2010/main" val="96440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369826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Future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593035" y="2096143"/>
            <a:ext cx="11317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pending questions related to employee attitude towards mental illness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employee awareness data and cross with employee perception.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 specific group of people that actually report suffering mental illness.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2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12F7-E401-124E-828F-4CA0038D9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2574" y="781741"/>
            <a:ext cx="10058400" cy="2657475"/>
          </a:xfrm>
        </p:spPr>
        <p:txBody>
          <a:bodyPr>
            <a:normAutofit/>
          </a:bodyPr>
          <a:lstStyle/>
          <a:p>
            <a:pPr algn="ctr"/>
            <a:r>
              <a:rPr lang="en-PT" sz="4800" dirty="0"/>
              <a:t>What is the employee perception of prejudice against mental health care issues at work  in the United States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DB9515-3EC8-7F44-938C-EBCE17E6E4BF}"/>
              </a:ext>
            </a:extLst>
          </p:cNvPr>
          <p:cNvSpPr txBox="1">
            <a:spLocks/>
          </p:cNvSpPr>
          <p:nvPr/>
        </p:nvSpPr>
        <p:spPr>
          <a:xfrm>
            <a:off x="1212574" y="3439216"/>
            <a:ext cx="10058400" cy="265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PT" sz="4800" dirty="0"/>
              <a:t>Based on kaggle dataset:</a:t>
            </a:r>
          </a:p>
          <a:p>
            <a:pPr algn="ctr"/>
            <a:r>
              <a:rPr lang="en-GB" sz="4800" dirty="0">
                <a:hlinkClick r:id="rId2"/>
              </a:rPr>
              <a:t>https://www.kaggle.com/osmi/mental-health-in-tech-surve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38472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E2067C-3F0C-0D45-BC93-762D25331FF9}"/>
              </a:ext>
            </a:extLst>
          </p:cNvPr>
          <p:cNvSpPr txBox="1"/>
          <p:nvPr/>
        </p:nvSpPr>
        <p:spPr>
          <a:xfrm>
            <a:off x="1258955" y="755373"/>
            <a:ext cx="99788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3200" dirty="0"/>
              <a:t>Perception analysis is based on answer to two questions:</a:t>
            </a:r>
          </a:p>
          <a:p>
            <a:endParaRPr lang="en-PT" sz="2400" dirty="0"/>
          </a:p>
          <a:p>
            <a:endParaRPr lang="en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 you think that discussing a </a:t>
            </a:r>
            <a:r>
              <a:rPr lang="en-GB" sz="3200" b="1" dirty="0"/>
              <a:t>mental health </a:t>
            </a:r>
            <a:r>
              <a:rPr lang="en-GB" sz="3200" dirty="0"/>
              <a:t>issue with your employer would have negative consequences?</a:t>
            </a:r>
          </a:p>
          <a:p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 you feel that your employer takes mental health as seriously as physical health?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68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device&#10;&#10;Description automatically generated">
            <a:extLst>
              <a:ext uri="{FF2B5EF4-FFF2-40B4-BE49-F238E27FC236}">
                <a16:creationId xmlns:a16="http://schemas.microsoft.com/office/drawing/2014/main" id="{17BAB23B-9C1D-364F-846E-03A131F7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09" y="1811424"/>
            <a:ext cx="6065910" cy="323515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17E13FE-1B96-B843-90EA-B87D6BBF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424"/>
            <a:ext cx="6065910" cy="32351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0584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Vs. Non-Tech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1036709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</a:t>
            </a:r>
            <a:r>
              <a:rPr lang="en-GB" sz="1400" b="1" dirty="0"/>
              <a:t>mental health </a:t>
            </a:r>
            <a:r>
              <a:rPr lang="en-GB" sz="1400" dirty="0"/>
              <a:t>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22B49-67E9-2141-BC0A-68BC4096EC36}"/>
              </a:ext>
            </a:extLst>
          </p:cNvPr>
          <p:cNvSpPr txBox="1"/>
          <p:nvPr/>
        </p:nvSpPr>
        <p:spPr>
          <a:xfrm>
            <a:off x="6841574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</a:t>
            </a:r>
            <a:r>
              <a:rPr lang="en-GB" sz="1400" b="1" dirty="0"/>
              <a:t>physical health</a:t>
            </a:r>
            <a:r>
              <a:rPr lang="en-GB" sz="1400" dirty="0"/>
              <a:t> 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1202267" y="5266267"/>
            <a:ext cx="9414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Discussing mental rather than physical health issues is considered as much more likely to have negative consequences by employees independent of tech or non tech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Tech industry wrokers show a little more optimism than others in regards to this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85499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865D5F8-7C57-264A-BC89-44D94A54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05" y="1778612"/>
            <a:ext cx="6061605" cy="3232856"/>
          </a:xfrm>
          <a:prstGeom prst="rect">
            <a:avLst/>
          </a:prstGeom>
        </p:spPr>
      </p:pic>
      <p:pic>
        <p:nvPicPr>
          <p:cNvPr id="10" name="Picture 9" descr="A picture containing game, ball&#10;&#10;Description automatically generated">
            <a:extLst>
              <a:ext uri="{FF2B5EF4-FFF2-40B4-BE49-F238E27FC236}">
                <a16:creationId xmlns:a16="http://schemas.microsoft.com/office/drawing/2014/main" id="{7BEC8D51-0B65-974D-96AB-E16C2B34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" y="1813720"/>
            <a:ext cx="6004711" cy="32328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57545"/>
            <a:ext cx="10058400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Self Employed versus Other Employed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1036709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mental health 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22B49-67E9-2141-BC0A-68BC4096EC36}"/>
              </a:ext>
            </a:extLst>
          </p:cNvPr>
          <p:cNvSpPr txBox="1"/>
          <p:nvPr/>
        </p:nvSpPr>
        <p:spPr>
          <a:xfrm>
            <a:off x="6841574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feel that your employer takes mental health as seriously as physical health?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1202267" y="5266267"/>
            <a:ext cx="941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Both questions showing that self employed people are more optimistic about the openess in discussing mental health issues in the workplace.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The absence of a reporting hierarchy might play a role in these oppinions. </a:t>
            </a:r>
          </a:p>
        </p:txBody>
      </p:sp>
    </p:spTree>
    <p:extLst>
      <p:ext uri="{BB962C8B-B14F-4D97-AF65-F5344CB8AC3E}">
        <p14:creationId xmlns:p14="http://schemas.microsoft.com/office/powerpoint/2010/main" val="162458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ame, ball&#10;&#10;Description automatically generated">
            <a:extLst>
              <a:ext uri="{FF2B5EF4-FFF2-40B4-BE49-F238E27FC236}">
                <a16:creationId xmlns:a16="http://schemas.microsoft.com/office/drawing/2014/main" id="{804C8F72-4D29-CE40-A066-7C50091F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5" y="1710785"/>
            <a:ext cx="6334539" cy="3378421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CBDDF22-9E54-6F4D-B405-2F16177D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" y="1710785"/>
            <a:ext cx="6096000" cy="3251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799" y="457545"/>
            <a:ext cx="10439541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Remote Workers versus Campus Workers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1036709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mental health 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22B49-67E9-2141-BC0A-68BC4096EC36}"/>
              </a:ext>
            </a:extLst>
          </p:cNvPr>
          <p:cNvSpPr txBox="1"/>
          <p:nvPr/>
        </p:nvSpPr>
        <p:spPr>
          <a:xfrm>
            <a:off x="6841574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feel that your employer takes mental health as seriously as physical health?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1202267" y="5266267"/>
            <a:ext cx="94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Remote Work is not a significant factor in determining workers oppinion on this subject.</a:t>
            </a:r>
          </a:p>
        </p:txBody>
      </p:sp>
    </p:spTree>
    <p:extLst>
      <p:ext uri="{BB962C8B-B14F-4D97-AF65-F5344CB8AC3E}">
        <p14:creationId xmlns:p14="http://schemas.microsoft.com/office/powerpoint/2010/main" val="280000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AD2C727-90A3-A346-9B2B-C2890CF7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0785"/>
            <a:ext cx="6096000" cy="3251200"/>
          </a:xfrm>
          <a:prstGeom prst="rect">
            <a:avLst/>
          </a:prstGeom>
        </p:spPr>
      </p:pic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37E5248B-3739-9147-9E36-720F88F9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" y="1710785"/>
            <a:ext cx="6096000" cy="3251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799" y="457545"/>
            <a:ext cx="10439541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1036709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mental health 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22B49-67E9-2141-BC0A-68BC4096EC36}"/>
              </a:ext>
            </a:extLst>
          </p:cNvPr>
          <p:cNvSpPr txBox="1"/>
          <p:nvPr/>
        </p:nvSpPr>
        <p:spPr>
          <a:xfrm>
            <a:off x="6841574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feel that your employer takes mental health as seriously as physical health?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1202267" y="5266267"/>
            <a:ext cx="941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Women are more pessimistic than man on the first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On the second question results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60520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799" y="457545"/>
            <a:ext cx="10439541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Size of Company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1036709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mental health 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22B49-67E9-2141-BC0A-68BC4096EC36}"/>
              </a:ext>
            </a:extLst>
          </p:cNvPr>
          <p:cNvSpPr txBox="1"/>
          <p:nvPr/>
        </p:nvSpPr>
        <p:spPr>
          <a:xfrm>
            <a:off x="6841574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feel that your employer takes mental health as seriously as physical health?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1106421" y="5833579"/>
            <a:ext cx="105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In general, the larger the company, the less optmistic the employees are about their employer´s acceptance of mental health as a whole.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D7874-89C9-1C46-92FC-EED5FA04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2" y="1710785"/>
            <a:ext cx="5895853" cy="4061239"/>
          </a:xfrm>
          <a:prstGeom prst="rect">
            <a:avLst/>
          </a:prstGeom>
        </p:spPr>
      </p:pic>
      <p:pic>
        <p:nvPicPr>
          <p:cNvPr id="11" name="Picture 10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26F4F357-3652-CD47-A9CF-F376D9EC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085" y="1678562"/>
            <a:ext cx="6155915" cy="41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0D0A5F-CE66-9344-B8D0-184A1C15D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799" y="457545"/>
            <a:ext cx="10439541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PT" sz="4800" dirty="0"/>
              <a:t>Tech by Age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F06BF-07B7-5E43-A953-D8FD202A1C61}"/>
              </a:ext>
            </a:extLst>
          </p:cNvPr>
          <p:cNvSpPr txBox="1"/>
          <p:nvPr/>
        </p:nvSpPr>
        <p:spPr>
          <a:xfrm>
            <a:off x="1036709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think that discussing a mental health issue with </a:t>
            </a:r>
          </a:p>
          <a:p>
            <a:pPr algn="ctr"/>
            <a:r>
              <a:rPr lang="en-GB" sz="1400" dirty="0"/>
              <a:t>your employer would have negative consequences?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322B49-67E9-2141-BC0A-68BC4096EC36}"/>
              </a:ext>
            </a:extLst>
          </p:cNvPr>
          <p:cNvSpPr txBox="1"/>
          <p:nvPr/>
        </p:nvSpPr>
        <p:spPr>
          <a:xfrm>
            <a:off x="6841574" y="1187565"/>
            <a:ext cx="466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 you feel that your employer takes mental health as seriously as physical health?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20072-B08D-2D43-95E7-A53902C240FF}"/>
              </a:ext>
            </a:extLst>
          </p:cNvPr>
          <p:cNvSpPr txBox="1"/>
          <p:nvPr/>
        </p:nvSpPr>
        <p:spPr>
          <a:xfrm>
            <a:off x="1106421" y="5833579"/>
            <a:ext cx="105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/>
              <a:t>Small differences between age groups.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DD64D1-0E4E-2F46-9C26-0F8548C1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869305"/>
            <a:ext cx="5332359" cy="36161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67E95C-BE9B-F649-923D-C7B59E57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05" y="1839488"/>
            <a:ext cx="5649151" cy="37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852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Mental Health Issues in the Tech Industry   U.S.A.</vt:lpstr>
      <vt:lpstr>What is the employee perception of prejudice against mental health care issues at work  in the United States ?</vt:lpstr>
      <vt:lpstr>PowerPoint Presentation</vt:lpstr>
      <vt:lpstr>Tech Vs. Non-Tech</vt:lpstr>
      <vt:lpstr>Tech Self Employed versus Other Employed</vt:lpstr>
      <vt:lpstr>Tech Remote Workers versus Campus Workers</vt:lpstr>
      <vt:lpstr>Tech Gender</vt:lpstr>
      <vt:lpstr>Tech Size of Company</vt:lpstr>
      <vt:lpstr>Tech by Age Group</vt:lpstr>
      <vt:lpstr>PowerPoint Presentation</vt:lpstr>
      <vt:lpstr>Tech Vs. Non-Tech</vt:lpstr>
      <vt:lpstr>Tech Self Employed versus Other Employed</vt:lpstr>
      <vt:lpstr>Tech Remote Workers versus Campus Workers</vt:lpstr>
      <vt:lpstr>Tech Gender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Mental Health Issues in the Tech Industry   U.S.A.  </dc:title>
  <dc:creator>Sofia de Sá Moutinho Pereira</dc:creator>
  <cp:lastModifiedBy>Sofia de Sá Moutinho Pereira</cp:lastModifiedBy>
  <cp:revision>16</cp:revision>
  <dcterms:created xsi:type="dcterms:W3CDTF">2020-02-14T14:37:12Z</dcterms:created>
  <dcterms:modified xsi:type="dcterms:W3CDTF">2020-02-14T16:33:21Z</dcterms:modified>
</cp:coreProperties>
</file>