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7"/>
  </p:notesMasterIdLst>
  <p:handoutMasterIdLst>
    <p:handoutMasterId r:id="rId88"/>
  </p:handoutMasterIdLst>
  <p:sldIdLst>
    <p:sldId id="265" r:id="rId2"/>
    <p:sldId id="315" r:id="rId3"/>
    <p:sldId id="317" r:id="rId4"/>
    <p:sldId id="263" r:id="rId5"/>
    <p:sldId id="264" r:id="rId6"/>
    <p:sldId id="278" r:id="rId7"/>
    <p:sldId id="276" r:id="rId8"/>
    <p:sldId id="346" r:id="rId9"/>
    <p:sldId id="279" r:id="rId10"/>
    <p:sldId id="280" r:id="rId11"/>
    <p:sldId id="282" r:id="rId12"/>
    <p:sldId id="283" r:id="rId13"/>
    <p:sldId id="281" r:id="rId14"/>
    <p:sldId id="284" r:id="rId15"/>
    <p:sldId id="285" r:id="rId16"/>
    <p:sldId id="286" r:id="rId17"/>
    <p:sldId id="287" r:id="rId18"/>
    <p:sldId id="291" r:id="rId19"/>
    <p:sldId id="307" r:id="rId20"/>
    <p:sldId id="313" r:id="rId21"/>
    <p:sldId id="314" r:id="rId22"/>
    <p:sldId id="288" r:id="rId23"/>
    <p:sldId id="299" r:id="rId24"/>
    <p:sldId id="294" r:id="rId25"/>
    <p:sldId id="293" r:id="rId26"/>
    <p:sldId id="289" r:id="rId27"/>
    <p:sldId id="290" r:id="rId28"/>
    <p:sldId id="292" r:id="rId29"/>
    <p:sldId id="300" r:id="rId30"/>
    <p:sldId id="295" r:id="rId31"/>
    <p:sldId id="296" r:id="rId32"/>
    <p:sldId id="298" r:id="rId33"/>
    <p:sldId id="297" r:id="rId34"/>
    <p:sldId id="301" r:id="rId35"/>
    <p:sldId id="302" r:id="rId36"/>
    <p:sldId id="303" r:id="rId37"/>
    <p:sldId id="318" r:id="rId38"/>
    <p:sldId id="319" r:id="rId39"/>
    <p:sldId id="304" r:id="rId40"/>
    <p:sldId id="305" r:id="rId41"/>
    <p:sldId id="306" r:id="rId42"/>
    <p:sldId id="345" r:id="rId43"/>
    <p:sldId id="333" r:id="rId44"/>
    <p:sldId id="320" r:id="rId45"/>
    <p:sldId id="308" r:id="rId46"/>
    <p:sldId id="309" r:id="rId47"/>
    <p:sldId id="310" r:id="rId48"/>
    <p:sldId id="311" r:id="rId49"/>
    <p:sldId id="312" r:id="rId50"/>
    <p:sldId id="316" r:id="rId51"/>
    <p:sldId id="322" r:id="rId52"/>
    <p:sldId id="323" r:id="rId53"/>
    <p:sldId id="324" r:id="rId54"/>
    <p:sldId id="325" r:id="rId55"/>
    <p:sldId id="326" r:id="rId56"/>
    <p:sldId id="331" r:id="rId57"/>
    <p:sldId id="332" r:id="rId58"/>
    <p:sldId id="327" r:id="rId59"/>
    <p:sldId id="328" r:id="rId60"/>
    <p:sldId id="329" r:id="rId61"/>
    <p:sldId id="336" r:id="rId62"/>
    <p:sldId id="330" r:id="rId63"/>
    <p:sldId id="334" r:id="rId64"/>
    <p:sldId id="335" r:id="rId65"/>
    <p:sldId id="321" r:id="rId66"/>
    <p:sldId id="337" r:id="rId67"/>
    <p:sldId id="338" r:id="rId68"/>
    <p:sldId id="339" r:id="rId69"/>
    <p:sldId id="340" r:id="rId70"/>
    <p:sldId id="341" r:id="rId71"/>
    <p:sldId id="342" r:id="rId72"/>
    <p:sldId id="343" r:id="rId73"/>
    <p:sldId id="344" r:id="rId74"/>
    <p:sldId id="347" r:id="rId75"/>
    <p:sldId id="348" r:id="rId76"/>
    <p:sldId id="349" r:id="rId77"/>
    <p:sldId id="350" r:id="rId78"/>
    <p:sldId id="351" r:id="rId79"/>
    <p:sldId id="352" r:id="rId80"/>
    <p:sldId id="353" r:id="rId81"/>
    <p:sldId id="354" r:id="rId82"/>
    <p:sldId id="355" r:id="rId83"/>
    <p:sldId id="356" r:id="rId84"/>
    <p:sldId id="357" r:id="rId85"/>
    <p:sldId id="358" r:id="rId8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C938"/>
    <a:srgbClr val="FF42F4"/>
    <a:srgbClr val="FFD6E2"/>
    <a:srgbClr val="E4C7C8"/>
    <a:srgbClr val="E5F9FF"/>
    <a:srgbClr val="FFF0AA"/>
    <a:srgbClr val="FCFFE0"/>
    <a:srgbClr val="7416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" d="100"/>
          <a:sy n="10" d="100"/>
        </p:scale>
        <p:origin x="-360" y="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presProps" Target="presProps.xml"/><Relationship Id="rId91" Type="http://schemas.openxmlformats.org/officeDocument/2006/relationships/viewProps" Target="viewProps.xml"/><Relationship Id="rId92" Type="http://schemas.openxmlformats.org/officeDocument/2006/relationships/theme" Target="theme/theme1.xml"/><Relationship Id="rId93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notesMaster" Target="notesMasters/notesMaster1.xml"/><Relationship Id="rId88" Type="http://schemas.openxmlformats.org/officeDocument/2006/relationships/handoutMaster" Target="handoutMasters/handoutMaster1.xml"/><Relationship Id="rId89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E92D1E9-1AC1-FF49-B83D-DAF0C5C642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0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8F399AB-7254-DF4E-BF9E-94DE57EEEC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657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748865B-948A-0248-948C-12A76FE5ED47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CAA00D2-35D6-0844-949B-567890126490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4707FCF-CF89-3647-928B-6A45EF1901F1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20050-62D6-754E-813B-8BC75FB8F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1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52A62-561D-6D4B-94F6-9F9A5AA90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1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A9ADF-8AC1-A84F-B27B-4C116D5F56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9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EE44A6-F29C-EC49-982D-0BB1DD6208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9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24E6F-48A3-DD4A-A195-02CA9C5A4B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9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936B3-61B5-5E42-B5B5-E7430B7DC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0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0B8F4-6608-3C4C-B990-326CDCB17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9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B8333-248A-F84E-944D-9812EFB1C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5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B2610-75BD-6141-8816-5D3BD14FF6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7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A13D7-C405-0F45-9710-A0CFE7BE17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4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24CA3-4743-334A-BA35-DA8CDC02F5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6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4DF672A-745D-F945-B954-7FB5F9FA3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docs.oracle.com/javase/7/docs/api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F3E9525-FF55-FE43-AD0C-7EEB02293B84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81000"/>
          </a:xfrm>
        </p:spPr>
        <p:txBody>
          <a:bodyPr/>
          <a:lstStyle/>
          <a:p>
            <a:pPr eaLnBrk="1" hangingPunct="1"/>
            <a:r>
              <a:rPr lang="en-US" sz="2400" b="1" dirty="0">
                <a:solidFill>
                  <a:srgbClr val="0009CC"/>
                </a:solidFill>
                <a:latin typeface="Times" charset="0"/>
                <a:ea typeface="ＭＳ Ｐゴシック" charset="0"/>
                <a:cs typeface="ＭＳ Ｐゴシック" charset="0"/>
              </a:rPr>
              <a:t>CS2110–</a:t>
            </a:r>
            <a:r>
              <a:rPr lang="en-US" sz="2400" b="1">
                <a:solidFill>
                  <a:srgbClr val="0009CC"/>
                </a:solidFill>
                <a:latin typeface="Times" charset="0"/>
                <a:ea typeface="ＭＳ Ｐゴシック" charset="0"/>
                <a:cs typeface="ＭＳ Ｐゴシック" charset="0"/>
              </a:rPr>
              <a:t>2111  </a:t>
            </a:r>
            <a:r>
              <a:rPr lang="en-US" sz="2400" b="1" smtClean="0">
                <a:solidFill>
                  <a:srgbClr val="0009CC"/>
                </a:solidFill>
                <a:latin typeface="Times" charset="0"/>
                <a:ea typeface="ＭＳ Ｐゴシック" charset="0"/>
                <a:cs typeface="ＭＳ Ｐゴシック" charset="0"/>
              </a:rPr>
              <a:t>Fall 2013</a:t>
            </a:r>
            <a:r>
              <a:rPr lang="en-US" sz="2400" b="1" dirty="0">
                <a:solidFill>
                  <a:srgbClr val="0009CC"/>
                </a:solidFill>
                <a:latin typeface="Times" charset="0"/>
                <a:ea typeface="ＭＳ Ｐゴシック" charset="0"/>
                <a:cs typeface="ＭＳ Ｐゴシック" charset="0"/>
              </a:rPr>
              <a:t>.   David Gries</a:t>
            </a:r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Rectangle 7"/>
          <p:cNvSpPr>
            <a:spLocks noChangeArrowheads="1"/>
          </p:cNvSpPr>
          <p:nvPr/>
        </p:nvSpPr>
        <p:spPr bwMode="auto">
          <a:xfrm>
            <a:off x="609600" y="990600"/>
            <a:ext cx="7924800" cy="495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eaLnBrk="1" hangingPunct="1">
              <a:spcBef>
                <a:spcPts val="1200"/>
              </a:spcBef>
            </a:pPr>
            <a:r>
              <a:rPr lang="en-US">
                <a:solidFill>
                  <a:srgbClr val="800000"/>
                </a:solidFill>
              </a:rPr>
              <a:t>These slides lead you simply through OO</a:t>
            </a:r>
            <a:br>
              <a:rPr lang="en-US">
                <a:solidFill>
                  <a:srgbClr val="800000"/>
                </a:solidFill>
              </a:rPr>
            </a:br>
            <a:r>
              <a:rPr lang="en-US">
                <a:solidFill>
                  <a:srgbClr val="800000"/>
                </a:solidFill>
              </a:rPr>
              <a:t>Java, rarely use unexplained terms.</a:t>
            </a:r>
          </a:p>
          <a:p>
            <a:pPr marL="342900" indent="-342900" eaLnBrk="1" hangingPunct="1">
              <a:spcBef>
                <a:spcPts val="1200"/>
              </a:spcBef>
            </a:pPr>
            <a:r>
              <a:rPr lang="en-US">
                <a:solidFill>
                  <a:srgbClr val="800000"/>
                </a:solidFill>
              </a:rPr>
              <a:t>Examples, rather than formal definitions,</a:t>
            </a:r>
            <a:br>
              <a:rPr lang="en-US">
                <a:solidFill>
                  <a:srgbClr val="800000"/>
                </a:solidFill>
              </a:rPr>
            </a:br>
            <a:r>
              <a:rPr lang="en-US">
                <a:solidFill>
                  <a:srgbClr val="800000"/>
                </a:solidFill>
              </a:rPr>
              <a:t>are the norm. </a:t>
            </a:r>
          </a:p>
          <a:p>
            <a:pPr marL="342900" indent="-342900" eaLnBrk="1" hangingPunct="1">
              <a:spcBef>
                <a:spcPts val="1200"/>
              </a:spcBef>
            </a:pPr>
            <a:r>
              <a:rPr lang="en-US">
                <a:solidFill>
                  <a:srgbClr val="800000"/>
                </a:solidFill>
              </a:rPr>
              <a:t>Pages 2..3 are an index into the slides,</a:t>
            </a:r>
            <a:br>
              <a:rPr lang="en-US">
                <a:solidFill>
                  <a:srgbClr val="800000"/>
                </a:solidFill>
              </a:rPr>
            </a:br>
            <a:r>
              <a:rPr lang="en-US">
                <a:solidFill>
                  <a:srgbClr val="800000"/>
                </a:solidFill>
              </a:rPr>
              <a:t>helping you easily find what you want.</a:t>
            </a:r>
          </a:p>
          <a:p>
            <a:pPr marL="342900" indent="-342900" eaLnBrk="1" hangingPunct="1">
              <a:spcBef>
                <a:spcPts val="1200"/>
              </a:spcBef>
            </a:pPr>
            <a:r>
              <a:rPr lang="en-US">
                <a:solidFill>
                  <a:srgbClr val="800000"/>
                </a:solidFill>
              </a:rPr>
              <a:t>Many slides point to pages in the CS2110 text for more info.</a:t>
            </a:r>
          </a:p>
          <a:p>
            <a:pPr marL="342900" indent="-342900" eaLnBrk="1" hangingPunct="1">
              <a:spcBef>
                <a:spcPts val="1200"/>
              </a:spcBef>
            </a:pPr>
            <a:r>
              <a:rPr lang="en-US">
                <a:solidFill>
                  <a:srgbClr val="800000"/>
                </a:solidFill>
              </a:rPr>
              <a:t>Use the slides as a quick reference.</a:t>
            </a:r>
          </a:p>
          <a:p>
            <a:pPr marL="342900" indent="-342900" eaLnBrk="1" hangingPunct="1">
              <a:spcBef>
                <a:spcPts val="1200"/>
              </a:spcBef>
            </a:pPr>
            <a:r>
              <a:rPr lang="en-US">
                <a:solidFill>
                  <a:srgbClr val="800000"/>
                </a:solidFill>
              </a:rPr>
              <a:t>The ppt version, instead of the pdf version, is best, because you can do the Slide Show and see the animations, helping you to best read/understand each slide.</a:t>
            </a: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990600"/>
            <a:ext cx="2540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772400" cy="457200"/>
          </a:xfrm>
        </p:spPr>
        <p:txBody>
          <a:bodyPr/>
          <a:lstStyle/>
          <a:p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Two objects of class Circle</a:t>
            </a:r>
          </a:p>
        </p:txBody>
      </p:sp>
      <p:sp>
        <p:nvSpPr>
          <p:cNvPr id="2662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621F65C-F11C-AF47-B92D-8906F4C48B53}" type="slidenum">
              <a:rPr lang="en-US" sz="1400"/>
              <a:pPr/>
              <a:t>10</a:t>
            </a:fld>
            <a:endParaRPr lang="en-US" sz="1400"/>
          </a:p>
        </p:txBody>
      </p:sp>
      <p:grpSp>
        <p:nvGrpSpPr>
          <p:cNvPr id="26627" name="Group 15"/>
          <p:cNvGrpSpPr>
            <a:grpSpLocks/>
          </p:cNvGrpSpPr>
          <p:nvPr/>
        </p:nvGrpSpPr>
        <p:grpSpPr bwMode="auto">
          <a:xfrm>
            <a:off x="685800" y="1905000"/>
            <a:ext cx="3429000" cy="2971800"/>
            <a:chOff x="838200" y="1219200"/>
            <a:chExt cx="3429000" cy="2971800"/>
          </a:xfrm>
        </p:grpSpPr>
        <p:sp>
          <p:nvSpPr>
            <p:cNvPr id="26668" name="Rectangle 4"/>
            <p:cNvSpPr>
              <a:spLocks noChangeArrowheads="1"/>
            </p:cNvSpPr>
            <p:nvPr/>
          </p:nvSpPr>
          <p:spPr bwMode="auto">
            <a:xfrm>
              <a:off x="838200" y="1828801"/>
              <a:ext cx="3429000" cy="236219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9" name="Rectangle 5"/>
            <p:cNvSpPr>
              <a:spLocks noChangeArrowheads="1"/>
            </p:cNvSpPr>
            <p:nvPr/>
          </p:nvSpPr>
          <p:spPr bwMode="auto">
            <a:xfrm>
              <a:off x="838200" y="1219200"/>
              <a:ext cx="2286000" cy="6096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Circle@ab14f324</a:t>
              </a:r>
            </a:p>
          </p:txBody>
        </p:sp>
        <p:grpSp>
          <p:nvGrpSpPr>
            <p:cNvPr id="26670" name="Group 7"/>
            <p:cNvGrpSpPr>
              <a:grpSpLocks/>
            </p:cNvGrpSpPr>
            <p:nvPr/>
          </p:nvGrpSpPr>
          <p:grpSpPr bwMode="auto">
            <a:xfrm>
              <a:off x="838200" y="1981200"/>
              <a:ext cx="1752600" cy="457200"/>
              <a:chOff x="1728" y="1525"/>
              <a:chExt cx="1152" cy="288"/>
            </a:xfrm>
          </p:grpSpPr>
          <p:sp>
            <p:nvSpPr>
              <p:cNvPr id="26672" name="Rectangle 8"/>
              <p:cNvSpPr>
                <a:spLocks noChangeArrowheads="1"/>
              </p:cNvSpPr>
              <p:nvPr/>
            </p:nvSpPr>
            <p:spPr bwMode="auto">
              <a:xfrm>
                <a:off x="1728" y="1525"/>
                <a:ext cx="816" cy="240"/>
              </a:xfrm>
              <a:prstGeom prst="rect">
                <a:avLst/>
              </a:prstGeom>
              <a:solidFill>
                <a:srgbClr val="FFCC99"/>
              </a:solidFill>
              <a:ln w="0">
                <a:solidFill>
                  <a:srgbClr val="FFCC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radius</a:t>
                </a:r>
              </a:p>
            </p:txBody>
          </p:sp>
          <p:sp>
            <p:nvSpPr>
              <p:cNvPr id="26673" name="Rectangle 9"/>
              <p:cNvSpPr>
                <a:spLocks noChangeArrowheads="1"/>
              </p:cNvSpPr>
              <p:nvPr/>
            </p:nvSpPr>
            <p:spPr bwMode="auto">
              <a:xfrm>
                <a:off x="2448" y="1525"/>
                <a:ext cx="432" cy="28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4.1</a:t>
                </a:r>
              </a:p>
            </p:txBody>
          </p:sp>
        </p:grpSp>
        <p:sp>
          <p:nvSpPr>
            <p:cNvPr id="26671" name="Rectangle 14"/>
            <p:cNvSpPr>
              <a:spLocks noChangeArrowheads="1"/>
            </p:cNvSpPr>
            <p:nvPr/>
          </p:nvSpPr>
          <p:spPr bwMode="auto">
            <a:xfrm>
              <a:off x="990600" y="2590800"/>
              <a:ext cx="2438400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/>
                <a:t>getRadius() { … }</a:t>
              </a:r>
            </a:p>
            <a:p>
              <a:r>
                <a:rPr lang="en-US"/>
                <a:t>setRadius(</a:t>
              </a:r>
              <a:r>
                <a:rPr lang="en-US" b="1"/>
                <a:t>double</a:t>
              </a:r>
              <a:r>
                <a:rPr lang="en-US"/>
                <a:t>) { … }</a:t>
              </a:r>
            </a:p>
            <a:p>
              <a:r>
                <a:rPr lang="en-US"/>
                <a:t>area() { … }</a:t>
              </a:r>
            </a:p>
            <a:p>
              <a:r>
                <a:rPr lang="en-US"/>
                <a:t>Circle(</a:t>
              </a:r>
              <a:r>
                <a:rPr lang="en-US" b="1"/>
                <a:t>double</a:t>
              </a:r>
              <a:r>
                <a:rPr lang="en-US"/>
                <a:t>) { … }</a:t>
              </a:r>
            </a:p>
            <a:p>
              <a:endParaRPr lang="en-US"/>
            </a:p>
          </p:txBody>
        </p:sp>
      </p:grpSp>
      <p:grpSp>
        <p:nvGrpSpPr>
          <p:cNvPr id="26628" name="Group 16"/>
          <p:cNvGrpSpPr>
            <a:grpSpLocks/>
          </p:cNvGrpSpPr>
          <p:nvPr/>
        </p:nvGrpSpPr>
        <p:grpSpPr bwMode="auto">
          <a:xfrm>
            <a:off x="4648200" y="1905000"/>
            <a:ext cx="3429000" cy="2971800"/>
            <a:chOff x="838200" y="1219200"/>
            <a:chExt cx="3429000" cy="2971800"/>
          </a:xfrm>
        </p:grpSpPr>
        <p:sp>
          <p:nvSpPr>
            <p:cNvPr id="26662" name="Rectangle 17"/>
            <p:cNvSpPr>
              <a:spLocks noChangeArrowheads="1"/>
            </p:cNvSpPr>
            <p:nvPr/>
          </p:nvSpPr>
          <p:spPr bwMode="auto">
            <a:xfrm>
              <a:off x="838200" y="1828801"/>
              <a:ext cx="3429000" cy="236219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3" name="Rectangle 18"/>
            <p:cNvSpPr>
              <a:spLocks noChangeArrowheads="1"/>
            </p:cNvSpPr>
            <p:nvPr/>
          </p:nvSpPr>
          <p:spPr bwMode="auto">
            <a:xfrm>
              <a:off x="838200" y="1219200"/>
              <a:ext cx="2286000" cy="6096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Circle@x1</a:t>
              </a:r>
            </a:p>
          </p:txBody>
        </p:sp>
        <p:grpSp>
          <p:nvGrpSpPr>
            <p:cNvPr id="26664" name="Group 19"/>
            <p:cNvGrpSpPr>
              <a:grpSpLocks/>
            </p:cNvGrpSpPr>
            <p:nvPr/>
          </p:nvGrpSpPr>
          <p:grpSpPr bwMode="auto">
            <a:xfrm>
              <a:off x="838200" y="1981200"/>
              <a:ext cx="1752600" cy="457200"/>
              <a:chOff x="1728" y="1525"/>
              <a:chExt cx="1152" cy="288"/>
            </a:xfrm>
          </p:grpSpPr>
          <p:sp>
            <p:nvSpPr>
              <p:cNvPr id="26666" name="Rectangle 21"/>
              <p:cNvSpPr>
                <a:spLocks noChangeArrowheads="1"/>
              </p:cNvSpPr>
              <p:nvPr/>
            </p:nvSpPr>
            <p:spPr bwMode="auto">
              <a:xfrm>
                <a:off x="1728" y="1525"/>
                <a:ext cx="816" cy="240"/>
              </a:xfrm>
              <a:prstGeom prst="rect">
                <a:avLst/>
              </a:prstGeom>
              <a:solidFill>
                <a:srgbClr val="FFCC99"/>
              </a:solidFill>
              <a:ln w="0">
                <a:solidFill>
                  <a:srgbClr val="FFCC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radius</a:t>
                </a:r>
              </a:p>
            </p:txBody>
          </p:sp>
          <p:sp>
            <p:nvSpPr>
              <p:cNvPr id="26667" name="Rectangle 22"/>
              <p:cNvSpPr>
                <a:spLocks noChangeArrowheads="1"/>
              </p:cNvSpPr>
              <p:nvPr/>
            </p:nvSpPr>
            <p:spPr bwMode="auto">
              <a:xfrm>
                <a:off x="2448" y="1525"/>
                <a:ext cx="432" cy="28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5.3</a:t>
                </a:r>
              </a:p>
            </p:txBody>
          </p:sp>
        </p:grpSp>
        <p:sp>
          <p:nvSpPr>
            <p:cNvPr id="26665" name="Rectangle 20"/>
            <p:cNvSpPr>
              <a:spLocks noChangeArrowheads="1"/>
            </p:cNvSpPr>
            <p:nvPr/>
          </p:nvSpPr>
          <p:spPr bwMode="auto">
            <a:xfrm>
              <a:off x="990600" y="2590800"/>
              <a:ext cx="2438400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/>
                <a:t>getRadius()</a:t>
              </a:r>
            </a:p>
            <a:p>
              <a:r>
                <a:rPr lang="en-US"/>
                <a:t>setRadius(</a:t>
              </a:r>
              <a:r>
                <a:rPr lang="en-US" b="1"/>
                <a:t>double</a:t>
              </a:r>
              <a:r>
                <a:rPr lang="en-US"/>
                <a:t>)</a:t>
              </a:r>
            </a:p>
            <a:p>
              <a:r>
                <a:rPr lang="en-US"/>
                <a:t>area()</a:t>
              </a:r>
            </a:p>
            <a:p>
              <a:r>
                <a:rPr lang="en-US"/>
                <a:t>Circle(</a:t>
              </a:r>
              <a:r>
                <a:rPr lang="en-US" b="1"/>
                <a:t>double</a:t>
              </a:r>
              <a:r>
                <a:rPr lang="en-US"/>
                <a:t>)</a:t>
              </a:r>
            </a:p>
            <a:p>
              <a:endParaRPr lang="en-US"/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1828800" y="1371600"/>
            <a:ext cx="3898900" cy="990600"/>
            <a:chOff x="1828800" y="1371600"/>
            <a:chExt cx="3898253" cy="990600"/>
          </a:xfrm>
        </p:grpSpPr>
        <p:cxnSp>
          <p:nvCxnSpPr>
            <p:cNvPr id="26659" name="Straight Connector 24"/>
            <p:cNvCxnSpPr>
              <a:cxnSpLocks noChangeShapeType="1"/>
            </p:cNvCxnSpPr>
            <p:nvPr/>
          </p:nvCxnSpPr>
          <p:spPr bwMode="auto">
            <a:xfrm>
              <a:off x="1828800" y="2362200"/>
              <a:ext cx="1143000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0" name="Straight Connector 27"/>
            <p:cNvCxnSpPr>
              <a:cxnSpLocks noChangeShapeType="1"/>
            </p:cNvCxnSpPr>
            <p:nvPr/>
          </p:nvCxnSpPr>
          <p:spPr bwMode="auto">
            <a:xfrm flipV="1">
              <a:off x="2971800" y="1752600"/>
              <a:ext cx="914400" cy="60960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61" name="TextBox 31"/>
            <p:cNvSpPr txBox="1">
              <a:spLocks noChangeArrowheads="1"/>
            </p:cNvSpPr>
            <p:nvPr/>
          </p:nvSpPr>
          <p:spPr bwMode="auto">
            <a:xfrm>
              <a:off x="3200400" y="1371600"/>
              <a:ext cx="2526653" cy="461665"/>
            </a:xfrm>
            <a:prstGeom prst="rect">
              <a:avLst/>
            </a:prstGeom>
            <a:solidFill>
              <a:srgbClr val="E4C7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address in memory</a:t>
              </a:r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685800" y="1138238"/>
            <a:ext cx="2286000" cy="919162"/>
            <a:chOff x="685800" y="1138535"/>
            <a:chExt cx="2286000" cy="918865"/>
          </a:xfrm>
        </p:grpSpPr>
        <p:cxnSp>
          <p:nvCxnSpPr>
            <p:cNvPr id="26656" name="Straight Connector 33"/>
            <p:cNvCxnSpPr>
              <a:cxnSpLocks noChangeShapeType="1"/>
            </p:cNvCxnSpPr>
            <p:nvPr/>
          </p:nvCxnSpPr>
          <p:spPr bwMode="auto">
            <a:xfrm>
              <a:off x="685800" y="2057400"/>
              <a:ext cx="2286000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7" name="Straight Connector 35"/>
            <p:cNvCxnSpPr>
              <a:cxnSpLocks noChangeShapeType="1"/>
            </p:cNvCxnSpPr>
            <p:nvPr/>
          </p:nvCxnSpPr>
          <p:spPr bwMode="auto">
            <a:xfrm flipV="1">
              <a:off x="1828800" y="1524000"/>
              <a:ext cx="0" cy="53340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58" name="TextBox 37"/>
            <p:cNvSpPr txBox="1">
              <a:spLocks noChangeArrowheads="1"/>
            </p:cNvSpPr>
            <p:nvPr/>
          </p:nvSpPr>
          <p:spPr bwMode="auto">
            <a:xfrm>
              <a:off x="762000" y="1138535"/>
              <a:ext cx="2082621" cy="461665"/>
            </a:xfrm>
            <a:prstGeom prst="rect">
              <a:avLst/>
            </a:prstGeom>
            <a:solidFill>
              <a:srgbClr val="E4C7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Name of object</a:t>
              </a:r>
            </a:p>
          </p:txBody>
        </p:sp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76200" y="2895600"/>
            <a:ext cx="2901950" cy="2671763"/>
            <a:chOff x="76200" y="2895600"/>
            <a:chExt cx="2902057" cy="2671465"/>
          </a:xfrm>
        </p:grpSpPr>
        <p:cxnSp>
          <p:nvCxnSpPr>
            <p:cNvPr id="26653" name="Straight Connector 39"/>
            <p:cNvCxnSpPr>
              <a:cxnSpLocks noChangeShapeType="1"/>
            </p:cNvCxnSpPr>
            <p:nvPr/>
          </p:nvCxnSpPr>
          <p:spPr bwMode="auto">
            <a:xfrm>
              <a:off x="228600" y="2895600"/>
              <a:ext cx="609600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4" name="Straight Connector 42"/>
            <p:cNvCxnSpPr>
              <a:cxnSpLocks noChangeShapeType="1"/>
            </p:cNvCxnSpPr>
            <p:nvPr/>
          </p:nvCxnSpPr>
          <p:spPr bwMode="auto">
            <a:xfrm flipV="1">
              <a:off x="228600" y="2895600"/>
              <a:ext cx="0" cy="220980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55" name="TextBox 44"/>
            <p:cNvSpPr txBox="1">
              <a:spLocks noChangeArrowheads="1"/>
            </p:cNvSpPr>
            <p:nvPr/>
          </p:nvSpPr>
          <p:spPr bwMode="auto">
            <a:xfrm>
              <a:off x="76200" y="5105400"/>
              <a:ext cx="2902057" cy="461665"/>
            </a:xfrm>
            <a:prstGeom prst="rect">
              <a:avLst/>
            </a:prstGeom>
            <a:solidFill>
              <a:srgbClr val="E4C7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variable, called a </a:t>
              </a:r>
              <a:r>
                <a:rPr lang="en-US">
                  <a:solidFill>
                    <a:srgbClr val="800000"/>
                  </a:solidFill>
                </a:rPr>
                <a:t>field</a:t>
              </a:r>
            </a:p>
          </p:txBody>
        </p: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6096000" y="1219200"/>
            <a:ext cx="2876550" cy="990600"/>
            <a:chOff x="6096000" y="914400"/>
            <a:chExt cx="2875772" cy="990600"/>
          </a:xfrm>
        </p:grpSpPr>
        <p:cxnSp>
          <p:nvCxnSpPr>
            <p:cNvPr id="26651" name="Straight Connector 46"/>
            <p:cNvCxnSpPr>
              <a:cxnSpLocks noChangeShapeType="1"/>
            </p:cNvCxnSpPr>
            <p:nvPr/>
          </p:nvCxnSpPr>
          <p:spPr bwMode="auto">
            <a:xfrm flipV="1">
              <a:off x="6096000" y="1600200"/>
              <a:ext cx="914400" cy="30480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52" name="TextBox 47"/>
            <p:cNvSpPr txBox="1">
              <a:spLocks noChangeArrowheads="1"/>
            </p:cNvSpPr>
            <p:nvPr/>
          </p:nvSpPr>
          <p:spPr bwMode="auto">
            <a:xfrm>
              <a:off x="6248400" y="914400"/>
              <a:ext cx="2723372" cy="830997"/>
            </a:xfrm>
            <a:prstGeom prst="rect">
              <a:avLst/>
            </a:prstGeom>
            <a:solidFill>
              <a:srgbClr val="E4C7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How we might write</a:t>
              </a:r>
              <a:br>
                <a:rPr lang="en-US"/>
              </a:br>
              <a:r>
                <a:rPr lang="en-US"/>
                <a:t>it on blackboard</a:t>
              </a:r>
            </a:p>
          </p:txBody>
        </p:sp>
      </p:grpSp>
      <p:grpSp>
        <p:nvGrpSpPr>
          <p:cNvPr id="56" name="Group 55"/>
          <p:cNvGrpSpPr>
            <a:grpSpLocks/>
          </p:cNvGrpSpPr>
          <p:nvPr/>
        </p:nvGrpSpPr>
        <p:grpSpPr bwMode="auto">
          <a:xfrm>
            <a:off x="3124200" y="3581400"/>
            <a:ext cx="1330325" cy="1985963"/>
            <a:chOff x="3124200" y="3581400"/>
            <a:chExt cx="1330112" cy="1985665"/>
          </a:xfrm>
        </p:grpSpPr>
        <p:cxnSp>
          <p:nvCxnSpPr>
            <p:cNvPr id="26647" name="Straight Connector 49"/>
            <p:cNvCxnSpPr>
              <a:cxnSpLocks noChangeShapeType="1"/>
            </p:cNvCxnSpPr>
            <p:nvPr/>
          </p:nvCxnSpPr>
          <p:spPr bwMode="auto">
            <a:xfrm>
              <a:off x="3276600" y="3581400"/>
              <a:ext cx="990600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8" name="Straight Connector 51"/>
            <p:cNvCxnSpPr>
              <a:cxnSpLocks noChangeShapeType="1"/>
            </p:cNvCxnSpPr>
            <p:nvPr/>
          </p:nvCxnSpPr>
          <p:spPr bwMode="auto">
            <a:xfrm>
              <a:off x="3276600" y="4267200"/>
              <a:ext cx="990600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9" name="Straight Connector 52"/>
            <p:cNvCxnSpPr>
              <a:cxnSpLocks noChangeShapeType="1"/>
            </p:cNvCxnSpPr>
            <p:nvPr/>
          </p:nvCxnSpPr>
          <p:spPr bwMode="auto">
            <a:xfrm flipV="1">
              <a:off x="4267200" y="3581400"/>
              <a:ext cx="0" cy="152400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50" name="TextBox 54"/>
            <p:cNvSpPr txBox="1">
              <a:spLocks noChangeArrowheads="1"/>
            </p:cNvSpPr>
            <p:nvPr/>
          </p:nvSpPr>
          <p:spPr bwMode="auto">
            <a:xfrm>
              <a:off x="3124200" y="5105400"/>
              <a:ext cx="1330112" cy="461665"/>
            </a:xfrm>
            <a:prstGeom prst="rect">
              <a:avLst/>
            </a:prstGeom>
            <a:solidFill>
              <a:srgbClr val="E4C7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functions</a:t>
              </a:r>
              <a:endParaRPr lang="en-US">
                <a:solidFill>
                  <a:srgbClr val="800000"/>
                </a:solidFill>
              </a:endParaRPr>
            </a:p>
          </p:txBody>
        </p:sp>
      </p:grp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3276600" y="3962400"/>
            <a:ext cx="1600200" cy="2214563"/>
            <a:chOff x="3276600" y="3962400"/>
            <a:chExt cx="1600200" cy="2214265"/>
          </a:xfrm>
        </p:grpSpPr>
        <p:cxnSp>
          <p:nvCxnSpPr>
            <p:cNvPr id="26644" name="Straight Connector 56"/>
            <p:cNvCxnSpPr>
              <a:cxnSpLocks noChangeShapeType="1"/>
            </p:cNvCxnSpPr>
            <p:nvPr/>
          </p:nvCxnSpPr>
          <p:spPr bwMode="auto">
            <a:xfrm>
              <a:off x="4572000" y="3962400"/>
              <a:ext cx="304800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5" name="Straight Connector 59"/>
            <p:cNvCxnSpPr>
              <a:cxnSpLocks noChangeShapeType="1"/>
            </p:cNvCxnSpPr>
            <p:nvPr/>
          </p:nvCxnSpPr>
          <p:spPr bwMode="auto">
            <a:xfrm flipV="1">
              <a:off x="4572000" y="3962400"/>
              <a:ext cx="0" cy="182880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46" name="TextBox 61"/>
            <p:cNvSpPr txBox="1">
              <a:spLocks noChangeArrowheads="1"/>
            </p:cNvSpPr>
            <p:nvPr/>
          </p:nvSpPr>
          <p:spPr bwMode="auto">
            <a:xfrm>
              <a:off x="3276600" y="5715000"/>
              <a:ext cx="1415021" cy="461665"/>
            </a:xfrm>
            <a:prstGeom prst="rect">
              <a:avLst/>
            </a:prstGeom>
            <a:solidFill>
              <a:srgbClr val="E4C7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procedure</a:t>
              </a:r>
              <a:endParaRPr lang="en-US">
                <a:solidFill>
                  <a:srgbClr val="800000"/>
                </a:solidFill>
              </a:endParaRPr>
            </a:p>
          </p:txBody>
        </p:sp>
      </p:grp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4876800" y="4724400"/>
            <a:ext cx="1570038" cy="1452563"/>
            <a:chOff x="4876800" y="4724400"/>
            <a:chExt cx="1569660" cy="1452265"/>
          </a:xfrm>
        </p:grpSpPr>
        <p:cxnSp>
          <p:nvCxnSpPr>
            <p:cNvPr id="26642" name="Straight Connector 63"/>
            <p:cNvCxnSpPr>
              <a:cxnSpLocks noChangeShapeType="1"/>
            </p:cNvCxnSpPr>
            <p:nvPr/>
          </p:nvCxnSpPr>
          <p:spPr bwMode="auto">
            <a:xfrm flipV="1">
              <a:off x="5638800" y="4724400"/>
              <a:ext cx="0" cy="106680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43" name="TextBox 66"/>
            <p:cNvSpPr txBox="1">
              <a:spLocks noChangeArrowheads="1"/>
            </p:cNvSpPr>
            <p:nvPr/>
          </p:nvSpPr>
          <p:spPr bwMode="auto">
            <a:xfrm>
              <a:off x="4876800" y="5715000"/>
              <a:ext cx="1569660" cy="461665"/>
            </a:xfrm>
            <a:prstGeom prst="rect">
              <a:avLst/>
            </a:prstGeom>
            <a:solidFill>
              <a:srgbClr val="E4C7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constructor</a:t>
              </a:r>
              <a:endParaRPr lang="en-US">
                <a:solidFill>
                  <a:srgbClr val="800000"/>
                </a:solidFill>
              </a:endParaRP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6610350" y="3886200"/>
            <a:ext cx="2228850" cy="2286000"/>
            <a:chOff x="6609709" y="3886200"/>
            <a:chExt cx="2229491" cy="2286000"/>
          </a:xfrm>
        </p:grpSpPr>
        <p:cxnSp>
          <p:nvCxnSpPr>
            <p:cNvPr id="26639" name="Straight Connector 68"/>
            <p:cNvCxnSpPr>
              <a:cxnSpLocks noChangeShapeType="1"/>
            </p:cNvCxnSpPr>
            <p:nvPr/>
          </p:nvCxnSpPr>
          <p:spPr bwMode="auto">
            <a:xfrm>
              <a:off x="7315200" y="3886200"/>
              <a:ext cx="533400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0" name="Straight Connector 72"/>
            <p:cNvCxnSpPr>
              <a:cxnSpLocks noChangeShapeType="1"/>
            </p:cNvCxnSpPr>
            <p:nvPr/>
          </p:nvCxnSpPr>
          <p:spPr bwMode="auto">
            <a:xfrm flipV="1">
              <a:off x="7848600" y="3886200"/>
              <a:ext cx="0" cy="152400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41" name="TextBox 69"/>
            <p:cNvSpPr txBox="1">
              <a:spLocks noChangeArrowheads="1"/>
            </p:cNvSpPr>
            <p:nvPr/>
          </p:nvSpPr>
          <p:spPr bwMode="auto">
            <a:xfrm>
              <a:off x="6609709" y="5341203"/>
              <a:ext cx="2229491" cy="830997"/>
            </a:xfrm>
            <a:prstGeom prst="rect">
              <a:avLst/>
            </a:prstGeom>
            <a:solidFill>
              <a:srgbClr val="E4C7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we normally</a:t>
              </a:r>
              <a:br>
                <a:rPr lang="en-US"/>
              </a:br>
              <a:r>
                <a:rPr lang="en-US"/>
                <a:t>don’t write body</a:t>
              </a:r>
              <a:endParaRPr lang="en-US">
                <a:solidFill>
                  <a:srgbClr val="800000"/>
                </a:solidFill>
              </a:endParaRPr>
            </a:p>
          </p:txBody>
        </p:sp>
      </p:grpSp>
      <p:sp>
        <p:nvSpPr>
          <p:cNvPr id="26637" name="TextBox 73"/>
          <p:cNvSpPr txBox="1">
            <a:spLocks noChangeArrowheads="1"/>
          </p:cNvSpPr>
          <p:nvPr/>
        </p:nvSpPr>
        <p:spPr bwMode="auto">
          <a:xfrm>
            <a:off x="506413" y="6172200"/>
            <a:ext cx="1628775" cy="461963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See B-1..10</a:t>
            </a: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2743200" y="6248400"/>
            <a:ext cx="5330825" cy="461963"/>
          </a:xfrm>
          <a:prstGeom prst="rect">
            <a:avLst/>
          </a:prstGeom>
          <a:solidFill>
            <a:srgbClr val="E4C7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funcs, procs, constructors called </a:t>
            </a:r>
            <a:r>
              <a:rPr lang="en-US" b="1">
                <a:solidFill>
                  <a:srgbClr val="800000"/>
                </a:solidFill>
              </a:rPr>
              <a:t>methods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457200" y="2674938"/>
            <a:ext cx="5935663" cy="3268662"/>
            <a:chOff x="381000" y="2590800"/>
            <a:chExt cx="5936240" cy="3269397"/>
          </a:xfrm>
        </p:grpSpPr>
        <p:cxnSp>
          <p:nvCxnSpPr>
            <p:cNvPr id="27665" name="Straight Connector 23"/>
            <p:cNvCxnSpPr>
              <a:cxnSpLocks noChangeShapeType="1"/>
            </p:cNvCxnSpPr>
            <p:nvPr/>
          </p:nvCxnSpPr>
          <p:spPr bwMode="auto">
            <a:xfrm>
              <a:off x="762000" y="2590800"/>
              <a:ext cx="0" cy="243840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66" name="TextBox 19"/>
            <p:cNvSpPr txBox="1">
              <a:spLocks noChangeArrowheads="1"/>
            </p:cNvSpPr>
            <p:nvPr/>
          </p:nvSpPr>
          <p:spPr bwMode="auto">
            <a:xfrm>
              <a:off x="381000" y="5029200"/>
              <a:ext cx="5936240" cy="830997"/>
            </a:xfrm>
            <a:prstGeom prst="rect">
              <a:avLst/>
            </a:prstGeom>
            <a:solidFill>
              <a:srgbClr val="FFD6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b="1"/>
                <a:t>public</a:t>
              </a:r>
              <a:r>
                <a:rPr lang="en-US"/>
                <a:t>: Code everywhere can refer to Circle.</a:t>
              </a:r>
            </a:p>
            <a:p>
              <a:r>
                <a:rPr lang="en-US"/>
                <a:t>Called </a:t>
              </a:r>
              <a:r>
                <a:rPr lang="en-US" b="1">
                  <a:solidFill>
                    <a:srgbClr val="741621"/>
                  </a:solidFill>
                </a:rPr>
                <a:t>access modifier</a:t>
              </a:r>
            </a:p>
          </p:txBody>
        </p:sp>
      </p:grpSp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Declaration of class Circle</a:t>
            </a:r>
          </a:p>
        </p:txBody>
      </p:sp>
      <p:sp>
        <p:nvSpPr>
          <p:cNvPr id="2765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36154AB-DD63-0F4F-A834-740F3017EFF3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304800" y="1905000"/>
            <a:ext cx="5748338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/** An instance (object) represents a circle */</a:t>
            </a:r>
          </a:p>
          <a:p>
            <a:r>
              <a:rPr lang="en-US" b="1"/>
              <a:t>public</a:t>
            </a:r>
            <a:r>
              <a:rPr lang="en-US"/>
              <a:t> </a:t>
            </a:r>
            <a:r>
              <a:rPr lang="en-US" b="1"/>
              <a:t>class</a:t>
            </a:r>
            <a:r>
              <a:rPr lang="en-US"/>
              <a:t> Circle {</a:t>
            </a:r>
          </a:p>
          <a:p>
            <a:r>
              <a:rPr lang="en-US"/>
              <a:t>   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    </a:t>
            </a:r>
          </a:p>
          <a:p>
            <a:r>
              <a:rPr lang="en-US"/>
              <a:t>}</a:t>
            </a: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66738" y="833438"/>
            <a:ext cx="8196262" cy="1757362"/>
            <a:chOff x="642149" y="990600"/>
            <a:chExt cx="8197051" cy="1757065"/>
          </a:xfrm>
        </p:grpSpPr>
        <p:grpSp>
          <p:nvGrpSpPr>
            <p:cNvPr id="27661" name="Group 9"/>
            <p:cNvGrpSpPr>
              <a:grpSpLocks/>
            </p:cNvGrpSpPr>
            <p:nvPr/>
          </p:nvGrpSpPr>
          <p:grpSpPr bwMode="auto">
            <a:xfrm>
              <a:off x="642149" y="990600"/>
              <a:ext cx="5903630" cy="1223665"/>
              <a:chOff x="642149" y="990600"/>
              <a:chExt cx="5903630" cy="1223665"/>
            </a:xfrm>
          </p:grpSpPr>
          <p:cxnSp>
            <p:nvCxnSpPr>
              <p:cNvPr id="7" name="Straight Connector 6"/>
              <p:cNvCxnSpPr/>
              <p:nvPr/>
            </p:nvCxnSpPr>
            <p:spPr bwMode="auto">
              <a:xfrm flipH="1">
                <a:off x="794564" y="1376297"/>
                <a:ext cx="42866" cy="83805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7664" name="TextBox 4"/>
              <p:cNvSpPr txBox="1">
                <a:spLocks noChangeArrowheads="1"/>
              </p:cNvSpPr>
              <p:nvPr/>
            </p:nvSpPr>
            <p:spPr bwMode="auto">
              <a:xfrm>
                <a:off x="642149" y="990600"/>
                <a:ext cx="5903630" cy="46166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Multi-line comment starts with /* ends with */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6095736" y="1915956"/>
              <a:ext cx="2743464" cy="831709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Precede every class with a comment</a:t>
              </a:r>
            </a:p>
          </p:txBody>
        </p:sp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609600" y="2514600"/>
            <a:ext cx="3962400" cy="2286000"/>
            <a:chOff x="609600" y="2514600"/>
            <a:chExt cx="3962400" cy="2286000"/>
          </a:xfrm>
        </p:grpSpPr>
        <p:sp>
          <p:nvSpPr>
            <p:cNvPr id="27657" name="TextBox 28"/>
            <p:cNvSpPr txBox="1">
              <a:spLocks noChangeArrowheads="1"/>
            </p:cNvSpPr>
            <p:nvPr/>
          </p:nvSpPr>
          <p:spPr bwMode="auto">
            <a:xfrm>
              <a:off x="1295400" y="3048000"/>
              <a:ext cx="3276600" cy="120032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Put declarations of fields, methods in class body: { … }</a:t>
              </a:r>
              <a:endParaRPr lang="en-US">
                <a:solidFill>
                  <a:srgbClr val="741621"/>
                </a:solidFill>
              </a:endParaRPr>
            </a:p>
          </p:txBody>
        </p:sp>
        <p:cxnSp>
          <p:nvCxnSpPr>
            <p:cNvPr id="27658" name="Straight Connector 30"/>
            <p:cNvCxnSpPr>
              <a:cxnSpLocks noChangeShapeType="1"/>
            </p:cNvCxnSpPr>
            <p:nvPr/>
          </p:nvCxnSpPr>
          <p:spPr bwMode="auto">
            <a:xfrm>
              <a:off x="2971800" y="2514600"/>
              <a:ext cx="1600200" cy="0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59" name="Straight Connector 31"/>
            <p:cNvCxnSpPr>
              <a:cxnSpLocks noChangeShapeType="1"/>
            </p:cNvCxnSpPr>
            <p:nvPr/>
          </p:nvCxnSpPr>
          <p:spPr bwMode="auto">
            <a:xfrm>
              <a:off x="4572000" y="2514600"/>
              <a:ext cx="0" cy="2286000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0" name="Straight Connector 34"/>
            <p:cNvCxnSpPr>
              <a:cxnSpLocks noChangeShapeType="1"/>
            </p:cNvCxnSpPr>
            <p:nvPr/>
          </p:nvCxnSpPr>
          <p:spPr bwMode="auto">
            <a:xfrm>
              <a:off x="609600" y="4800600"/>
              <a:ext cx="3962400" cy="0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67400" y="3200400"/>
            <a:ext cx="2362200" cy="120015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Put class declaration in</a:t>
            </a:r>
            <a:br>
              <a:rPr lang="en-US"/>
            </a:br>
            <a:r>
              <a:rPr lang="en-US"/>
              <a:t>file Circle.java</a:t>
            </a:r>
          </a:p>
        </p:txBody>
      </p:sp>
      <p:sp>
        <p:nvSpPr>
          <p:cNvPr id="27656" name="TextBox 44"/>
          <p:cNvSpPr txBox="1">
            <a:spLocks noChangeArrowheads="1"/>
          </p:cNvSpPr>
          <p:nvPr/>
        </p:nvSpPr>
        <p:spPr bwMode="auto">
          <a:xfrm>
            <a:off x="533400" y="6019800"/>
            <a:ext cx="1320800" cy="461963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Page B-5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381000" y="2590800"/>
            <a:ext cx="7562850" cy="3268663"/>
            <a:chOff x="381000" y="2590800"/>
            <a:chExt cx="7563639" cy="3269397"/>
          </a:xfrm>
        </p:grpSpPr>
        <p:cxnSp>
          <p:nvCxnSpPr>
            <p:cNvPr id="28682" name="Straight Connector 23"/>
            <p:cNvCxnSpPr>
              <a:cxnSpLocks noChangeShapeType="1"/>
            </p:cNvCxnSpPr>
            <p:nvPr/>
          </p:nvCxnSpPr>
          <p:spPr bwMode="auto">
            <a:xfrm>
              <a:off x="762000" y="2590800"/>
              <a:ext cx="0" cy="243840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683" name="TextBox 19"/>
            <p:cNvSpPr txBox="1">
              <a:spLocks noChangeArrowheads="1"/>
            </p:cNvSpPr>
            <p:nvPr/>
          </p:nvSpPr>
          <p:spPr bwMode="auto">
            <a:xfrm>
              <a:off x="381000" y="5029200"/>
              <a:ext cx="7563639" cy="830997"/>
            </a:xfrm>
            <a:prstGeom prst="rect">
              <a:avLst/>
            </a:prstGeom>
            <a:solidFill>
              <a:srgbClr val="FFD6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b="1"/>
                <a:t>Access modifier private</a:t>
              </a:r>
              <a:r>
                <a:rPr lang="en-US"/>
                <a:t>: can refer to radius only in code in</a:t>
              </a:r>
              <a:br>
                <a:rPr lang="en-US"/>
              </a:br>
              <a:r>
                <a:rPr lang="en-US"/>
                <a:t>    Circle. Usually, fields are </a:t>
              </a:r>
              <a:r>
                <a:rPr lang="en-US" b="1"/>
                <a:t>private</a:t>
              </a:r>
              <a:endParaRPr lang="en-US"/>
            </a:p>
          </p:txBody>
        </p:sp>
      </p:grpSp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Declaration of field radius, in body of class Circle</a:t>
            </a:r>
          </a:p>
        </p:txBody>
      </p:sp>
      <p:sp>
        <p:nvSpPr>
          <p:cNvPr id="2867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6C7DA06-D950-8647-996E-AA3EBC331C49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28676" name="TextBox 3"/>
          <p:cNvSpPr txBox="1">
            <a:spLocks noChangeArrowheads="1"/>
          </p:cNvSpPr>
          <p:nvPr/>
        </p:nvSpPr>
        <p:spPr bwMode="auto">
          <a:xfrm>
            <a:off x="381000" y="1684338"/>
            <a:ext cx="68151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endParaRPr lang="en-US"/>
          </a:p>
          <a:p>
            <a:r>
              <a:rPr lang="en-US" b="1"/>
              <a:t> private</a:t>
            </a:r>
            <a:r>
              <a:rPr lang="en-US"/>
              <a:t> </a:t>
            </a:r>
            <a:r>
              <a:rPr lang="en-US" b="1"/>
              <a:t>double</a:t>
            </a:r>
            <a:r>
              <a:rPr lang="en-US"/>
              <a:t> radius; // radius of circle. radius &gt;= 0</a:t>
            </a: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566738" y="990600"/>
            <a:ext cx="6415087" cy="1143000"/>
            <a:chOff x="642149" y="990600"/>
            <a:chExt cx="6415638" cy="1143000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3580863" y="1447800"/>
              <a:ext cx="0" cy="685800"/>
            </a:xfrm>
            <a:prstGeom prst="line">
              <a:avLst/>
            </a:prstGeom>
            <a:solidFill>
              <a:schemeClr val="accent1"/>
            </a:solidFill>
            <a:ln w="476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TextBox 4"/>
            <p:cNvSpPr txBox="1"/>
            <p:nvPr/>
          </p:nvSpPr>
          <p:spPr>
            <a:xfrm>
              <a:off x="642149" y="990600"/>
              <a:ext cx="6415638" cy="461963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One-line comment starts with // ends at end of line</a:t>
              </a:r>
            </a:p>
          </p:txBody>
        </p:sp>
      </p:grpSp>
      <p:sp>
        <p:nvSpPr>
          <p:cNvPr id="28678" name="TextBox 15"/>
          <p:cNvSpPr txBox="1">
            <a:spLocks noChangeArrowheads="1"/>
          </p:cNvSpPr>
          <p:nvPr/>
        </p:nvSpPr>
        <p:spPr bwMode="auto">
          <a:xfrm>
            <a:off x="533400" y="6019800"/>
            <a:ext cx="1628775" cy="461963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Page B-5..6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86000" y="2849563"/>
            <a:ext cx="5181600" cy="1570037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741621"/>
                </a:solidFill>
              </a:rPr>
              <a:t>Always put a definition of a field and constraints on it. </a:t>
            </a:r>
          </a:p>
          <a:p>
            <a:r>
              <a:rPr lang="en-US">
                <a:solidFill>
                  <a:srgbClr val="741621"/>
                </a:solidFill>
              </a:rPr>
              <a:t>Collection of field definitions and constraints is called the </a:t>
            </a:r>
            <a:r>
              <a:rPr lang="en-US" b="1"/>
              <a:t>class invariant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Declaration of functions in class Circle</a:t>
            </a:r>
          </a:p>
        </p:txBody>
      </p:sp>
      <p:sp>
        <p:nvSpPr>
          <p:cNvPr id="2969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E141B6E-8B71-994C-B13F-5DA5FDE56591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457200" y="1981200"/>
            <a:ext cx="431641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/** return radius of this Circle */</a:t>
            </a:r>
          </a:p>
          <a:p>
            <a:r>
              <a:rPr lang="en-US" b="1"/>
              <a:t>public</a:t>
            </a:r>
            <a:r>
              <a:rPr lang="en-US"/>
              <a:t> </a:t>
            </a:r>
            <a:r>
              <a:rPr lang="en-US" b="1"/>
              <a:t>double</a:t>
            </a:r>
            <a:r>
              <a:rPr lang="en-US"/>
              <a:t> getRadius() {</a:t>
            </a:r>
          </a:p>
          <a:p>
            <a:r>
              <a:rPr lang="en-US"/>
              <a:t>      </a:t>
            </a:r>
            <a:r>
              <a:rPr lang="en-US" b="1"/>
              <a:t>return</a:t>
            </a:r>
            <a:r>
              <a:rPr lang="en-US"/>
              <a:t> radius;</a:t>
            </a:r>
          </a:p>
          <a:p>
            <a:r>
              <a:rPr lang="en-US"/>
              <a:t>} </a:t>
            </a:r>
          </a:p>
          <a:p>
            <a:endParaRPr lang="en-US"/>
          </a:p>
          <a:p>
            <a:r>
              <a:rPr lang="en-US"/>
              <a:t>/** return area of Circle */</a:t>
            </a:r>
          </a:p>
          <a:p>
            <a:r>
              <a:rPr lang="en-US" b="1"/>
              <a:t>public</a:t>
            </a:r>
            <a:r>
              <a:rPr lang="en-US"/>
              <a:t> </a:t>
            </a:r>
            <a:r>
              <a:rPr lang="en-US" b="1"/>
              <a:t>double</a:t>
            </a:r>
            <a:r>
              <a:rPr lang="en-US"/>
              <a:t> area() {</a:t>
            </a:r>
          </a:p>
          <a:p>
            <a:r>
              <a:rPr lang="en-US"/>
              <a:t>    </a:t>
            </a:r>
            <a:r>
              <a:rPr lang="en-US" b="1"/>
              <a:t>return</a:t>
            </a:r>
            <a:r>
              <a:rPr lang="en-US"/>
              <a:t> Math.PI*radius*radius;   </a:t>
            </a:r>
          </a:p>
          <a:p>
            <a:r>
              <a:rPr lang="en-US"/>
              <a:t>}</a:t>
            </a: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200400" y="1143000"/>
            <a:ext cx="5340350" cy="990600"/>
            <a:chOff x="3200400" y="838200"/>
            <a:chExt cx="5340527" cy="990600"/>
          </a:xfrm>
        </p:grpSpPr>
        <p:cxnSp>
          <p:nvCxnSpPr>
            <p:cNvPr id="29710" name="Straight Connector 6"/>
            <p:cNvCxnSpPr>
              <a:cxnSpLocks noChangeShapeType="1"/>
            </p:cNvCxnSpPr>
            <p:nvPr/>
          </p:nvCxnSpPr>
          <p:spPr bwMode="auto">
            <a:xfrm flipH="1">
              <a:off x="3200400" y="1447800"/>
              <a:ext cx="1905000" cy="38100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1" name="TextBox 4"/>
            <p:cNvSpPr txBox="1">
              <a:spLocks noChangeArrowheads="1"/>
            </p:cNvSpPr>
            <p:nvPr/>
          </p:nvSpPr>
          <p:spPr bwMode="auto">
            <a:xfrm>
              <a:off x="4800600" y="838200"/>
              <a:ext cx="3740327" cy="830997"/>
            </a:xfrm>
            <a:prstGeom prst="rect">
              <a:avLst/>
            </a:prstGeom>
            <a:solidFill>
              <a:srgbClr val="FFD6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Always specify method,</a:t>
              </a:r>
            </a:p>
            <a:p>
              <a:r>
                <a:rPr lang="en-US"/>
                <a:t>saying precisely what it does</a:t>
              </a:r>
            </a:p>
          </p:txBody>
        </p:sp>
      </p:grp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800600" y="2057400"/>
            <a:ext cx="3810000" cy="1938338"/>
          </a:xfrm>
          <a:prstGeom prst="rect">
            <a:avLst/>
          </a:prstGeom>
          <a:solidFill>
            <a:srgbClr val="FFD6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Function header syntax:</a:t>
            </a:r>
            <a:br>
              <a:rPr lang="en-US"/>
            </a:br>
            <a:r>
              <a:rPr lang="en-US"/>
              <a:t>close to Python/Matlab, but </a:t>
            </a:r>
            <a:r>
              <a:rPr lang="en-US">
                <a:solidFill>
                  <a:srgbClr val="800000"/>
                </a:solidFill>
              </a:rPr>
              <a:t>return type </a:t>
            </a:r>
            <a:r>
              <a:rPr lang="en-US" b="1">
                <a:solidFill>
                  <a:srgbClr val="800000"/>
                </a:solidFill>
              </a:rPr>
              <a:t>double</a:t>
            </a:r>
            <a:r>
              <a:rPr lang="en-US">
                <a:solidFill>
                  <a:srgbClr val="800000"/>
                </a:solidFill>
              </a:rPr>
              <a:t> </a:t>
            </a:r>
            <a:r>
              <a:rPr lang="en-US"/>
              <a:t>needed to say what type of value is returned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762000" y="4572000"/>
            <a:ext cx="3429000" cy="1439863"/>
            <a:chOff x="685800" y="4488597"/>
            <a:chExt cx="3429000" cy="1440597"/>
          </a:xfrm>
        </p:grpSpPr>
        <p:cxnSp>
          <p:nvCxnSpPr>
            <p:cNvPr id="29708" name="Straight Connector 11"/>
            <p:cNvCxnSpPr>
              <a:cxnSpLocks noChangeShapeType="1"/>
            </p:cNvCxnSpPr>
            <p:nvPr/>
          </p:nvCxnSpPr>
          <p:spPr bwMode="auto">
            <a:xfrm>
              <a:off x="762000" y="4488597"/>
              <a:ext cx="0" cy="91440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09" name="TextBox 12"/>
            <p:cNvSpPr txBox="1">
              <a:spLocks noChangeArrowheads="1"/>
            </p:cNvSpPr>
            <p:nvPr/>
          </p:nvSpPr>
          <p:spPr bwMode="auto">
            <a:xfrm>
              <a:off x="685800" y="5098197"/>
              <a:ext cx="3429000" cy="830997"/>
            </a:xfrm>
            <a:prstGeom prst="rect">
              <a:avLst/>
            </a:prstGeom>
            <a:solidFill>
              <a:srgbClr val="FFD6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b="1"/>
                <a:t>public</a:t>
              </a:r>
              <a:r>
                <a:rPr lang="en-US"/>
                <a:t> so functions can be called from anywhere</a:t>
              </a:r>
              <a:endParaRPr lang="en-US" b="1">
                <a:solidFill>
                  <a:srgbClr val="741621"/>
                </a:solidFill>
              </a:endParaRPr>
            </a:p>
          </p:txBody>
        </p:sp>
      </p:grpSp>
      <p:sp>
        <p:nvSpPr>
          <p:cNvPr id="29703" name="TextBox 16"/>
          <p:cNvSpPr txBox="1">
            <a:spLocks noChangeArrowheads="1"/>
          </p:cNvSpPr>
          <p:nvPr/>
        </p:nvSpPr>
        <p:spPr bwMode="auto">
          <a:xfrm>
            <a:off x="533400" y="6019800"/>
            <a:ext cx="1782763" cy="461963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Page B-6..10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800600" y="4114800"/>
            <a:ext cx="3810000" cy="230822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Execution of</a:t>
            </a:r>
          </a:p>
          <a:p>
            <a:r>
              <a:rPr lang="en-US" b="1">
                <a:solidFill>
                  <a:srgbClr val="800000"/>
                </a:solidFill>
              </a:rPr>
              <a:t>    return</a:t>
            </a:r>
            <a:r>
              <a:rPr lang="en-US">
                <a:solidFill>
                  <a:srgbClr val="800000"/>
                </a:solidFill>
              </a:rPr>
              <a:t> expression;</a:t>
            </a:r>
          </a:p>
          <a:p>
            <a:r>
              <a:rPr lang="en-US"/>
              <a:t>terminates execution of body and returns the value of the </a:t>
            </a:r>
            <a:r>
              <a:rPr lang="en-US">
                <a:solidFill>
                  <a:srgbClr val="800000"/>
                </a:solidFill>
              </a:rPr>
              <a:t>expression</a:t>
            </a:r>
            <a:r>
              <a:rPr lang="en-US"/>
              <a:t>. The function call is done.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381000" y="914400"/>
            <a:ext cx="3505200" cy="1524000"/>
            <a:chOff x="381000" y="914400"/>
            <a:chExt cx="3505200" cy="1524000"/>
          </a:xfrm>
        </p:grpSpPr>
        <p:sp>
          <p:nvSpPr>
            <p:cNvPr id="29706" name="TextBox 18"/>
            <p:cNvSpPr txBox="1">
              <a:spLocks noChangeArrowheads="1"/>
            </p:cNvSpPr>
            <p:nvPr/>
          </p:nvSpPr>
          <p:spPr bwMode="auto">
            <a:xfrm>
              <a:off x="381000" y="914400"/>
              <a:ext cx="3505200" cy="830997"/>
            </a:xfrm>
            <a:prstGeom prst="rect">
              <a:avLst/>
            </a:prstGeom>
            <a:solidFill>
              <a:srgbClr val="FFF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Called a </a:t>
              </a:r>
              <a:r>
                <a:rPr lang="en-US" b="1">
                  <a:solidFill>
                    <a:srgbClr val="800000"/>
                  </a:solidFill>
                </a:rPr>
                <a:t>getter</a:t>
              </a:r>
              <a:r>
                <a:rPr lang="en-US"/>
                <a:t>:</a:t>
              </a:r>
            </a:p>
            <a:p>
              <a:r>
                <a:rPr lang="en-US"/>
                <a:t>it gets value of a field</a:t>
              </a:r>
            </a:p>
          </p:txBody>
        </p:sp>
        <p:cxnSp>
          <p:nvCxnSpPr>
            <p:cNvPr id="29707" name="Straight Connector 19"/>
            <p:cNvCxnSpPr>
              <a:cxnSpLocks noChangeShapeType="1"/>
            </p:cNvCxnSpPr>
            <p:nvPr/>
          </p:nvCxnSpPr>
          <p:spPr bwMode="auto">
            <a:xfrm>
              <a:off x="2209800" y="1295400"/>
              <a:ext cx="609600" cy="1143000"/>
            </a:xfrm>
            <a:prstGeom prst="line">
              <a:avLst/>
            </a:prstGeom>
            <a:noFill/>
            <a:ln w="38100">
              <a:solidFill>
                <a:srgbClr val="7416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Declaration of procedure in Circle</a:t>
            </a:r>
          </a:p>
        </p:txBody>
      </p:sp>
      <p:sp>
        <p:nvSpPr>
          <p:cNvPr id="3072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B3AC1D4-4EBE-9549-BB7D-44E10A59ED5D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30723" name="TextBox 3"/>
          <p:cNvSpPr txBox="1">
            <a:spLocks noChangeArrowheads="1"/>
          </p:cNvSpPr>
          <p:nvPr/>
        </p:nvSpPr>
        <p:spPr bwMode="auto">
          <a:xfrm>
            <a:off x="381000" y="1371600"/>
            <a:ext cx="44196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ts val="1800"/>
              </a:spcBef>
            </a:pPr>
            <a:r>
              <a:rPr lang="en-US"/>
              <a:t>/** Set radius to r.</a:t>
            </a:r>
          </a:p>
          <a:p>
            <a:r>
              <a:rPr lang="en-US"/>
              <a:t>      Precondition: r &gt;= 0. */</a:t>
            </a:r>
          </a:p>
          <a:p>
            <a:r>
              <a:rPr lang="en-US" b="1"/>
              <a:t>public</a:t>
            </a:r>
            <a:r>
              <a:rPr lang="en-US"/>
              <a:t> </a:t>
            </a:r>
            <a:r>
              <a:rPr lang="en-US" b="1"/>
              <a:t>void</a:t>
            </a:r>
            <a:r>
              <a:rPr lang="en-US"/>
              <a:t> setRadius(</a:t>
            </a:r>
            <a:r>
              <a:rPr lang="en-US" b="1"/>
              <a:t>double</a:t>
            </a:r>
            <a:r>
              <a:rPr lang="en-US"/>
              <a:t> r) {</a:t>
            </a:r>
          </a:p>
          <a:p>
            <a:pPr>
              <a:spcBef>
                <a:spcPts val="1800"/>
              </a:spcBef>
            </a:pPr>
            <a:r>
              <a:rPr lang="en-US"/>
              <a:t>      </a:t>
            </a:r>
            <a:r>
              <a:rPr lang="en-US" b="1"/>
              <a:t>assert</a:t>
            </a:r>
            <a:r>
              <a:rPr lang="en-US"/>
              <a:t> r &gt;= 0;</a:t>
            </a:r>
          </a:p>
          <a:p>
            <a:pPr>
              <a:spcBef>
                <a:spcPts val="1800"/>
              </a:spcBef>
            </a:pPr>
            <a:r>
              <a:rPr lang="en-US"/>
              <a:t>      radius= r;</a:t>
            </a:r>
          </a:p>
          <a:p>
            <a:pPr>
              <a:spcBef>
                <a:spcPts val="1200"/>
              </a:spcBef>
            </a:pPr>
            <a:r>
              <a:rPr lang="en-US"/>
              <a:t>    }</a:t>
            </a:r>
          </a:p>
          <a:p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429000" y="1066800"/>
            <a:ext cx="5486400" cy="838200"/>
            <a:chOff x="3200400" y="838200"/>
            <a:chExt cx="5486400" cy="838200"/>
          </a:xfrm>
        </p:grpSpPr>
        <p:cxnSp>
          <p:nvCxnSpPr>
            <p:cNvPr id="30739" name="Straight Connector 5"/>
            <p:cNvCxnSpPr>
              <a:cxnSpLocks noChangeShapeType="1"/>
            </p:cNvCxnSpPr>
            <p:nvPr/>
          </p:nvCxnSpPr>
          <p:spPr bwMode="auto">
            <a:xfrm flipH="1">
              <a:off x="3200400" y="1295400"/>
              <a:ext cx="1905000" cy="38100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40" name="TextBox 6"/>
            <p:cNvSpPr txBox="1">
              <a:spLocks noChangeArrowheads="1"/>
            </p:cNvSpPr>
            <p:nvPr/>
          </p:nvSpPr>
          <p:spPr bwMode="auto">
            <a:xfrm>
              <a:off x="4953000" y="838200"/>
              <a:ext cx="3733800" cy="830997"/>
            </a:xfrm>
            <a:prstGeom prst="rect">
              <a:avLst/>
            </a:prstGeom>
            <a:solidFill>
              <a:srgbClr val="FFD6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Tells user not to call method with negative radius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752600" y="2217738"/>
            <a:ext cx="7162800" cy="830262"/>
            <a:chOff x="1752600" y="2217003"/>
            <a:chExt cx="7162800" cy="831733"/>
          </a:xfrm>
        </p:grpSpPr>
        <p:sp>
          <p:nvSpPr>
            <p:cNvPr id="30736" name="TextBox 9"/>
            <p:cNvSpPr txBox="1">
              <a:spLocks noChangeArrowheads="1"/>
            </p:cNvSpPr>
            <p:nvPr/>
          </p:nvSpPr>
          <p:spPr bwMode="auto">
            <a:xfrm>
              <a:off x="4724400" y="2217003"/>
              <a:ext cx="4191000" cy="831733"/>
            </a:xfrm>
            <a:prstGeom prst="rect">
              <a:avLst/>
            </a:prstGeom>
            <a:solidFill>
              <a:srgbClr val="FFD6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Procedure: doesn’t return val. Instead of return type, use </a:t>
              </a:r>
              <a:r>
                <a:rPr lang="en-US" b="1">
                  <a:solidFill>
                    <a:srgbClr val="800000"/>
                  </a:solidFill>
                </a:rPr>
                <a:t>void</a:t>
              </a:r>
              <a:endParaRPr lang="en-US">
                <a:solidFill>
                  <a:srgbClr val="800000"/>
                </a:solidFill>
              </a:endParaRPr>
            </a:p>
          </p:txBody>
        </p:sp>
        <p:cxnSp>
          <p:nvCxnSpPr>
            <p:cNvPr id="30737" name="Straight Connector 16"/>
            <p:cNvCxnSpPr>
              <a:cxnSpLocks noChangeShapeType="1"/>
            </p:cNvCxnSpPr>
            <p:nvPr/>
          </p:nvCxnSpPr>
          <p:spPr bwMode="auto">
            <a:xfrm>
              <a:off x="1752600" y="2743200"/>
              <a:ext cx="3200400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8" name="Straight Connector 18"/>
            <p:cNvCxnSpPr>
              <a:cxnSpLocks noChangeShapeType="1"/>
            </p:cNvCxnSpPr>
            <p:nvPr/>
          </p:nvCxnSpPr>
          <p:spPr bwMode="auto">
            <a:xfrm>
              <a:off x="1752600" y="2438400"/>
              <a:ext cx="0" cy="30480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3048000" y="2514600"/>
            <a:ext cx="5867400" cy="1592263"/>
            <a:chOff x="3048000" y="2590800"/>
            <a:chExt cx="5867400" cy="1592997"/>
          </a:xfrm>
        </p:grpSpPr>
        <p:grpSp>
          <p:nvGrpSpPr>
            <p:cNvPr id="30732" name="Group 22"/>
            <p:cNvGrpSpPr>
              <a:grpSpLocks/>
            </p:cNvGrpSpPr>
            <p:nvPr/>
          </p:nvGrpSpPr>
          <p:grpSpPr bwMode="auto">
            <a:xfrm>
              <a:off x="3048000" y="2590800"/>
              <a:ext cx="5867400" cy="1592997"/>
              <a:chOff x="3200400" y="76200"/>
              <a:chExt cx="5867400" cy="1592997"/>
            </a:xfrm>
          </p:grpSpPr>
          <p:cxnSp>
            <p:nvCxnSpPr>
              <p:cNvPr id="30734" name="Straight Connector 23"/>
              <p:cNvCxnSpPr>
                <a:cxnSpLocks noChangeShapeType="1"/>
              </p:cNvCxnSpPr>
              <p:nvPr/>
            </p:nvCxnSpPr>
            <p:spPr bwMode="auto">
              <a:xfrm rot="16200000" flipV="1">
                <a:off x="3581400" y="381000"/>
                <a:ext cx="1524000" cy="914400"/>
              </a:xfrm>
              <a:prstGeom prst="bentConnector3">
                <a:avLst>
                  <a:gd name="adj1" fmla="val 42894"/>
                </a:avLst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735" name="TextBox 24"/>
              <p:cNvSpPr txBox="1">
                <a:spLocks noChangeArrowheads="1"/>
              </p:cNvSpPr>
              <p:nvPr/>
            </p:nvSpPr>
            <p:spPr bwMode="auto">
              <a:xfrm>
                <a:off x="3200400" y="838200"/>
                <a:ext cx="5867400" cy="830997"/>
              </a:xfrm>
              <a:prstGeom prst="rect">
                <a:avLst/>
              </a:prstGeom>
              <a:solidFill>
                <a:srgbClr val="FFD6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Declaration of parameter </a:t>
                </a:r>
                <a:r>
                  <a:rPr lang="en-US">
                    <a:solidFill>
                      <a:srgbClr val="800000"/>
                    </a:solidFill>
                  </a:rPr>
                  <a:t>r. Parameter</a:t>
                </a:r>
                <a:r>
                  <a:rPr lang="en-US"/>
                  <a:t>: var declared within ( ) of a method header</a:t>
                </a:r>
              </a:p>
            </p:txBody>
          </p:sp>
        </p:grpSp>
        <p:cxnSp>
          <p:nvCxnSpPr>
            <p:cNvPr id="30733" name="Straight Connector 26"/>
            <p:cNvCxnSpPr>
              <a:cxnSpLocks noChangeShapeType="1"/>
            </p:cNvCxnSpPr>
            <p:nvPr/>
          </p:nvCxnSpPr>
          <p:spPr bwMode="auto">
            <a:xfrm flipH="1">
              <a:off x="3276600" y="2590800"/>
              <a:ext cx="1066800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33400" y="4191000"/>
            <a:ext cx="8001000" cy="1938338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The call </a:t>
            </a:r>
            <a:r>
              <a:rPr lang="en-US">
                <a:solidFill>
                  <a:srgbClr val="800000"/>
                </a:solidFill>
              </a:rPr>
              <a:t>setRadius(-1); </a:t>
            </a:r>
            <a:r>
              <a:rPr lang="en-US"/>
              <a:t>falsifies class invariant because </a:t>
            </a:r>
            <a:r>
              <a:rPr lang="en-US">
                <a:solidFill>
                  <a:srgbClr val="800000"/>
                </a:solidFill>
              </a:rPr>
              <a:t>radius</a:t>
            </a:r>
            <a:r>
              <a:rPr lang="en-US"/>
              <a:t> should be </a:t>
            </a:r>
            <a:r>
              <a:rPr lang="en-US">
                <a:solidFill>
                  <a:srgbClr val="800000"/>
                </a:solidFill>
              </a:rPr>
              <a:t>≥ 0</a:t>
            </a:r>
            <a:r>
              <a:rPr lang="en-US"/>
              <a:t>. User’s fault! Precondition told user not to do it. Make method better by putting in </a:t>
            </a:r>
            <a:r>
              <a:rPr lang="en-US" b="1">
                <a:solidFill>
                  <a:srgbClr val="800000"/>
                </a:solidFill>
              </a:rPr>
              <a:t>assert</a:t>
            </a:r>
            <a:r>
              <a:rPr lang="en-US"/>
              <a:t> statement.</a:t>
            </a:r>
          </a:p>
          <a:p>
            <a:r>
              <a:rPr lang="en-US"/>
              <a:t>Execution of </a:t>
            </a:r>
            <a:r>
              <a:rPr lang="en-US" b="1">
                <a:solidFill>
                  <a:srgbClr val="800000"/>
                </a:solidFill>
              </a:rPr>
              <a:t>assert</a:t>
            </a:r>
            <a:r>
              <a:rPr lang="en-US">
                <a:solidFill>
                  <a:srgbClr val="800000"/>
                </a:solidFill>
              </a:rPr>
              <a:t> e; </a:t>
            </a:r>
            <a:r>
              <a:rPr lang="en-US"/>
              <a:t>aborts program with error message if </a:t>
            </a:r>
            <a:r>
              <a:rPr lang="en-US" b="1">
                <a:solidFill>
                  <a:srgbClr val="800000"/>
                </a:solidFill>
              </a:rPr>
              <a:t>boolean</a:t>
            </a:r>
            <a:r>
              <a:rPr lang="en-US">
                <a:solidFill>
                  <a:srgbClr val="800000"/>
                </a:solidFill>
              </a:rPr>
              <a:t> </a:t>
            </a:r>
            <a:r>
              <a:rPr lang="en-US"/>
              <a:t>expression </a:t>
            </a:r>
            <a:r>
              <a:rPr lang="en-US">
                <a:solidFill>
                  <a:srgbClr val="800000"/>
                </a:solidFill>
              </a:rPr>
              <a:t>e</a:t>
            </a:r>
            <a:r>
              <a:rPr lang="en-US"/>
              <a:t> is false.</a:t>
            </a:r>
          </a:p>
        </p:txBody>
      </p:sp>
      <p:sp>
        <p:nvSpPr>
          <p:cNvPr id="30728" name="TextBox 36"/>
          <p:cNvSpPr txBox="1">
            <a:spLocks noChangeArrowheads="1"/>
          </p:cNvSpPr>
          <p:nvPr/>
        </p:nvSpPr>
        <p:spPr bwMode="auto">
          <a:xfrm>
            <a:off x="457200" y="6243638"/>
            <a:ext cx="1782763" cy="461962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Page B-6..10</a:t>
            </a:r>
          </a:p>
        </p:txBody>
      </p: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304800" y="609600"/>
            <a:ext cx="3505200" cy="1600200"/>
            <a:chOff x="304800" y="609600"/>
            <a:chExt cx="3505200" cy="1600200"/>
          </a:xfrm>
        </p:grpSpPr>
        <p:sp>
          <p:nvSpPr>
            <p:cNvPr id="30730" name="TextBox 39"/>
            <p:cNvSpPr txBox="1">
              <a:spLocks noChangeArrowheads="1"/>
            </p:cNvSpPr>
            <p:nvPr/>
          </p:nvSpPr>
          <p:spPr bwMode="auto">
            <a:xfrm>
              <a:off x="304800" y="609600"/>
              <a:ext cx="3505200" cy="830997"/>
            </a:xfrm>
            <a:prstGeom prst="rect">
              <a:avLst/>
            </a:prstGeom>
            <a:solidFill>
              <a:srgbClr val="FFF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Called a </a:t>
              </a:r>
              <a:r>
                <a:rPr lang="en-US" b="1">
                  <a:solidFill>
                    <a:srgbClr val="800000"/>
                  </a:solidFill>
                </a:rPr>
                <a:t>setter</a:t>
              </a:r>
              <a:r>
                <a:rPr lang="en-US"/>
                <a:t>:</a:t>
              </a:r>
            </a:p>
            <a:p>
              <a:r>
                <a:rPr lang="en-US"/>
                <a:t>It sets value in a field</a:t>
              </a:r>
            </a:p>
          </p:txBody>
        </p:sp>
        <p:cxnSp>
          <p:nvCxnSpPr>
            <p:cNvPr id="30731" name="Straight Connector 40"/>
            <p:cNvCxnSpPr>
              <a:cxnSpLocks noChangeShapeType="1"/>
            </p:cNvCxnSpPr>
            <p:nvPr/>
          </p:nvCxnSpPr>
          <p:spPr bwMode="auto">
            <a:xfrm>
              <a:off x="2133600" y="1371600"/>
              <a:ext cx="457200" cy="838200"/>
            </a:xfrm>
            <a:prstGeom prst="line">
              <a:avLst/>
            </a:prstGeom>
            <a:noFill/>
            <a:ln w="38100">
              <a:solidFill>
                <a:srgbClr val="7416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Declaration of constructor Circle</a:t>
            </a:r>
          </a:p>
        </p:txBody>
      </p:sp>
      <p:sp>
        <p:nvSpPr>
          <p:cNvPr id="3174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061DF29-406A-3043-9CE7-1BD21AAFA1D8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31747" name="TextBox 3"/>
          <p:cNvSpPr txBox="1">
            <a:spLocks noChangeArrowheads="1"/>
          </p:cNvSpPr>
          <p:nvPr/>
        </p:nvSpPr>
        <p:spPr bwMode="auto">
          <a:xfrm>
            <a:off x="381000" y="2644775"/>
            <a:ext cx="497205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/** Constructor: instance with radius r.</a:t>
            </a:r>
          </a:p>
          <a:p>
            <a:r>
              <a:rPr lang="en-US"/>
              <a:t>      Precondition: r &gt;= 0 */</a:t>
            </a:r>
          </a:p>
          <a:p>
            <a:pPr>
              <a:spcBef>
                <a:spcPts val="1200"/>
              </a:spcBef>
            </a:pPr>
            <a:r>
              <a:rPr lang="en-US" b="1"/>
              <a:t>public</a:t>
            </a:r>
            <a:r>
              <a:rPr lang="en-US"/>
              <a:t> Circle(</a:t>
            </a:r>
            <a:r>
              <a:rPr lang="en-US" b="1"/>
              <a:t>double</a:t>
            </a:r>
            <a:r>
              <a:rPr lang="en-US"/>
              <a:t> r) {</a:t>
            </a:r>
          </a:p>
          <a:p>
            <a:r>
              <a:rPr lang="en-US"/>
              <a:t>      </a:t>
            </a:r>
            <a:r>
              <a:rPr lang="en-US" b="1"/>
              <a:t>assert</a:t>
            </a:r>
            <a:r>
              <a:rPr lang="en-US"/>
              <a:t> r &gt;= 0;</a:t>
            </a:r>
          </a:p>
          <a:p>
            <a:r>
              <a:rPr lang="en-US"/>
              <a:t>      radius= r;</a:t>
            </a:r>
          </a:p>
          <a:p>
            <a:r>
              <a:rPr lang="en-US"/>
              <a:t>}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33400" y="838200"/>
            <a:ext cx="8001000" cy="1570038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A constructor is called when a new object is created (we show this soon).</a:t>
            </a:r>
          </a:p>
          <a:p>
            <a:r>
              <a:rPr lang="en-US" b="1"/>
              <a:t>Purpose of constructor</a:t>
            </a:r>
            <a:r>
              <a:rPr lang="en-US"/>
              <a:t>: initialize fields of new object so that the class invariant is true.</a:t>
            </a: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295400" y="3048000"/>
            <a:ext cx="7086600" cy="1938338"/>
            <a:chOff x="1752600" y="2080736"/>
            <a:chExt cx="6858000" cy="1938992"/>
          </a:xfrm>
        </p:grpSpPr>
        <p:sp>
          <p:nvSpPr>
            <p:cNvPr id="13" name="TextBox 12"/>
            <p:cNvSpPr txBox="1"/>
            <p:nvPr/>
          </p:nvSpPr>
          <p:spPr>
            <a:xfrm>
              <a:off x="4877415" y="2080736"/>
              <a:ext cx="3733185" cy="1938992"/>
            </a:xfrm>
            <a:prstGeom prst="rect">
              <a:avLst/>
            </a:prstGeom>
            <a:solidFill>
              <a:srgbClr val="FFD6E2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Constructor:</a:t>
              </a:r>
            </a:p>
            <a:p>
              <a:pPr marL="457200" indent="-457200">
                <a:buFontTx/>
                <a:buAutoNum type="arabicPeriod"/>
                <a:defRPr/>
              </a:pPr>
              <a:r>
                <a:rPr lang="en-US" dirty="0"/>
                <a:t>no return type</a:t>
              </a:r>
            </a:p>
            <a:p>
              <a:pPr marL="457200" indent="-457200">
                <a:buFontTx/>
                <a:buAutoNum type="arabicPeriod"/>
                <a:defRPr/>
              </a:pPr>
              <a:r>
                <a:rPr lang="en-US" dirty="0"/>
                <a:t>no </a:t>
              </a:r>
              <a:r>
                <a:rPr lang="en-US" b="1" dirty="0">
                  <a:solidFill>
                    <a:srgbClr val="800000"/>
                  </a:solidFill>
                </a:rPr>
                <a:t>void</a:t>
              </a:r>
            </a:p>
            <a:p>
              <a:pPr marL="457200" indent="-457200">
                <a:buFontTx/>
                <a:buAutoNum type="arabicPeriod"/>
                <a:defRPr/>
              </a:pPr>
              <a:r>
                <a:rPr lang="en-US" dirty="0"/>
                <a:t>Name of constructor is name of class</a:t>
              </a:r>
              <a:endParaRPr lang="en-US" dirty="0">
                <a:solidFill>
                  <a:srgbClr val="800000"/>
                </a:solidFill>
              </a:endParaRPr>
            </a:p>
          </p:txBody>
        </p:sp>
        <p:cxnSp>
          <p:nvCxnSpPr>
            <p:cNvPr id="31753" name="Straight Connector 13"/>
            <p:cNvCxnSpPr>
              <a:cxnSpLocks noChangeShapeType="1"/>
            </p:cNvCxnSpPr>
            <p:nvPr/>
          </p:nvCxnSpPr>
          <p:spPr bwMode="auto">
            <a:xfrm>
              <a:off x="1752600" y="2461736"/>
              <a:ext cx="3200400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4" name="Straight Connector 14"/>
            <p:cNvCxnSpPr>
              <a:cxnSpLocks noChangeShapeType="1"/>
            </p:cNvCxnSpPr>
            <p:nvPr/>
          </p:nvCxnSpPr>
          <p:spPr bwMode="auto">
            <a:xfrm>
              <a:off x="1752600" y="2461736"/>
              <a:ext cx="0" cy="30480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33400" y="5334000"/>
            <a:ext cx="7848600" cy="830263"/>
          </a:xfrm>
          <a:prstGeom prst="rect">
            <a:avLst/>
          </a:prstGeom>
          <a:solidFill>
            <a:srgbClr val="FFF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No constructor declared in a class? Java puts this one in, which does nothing, but very fast: </a:t>
            </a:r>
            <a:r>
              <a:rPr lang="en-US" b="1"/>
              <a:t>public</a:t>
            </a:r>
            <a:r>
              <a:rPr lang="en-US"/>
              <a:t> &lt;class-name&gt;() {}</a:t>
            </a:r>
          </a:p>
        </p:txBody>
      </p:sp>
      <p:sp>
        <p:nvSpPr>
          <p:cNvPr id="31751" name="TextBox 16"/>
          <p:cNvSpPr txBox="1">
            <a:spLocks noChangeArrowheads="1"/>
          </p:cNvSpPr>
          <p:nvPr/>
        </p:nvSpPr>
        <p:spPr bwMode="auto">
          <a:xfrm>
            <a:off x="457200" y="6167438"/>
            <a:ext cx="1936750" cy="461962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Page B-15..16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Creating objects</a:t>
            </a:r>
          </a:p>
        </p:txBody>
      </p:sp>
      <p:sp>
        <p:nvSpPr>
          <p:cNvPr id="3277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C8D9883-1844-6549-947E-1A7C66D76D1C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32771" name="TextBox 10"/>
          <p:cNvSpPr txBox="1">
            <a:spLocks noChangeArrowheads="1"/>
          </p:cNvSpPr>
          <p:nvPr/>
        </p:nvSpPr>
        <p:spPr bwMode="auto">
          <a:xfrm>
            <a:off x="533400" y="685800"/>
            <a:ext cx="8001000" cy="2678113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New-expression:  </a:t>
            </a:r>
            <a:r>
              <a:rPr lang="en-US" b="1">
                <a:solidFill>
                  <a:srgbClr val="FF0000"/>
                </a:solidFill>
              </a:rPr>
              <a:t>new </a:t>
            </a:r>
            <a:r>
              <a:rPr lang="en-US">
                <a:solidFill>
                  <a:srgbClr val="FF0000"/>
                </a:solidFill>
              </a:rPr>
              <a:t>&lt;constructor-call&gt;</a:t>
            </a:r>
          </a:p>
          <a:p>
            <a:r>
              <a:rPr lang="en-US">
                <a:solidFill>
                  <a:srgbClr val="FF0000"/>
                </a:solidFill>
              </a:rPr>
              <a:t>Example</a:t>
            </a:r>
            <a:r>
              <a:rPr lang="en-US"/>
              <a:t>: </a:t>
            </a:r>
            <a:r>
              <a:rPr lang="en-US" b="1">
                <a:solidFill>
                  <a:srgbClr val="800000"/>
                </a:solidFill>
              </a:rPr>
              <a:t>new</a:t>
            </a:r>
            <a:r>
              <a:rPr lang="en-US">
                <a:solidFill>
                  <a:srgbClr val="800000"/>
                </a:solidFill>
              </a:rPr>
              <a:t> Circle(4.1)</a:t>
            </a:r>
          </a:p>
          <a:p>
            <a:r>
              <a:rPr lang="en-US">
                <a:solidFill>
                  <a:srgbClr val="FF0000"/>
                </a:solidFill>
              </a:rPr>
              <a:t>Evaluation</a:t>
            </a:r>
            <a:r>
              <a:rPr lang="en-US"/>
              <a:t> is 3 steps:</a:t>
            </a:r>
          </a:p>
          <a:p>
            <a:r>
              <a:rPr lang="en-US"/>
              <a:t>   1.  Create new object of the given class, giving it a name.</a:t>
            </a:r>
          </a:p>
          <a:p>
            <a:r>
              <a:rPr lang="en-US"/>
              <a:t>        Fields have default values (e.g. 0 for </a:t>
            </a:r>
            <a:r>
              <a:rPr lang="en-US" b="1">
                <a:solidFill>
                  <a:srgbClr val="800000"/>
                </a:solidFill>
              </a:rPr>
              <a:t>int</a:t>
            </a:r>
            <a:r>
              <a:rPr lang="en-US"/>
              <a:t>)</a:t>
            </a:r>
          </a:p>
          <a:p>
            <a:r>
              <a:rPr lang="en-US"/>
              <a:t>   2.  Execute &lt;constructor-call&gt;    —in example, </a:t>
            </a:r>
            <a:r>
              <a:rPr lang="en-US">
                <a:solidFill>
                  <a:srgbClr val="800000"/>
                </a:solidFill>
              </a:rPr>
              <a:t>Circle(4.1)</a:t>
            </a:r>
            <a:endParaRPr lang="en-US"/>
          </a:p>
          <a:p>
            <a:r>
              <a:rPr lang="en-US"/>
              <a:t>   3.  Give as value of the expression the name of new object.</a:t>
            </a:r>
          </a:p>
        </p:txBody>
      </p: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381000" y="3741738"/>
            <a:ext cx="4800600" cy="906462"/>
            <a:chOff x="381000" y="3352800"/>
            <a:chExt cx="4800600" cy="907197"/>
          </a:xfrm>
        </p:grpSpPr>
        <p:sp>
          <p:nvSpPr>
            <p:cNvPr id="32791" name="TextBox 3"/>
            <p:cNvSpPr txBox="1">
              <a:spLocks noChangeArrowheads="1"/>
            </p:cNvSpPr>
            <p:nvPr/>
          </p:nvSpPr>
          <p:spPr bwMode="auto">
            <a:xfrm>
              <a:off x="381000" y="3429000"/>
              <a:ext cx="268294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Circle c;</a:t>
              </a:r>
            </a:p>
            <a:p>
              <a:r>
                <a:rPr lang="en-US"/>
                <a:t>c=  </a:t>
              </a:r>
              <a:r>
                <a:rPr lang="en-US" b="1"/>
                <a:t>new</a:t>
              </a:r>
              <a:r>
                <a:rPr lang="en-US"/>
                <a:t> Circle(4.1);</a:t>
              </a:r>
            </a:p>
          </p:txBody>
        </p:sp>
        <p:sp>
          <p:nvSpPr>
            <p:cNvPr id="32792" name="Rectangle 23"/>
            <p:cNvSpPr>
              <a:spLocks noChangeArrowheads="1"/>
            </p:cNvSpPr>
            <p:nvPr/>
          </p:nvSpPr>
          <p:spPr bwMode="auto">
            <a:xfrm>
              <a:off x="1905000" y="3429000"/>
              <a:ext cx="1317625" cy="381000"/>
            </a:xfrm>
            <a:prstGeom prst="rect">
              <a:avLst/>
            </a:prstGeom>
            <a:noFill/>
            <a:ln w="0">
              <a:solidFill>
                <a:srgbClr val="FFC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32793" name="Rectangle 24"/>
            <p:cNvSpPr>
              <a:spLocks noChangeArrowheads="1"/>
            </p:cNvSpPr>
            <p:nvPr/>
          </p:nvSpPr>
          <p:spPr bwMode="auto">
            <a:xfrm>
              <a:off x="2743200" y="3352800"/>
              <a:ext cx="2438400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null</a:t>
              </a:r>
            </a:p>
          </p:txBody>
        </p:sp>
      </p:grp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3400" y="4491038"/>
            <a:ext cx="3328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Evaluate new expression: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62000" y="3505200"/>
            <a:ext cx="8001000" cy="2971800"/>
            <a:chOff x="685482" y="3581400"/>
            <a:chExt cx="8001318" cy="2971800"/>
          </a:xfrm>
        </p:grpSpPr>
        <p:grpSp>
          <p:nvGrpSpPr>
            <p:cNvPr id="32783" name="Group 16"/>
            <p:cNvGrpSpPr>
              <a:grpSpLocks/>
            </p:cNvGrpSpPr>
            <p:nvPr/>
          </p:nvGrpSpPr>
          <p:grpSpPr bwMode="auto">
            <a:xfrm>
              <a:off x="5257800" y="3581400"/>
              <a:ext cx="3429000" cy="2971800"/>
              <a:chOff x="838200" y="1219200"/>
              <a:chExt cx="3429000" cy="2971800"/>
            </a:xfrm>
          </p:grpSpPr>
          <p:sp>
            <p:nvSpPr>
              <p:cNvPr id="32785" name="Rectangle 17"/>
              <p:cNvSpPr>
                <a:spLocks noChangeArrowheads="1"/>
              </p:cNvSpPr>
              <p:nvPr/>
            </p:nvSpPr>
            <p:spPr bwMode="auto">
              <a:xfrm>
                <a:off x="838200" y="1828801"/>
                <a:ext cx="3429000" cy="2362199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FFCC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86" name="Rectangle 18"/>
              <p:cNvSpPr>
                <a:spLocks noChangeArrowheads="1"/>
              </p:cNvSpPr>
              <p:nvPr/>
            </p:nvSpPr>
            <p:spPr bwMode="auto">
              <a:xfrm>
                <a:off x="838200" y="1219200"/>
                <a:ext cx="2286000" cy="60960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FFCC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Circle@ab14f324</a:t>
                </a:r>
              </a:p>
            </p:txBody>
          </p:sp>
          <p:grpSp>
            <p:nvGrpSpPr>
              <p:cNvPr id="32787" name="Group 19"/>
              <p:cNvGrpSpPr>
                <a:grpSpLocks/>
              </p:cNvGrpSpPr>
              <p:nvPr/>
            </p:nvGrpSpPr>
            <p:grpSpPr bwMode="auto">
              <a:xfrm>
                <a:off x="838200" y="1981200"/>
                <a:ext cx="1752600" cy="457200"/>
                <a:chOff x="1728" y="1525"/>
                <a:chExt cx="1152" cy="288"/>
              </a:xfrm>
            </p:grpSpPr>
            <p:sp>
              <p:nvSpPr>
                <p:cNvPr id="32789" name="Rectangle 21"/>
                <p:cNvSpPr>
                  <a:spLocks noChangeArrowheads="1"/>
                </p:cNvSpPr>
                <p:nvPr/>
              </p:nvSpPr>
              <p:spPr bwMode="auto">
                <a:xfrm>
                  <a:off x="1728" y="1525"/>
                  <a:ext cx="816" cy="240"/>
                </a:xfrm>
                <a:prstGeom prst="rect">
                  <a:avLst/>
                </a:prstGeom>
                <a:solidFill>
                  <a:srgbClr val="FFCC99"/>
                </a:solidFill>
                <a:ln w="0">
                  <a:solidFill>
                    <a:srgbClr val="FFCC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radius</a:t>
                  </a:r>
                </a:p>
              </p:txBody>
            </p:sp>
            <p:sp>
              <p:nvSpPr>
                <p:cNvPr id="32790" name="Rectangle 22"/>
                <p:cNvSpPr>
                  <a:spLocks noChangeArrowheads="1"/>
                </p:cNvSpPr>
                <p:nvPr/>
              </p:nvSpPr>
              <p:spPr bwMode="auto">
                <a:xfrm>
                  <a:off x="2448" y="1525"/>
                  <a:ext cx="432" cy="28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0.0</a:t>
                  </a:r>
                </a:p>
              </p:txBody>
            </p:sp>
          </p:grpSp>
          <p:sp>
            <p:nvSpPr>
              <p:cNvPr id="32788" name="Rectangle 20"/>
              <p:cNvSpPr>
                <a:spLocks noChangeArrowheads="1"/>
              </p:cNvSpPr>
              <p:nvPr/>
            </p:nvSpPr>
            <p:spPr bwMode="auto">
              <a:xfrm>
                <a:off x="990600" y="2590800"/>
                <a:ext cx="2438400" cy="381000"/>
              </a:xfrm>
              <a:prstGeom prst="rect">
                <a:avLst/>
              </a:prstGeom>
              <a:solidFill>
                <a:srgbClr val="FFCC99"/>
              </a:solidFill>
              <a:ln w="0">
                <a:solidFill>
                  <a:srgbClr val="FFCC99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n-US"/>
                  <a:t>getRadius() { … }</a:t>
                </a:r>
              </a:p>
              <a:p>
                <a:r>
                  <a:rPr lang="en-US"/>
                  <a:t>setRadius(</a:t>
                </a:r>
                <a:r>
                  <a:rPr lang="en-US" b="1"/>
                  <a:t>double</a:t>
                </a:r>
                <a:r>
                  <a:rPr lang="en-US"/>
                  <a:t>) { … }</a:t>
                </a:r>
              </a:p>
              <a:p>
                <a:r>
                  <a:rPr lang="en-US"/>
                  <a:t>area() { … }</a:t>
                </a:r>
              </a:p>
              <a:p>
                <a:r>
                  <a:rPr lang="en-US"/>
                  <a:t>Circle(</a:t>
                </a:r>
                <a:r>
                  <a:rPr lang="en-US" b="1"/>
                  <a:t>double</a:t>
                </a:r>
                <a:r>
                  <a:rPr lang="en-US"/>
                  <a:t>) { … }</a:t>
                </a:r>
              </a:p>
              <a:p>
                <a:endParaRPr lang="en-US"/>
              </a:p>
            </p:txBody>
          </p:sp>
        </p:grpSp>
        <p:sp>
          <p:nvSpPr>
            <p:cNvPr id="32784" name="TextBox 5"/>
            <p:cNvSpPr txBox="1">
              <a:spLocks noChangeArrowheads="1"/>
            </p:cNvSpPr>
            <p:nvPr/>
          </p:nvSpPr>
          <p:spPr bwMode="auto">
            <a:xfrm>
              <a:off x="685482" y="4876800"/>
              <a:ext cx="21339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1. Create object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762000" y="4267200"/>
            <a:ext cx="6324600" cy="1300163"/>
            <a:chOff x="762000" y="4267200"/>
            <a:chExt cx="6324600" cy="1299865"/>
          </a:xfrm>
        </p:grpSpPr>
        <p:sp>
          <p:nvSpPr>
            <p:cNvPr id="32781" name="TextBox 25"/>
            <p:cNvSpPr txBox="1">
              <a:spLocks noChangeArrowheads="1"/>
            </p:cNvSpPr>
            <p:nvPr/>
          </p:nvSpPr>
          <p:spPr bwMode="auto">
            <a:xfrm>
              <a:off x="762000" y="5105400"/>
              <a:ext cx="34662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2. Execute constructor call</a:t>
              </a:r>
            </a:p>
          </p:txBody>
        </p:sp>
        <p:sp>
          <p:nvSpPr>
            <p:cNvPr id="32782" name="Rectangle 26"/>
            <p:cNvSpPr>
              <a:spLocks noChangeArrowheads="1"/>
            </p:cNvSpPr>
            <p:nvPr/>
          </p:nvSpPr>
          <p:spPr bwMode="auto">
            <a:xfrm>
              <a:off x="6429375" y="4267200"/>
              <a:ext cx="657225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4.1</a:t>
              </a:r>
            </a:p>
          </p:txBody>
        </p:sp>
      </p:grp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62000" y="5486400"/>
            <a:ext cx="2127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3. Value of exp: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819400" y="5562600"/>
            <a:ext cx="23622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/>
              <a:t>Circle@ab14f324</a:t>
            </a:r>
          </a:p>
          <a:p>
            <a:pPr algn="ctr"/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3400" y="5867400"/>
            <a:ext cx="2416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Finish assignment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743200" y="3733800"/>
            <a:ext cx="24384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/>
              <a:t>Circle@ab14f324</a:t>
            </a:r>
          </a:p>
          <a:p>
            <a:pPr algn="ctr"/>
            <a:endParaRPr lang="en-US"/>
          </a:p>
        </p:txBody>
      </p:sp>
      <p:sp>
        <p:nvSpPr>
          <p:cNvPr id="32780" name="TextBox 32"/>
          <p:cNvSpPr txBox="1">
            <a:spLocks noChangeArrowheads="1"/>
          </p:cNvSpPr>
          <p:nvPr/>
        </p:nvSpPr>
        <p:spPr bwMode="auto">
          <a:xfrm>
            <a:off x="688975" y="6319838"/>
            <a:ext cx="1320800" cy="461962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Page B-3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8" grpId="0"/>
      <p:bldP spid="30" grpId="0" animBg="1"/>
      <p:bldP spid="10" grpId="0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Consequences</a:t>
            </a:r>
          </a:p>
        </p:txBody>
      </p:sp>
      <p:sp>
        <p:nvSpPr>
          <p:cNvPr id="3379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8BD78B2-87C0-2C48-9B2D-67CEC2F8D787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649288" y="1063625"/>
            <a:ext cx="7732712" cy="37846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  <a:defRPr/>
            </a:pPr>
            <a:r>
              <a:rPr lang="en-US" dirty="0">
                <a:solidFill>
                  <a:srgbClr val="800000"/>
                </a:solidFill>
              </a:rPr>
              <a:t>Circle</a:t>
            </a:r>
            <a:r>
              <a:rPr lang="en-US" dirty="0"/>
              <a:t> can be used as a type, with</a:t>
            </a:r>
          </a:p>
          <a:p>
            <a:pPr>
              <a:defRPr/>
            </a:pPr>
            <a:r>
              <a:rPr lang="en-US" dirty="0"/>
              <a:t>      set of values: </a:t>
            </a:r>
            <a:r>
              <a:rPr lang="en-US" b="1" dirty="0">
                <a:solidFill>
                  <a:srgbClr val="800000"/>
                </a:solidFill>
              </a:rPr>
              <a:t>null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and names of objects of class </a:t>
            </a:r>
            <a:r>
              <a:rPr lang="en-US" dirty="0">
                <a:solidFill>
                  <a:srgbClr val="800000"/>
                </a:solidFill>
              </a:rPr>
              <a:t>Circle</a:t>
            </a:r>
          </a:p>
          <a:p>
            <a:pPr marL="457200" indent="-457200">
              <a:buFontTx/>
              <a:buAutoNum type="arabicPeriod" startAt="2"/>
              <a:defRPr/>
            </a:pPr>
            <a:r>
              <a:rPr lang="en-US" dirty="0">
                <a:solidFill>
                  <a:srgbClr val="800000"/>
                </a:solidFill>
              </a:rPr>
              <a:t>Objects are accessed indirectly</a:t>
            </a:r>
            <a:r>
              <a:rPr lang="en-US" dirty="0"/>
              <a:t>. A variable of type </a:t>
            </a:r>
            <a:r>
              <a:rPr lang="en-US" dirty="0">
                <a:solidFill>
                  <a:srgbClr val="800000"/>
                </a:solidFill>
              </a:rPr>
              <a:t>Circle</a:t>
            </a:r>
            <a:r>
              <a:rPr lang="en-US" dirty="0"/>
              <a:t> contains not the object but a pointer to it (i.e. its name)</a:t>
            </a:r>
          </a:p>
          <a:p>
            <a:pPr marL="457200" indent="-457200">
              <a:buFontTx/>
              <a:buAutoNum type="arabicPeriod" startAt="2"/>
              <a:defRPr/>
            </a:pPr>
            <a:r>
              <a:rPr lang="en-US" dirty="0"/>
              <a:t>More than one variable can contain the name of the same object</a:t>
            </a:r>
            <a:r>
              <a:rPr lang="en-US" dirty="0" smtClean="0"/>
              <a:t>. Called </a:t>
            </a:r>
            <a:r>
              <a:rPr lang="en-US" b="1" i="1" dirty="0" smtClean="0">
                <a:solidFill>
                  <a:srgbClr val="800000"/>
                </a:solidFill>
              </a:rPr>
              <a:t>aliasing</a:t>
            </a:r>
            <a:endParaRPr lang="en-US" b="1" dirty="0">
              <a:solidFill>
                <a:srgbClr val="800000"/>
              </a:solidFill>
            </a:endParaRPr>
          </a:p>
          <a:p>
            <a:pPr>
              <a:defRPr/>
            </a:pPr>
            <a:r>
              <a:rPr lang="en-US" dirty="0"/>
              <a:t>      Example: Execute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dirty="0">
                <a:solidFill>
                  <a:srgbClr val="800000"/>
                </a:solidFill>
              </a:rPr>
              <a:t>Circle d= c;</a:t>
            </a:r>
          </a:p>
          <a:p>
            <a:pPr>
              <a:defRPr/>
            </a:pPr>
            <a:r>
              <a:rPr lang="en-US" dirty="0"/>
              <a:t>      and variables d and c contain</a:t>
            </a:r>
          </a:p>
          <a:p>
            <a:pPr>
              <a:defRPr/>
            </a:pPr>
            <a:r>
              <a:rPr lang="en-US" dirty="0"/>
              <a:t>      the same value.</a:t>
            </a:r>
          </a:p>
        </p:txBody>
      </p:sp>
      <p:grpSp>
        <p:nvGrpSpPr>
          <p:cNvPr id="33796" name="Group 17"/>
          <p:cNvGrpSpPr>
            <a:grpSpLocks/>
          </p:cNvGrpSpPr>
          <p:nvPr/>
        </p:nvGrpSpPr>
        <p:grpSpPr bwMode="auto">
          <a:xfrm>
            <a:off x="5029200" y="3657600"/>
            <a:ext cx="3429000" cy="2590800"/>
            <a:chOff x="838200" y="1219200"/>
            <a:chExt cx="3429000" cy="2971800"/>
          </a:xfrm>
        </p:grpSpPr>
        <p:sp>
          <p:nvSpPr>
            <p:cNvPr id="33802" name="Rectangle 19"/>
            <p:cNvSpPr>
              <a:spLocks noChangeArrowheads="1"/>
            </p:cNvSpPr>
            <p:nvPr/>
          </p:nvSpPr>
          <p:spPr bwMode="auto">
            <a:xfrm>
              <a:off x="838200" y="1828801"/>
              <a:ext cx="3429000" cy="236219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Rectangle 20"/>
            <p:cNvSpPr>
              <a:spLocks noChangeArrowheads="1"/>
            </p:cNvSpPr>
            <p:nvPr/>
          </p:nvSpPr>
          <p:spPr bwMode="auto">
            <a:xfrm>
              <a:off x="838200" y="1219200"/>
              <a:ext cx="2286000" cy="6096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Circle@ab14f324</a:t>
              </a:r>
            </a:p>
          </p:txBody>
        </p:sp>
        <p:grpSp>
          <p:nvGrpSpPr>
            <p:cNvPr id="33804" name="Group 21"/>
            <p:cNvGrpSpPr>
              <a:grpSpLocks/>
            </p:cNvGrpSpPr>
            <p:nvPr/>
          </p:nvGrpSpPr>
          <p:grpSpPr bwMode="auto">
            <a:xfrm>
              <a:off x="838200" y="1828800"/>
              <a:ext cx="1752600" cy="457200"/>
              <a:chOff x="1728" y="1429"/>
              <a:chExt cx="1152" cy="288"/>
            </a:xfrm>
          </p:grpSpPr>
          <p:sp>
            <p:nvSpPr>
              <p:cNvPr id="33806" name="Rectangle 23"/>
              <p:cNvSpPr>
                <a:spLocks noChangeArrowheads="1"/>
              </p:cNvSpPr>
              <p:nvPr/>
            </p:nvSpPr>
            <p:spPr bwMode="auto">
              <a:xfrm>
                <a:off x="1728" y="1429"/>
                <a:ext cx="816" cy="240"/>
              </a:xfrm>
              <a:prstGeom prst="rect">
                <a:avLst/>
              </a:prstGeom>
              <a:solidFill>
                <a:srgbClr val="FFCC99"/>
              </a:solidFill>
              <a:ln w="0">
                <a:solidFill>
                  <a:srgbClr val="FFCC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radius</a:t>
                </a:r>
              </a:p>
            </p:txBody>
          </p:sp>
          <p:sp>
            <p:nvSpPr>
              <p:cNvPr id="33807" name="Rectangle 24"/>
              <p:cNvSpPr>
                <a:spLocks noChangeArrowheads="1"/>
              </p:cNvSpPr>
              <p:nvPr/>
            </p:nvSpPr>
            <p:spPr bwMode="auto">
              <a:xfrm>
                <a:off x="2448" y="1429"/>
                <a:ext cx="432" cy="28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0.0</a:t>
                </a:r>
              </a:p>
            </p:txBody>
          </p:sp>
        </p:grpSp>
        <p:sp>
          <p:nvSpPr>
            <p:cNvPr id="33805" name="Rectangle 22"/>
            <p:cNvSpPr>
              <a:spLocks noChangeArrowheads="1"/>
            </p:cNvSpPr>
            <p:nvPr/>
          </p:nvSpPr>
          <p:spPr bwMode="auto">
            <a:xfrm>
              <a:off x="990600" y="2286000"/>
              <a:ext cx="2438400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/>
                <a:t>getRadius() { … }</a:t>
              </a:r>
            </a:p>
            <a:p>
              <a:r>
                <a:rPr lang="en-US"/>
                <a:t>setRadius(</a:t>
              </a:r>
              <a:r>
                <a:rPr lang="en-US" b="1"/>
                <a:t>double</a:t>
              </a:r>
              <a:r>
                <a:rPr lang="en-US"/>
                <a:t>) { … }</a:t>
              </a:r>
            </a:p>
            <a:p>
              <a:r>
                <a:rPr lang="en-US"/>
                <a:t>area() { … }</a:t>
              </a:r>
            </a:p>
            <a:p>
              <a:r>
                <a:rPr lang="en-US"/>
                <a:t>Circle(</a:t>
              </a:r>
              <a:r>
                <a:rPr lang="en-US" b="1"/>
                <a:t>double</a:t>
              </a:r>
              <a:r>
                <a:rPr lang="en-US"/>
                <a:t>) { … }</a:t>
              </a:r>
            </a:p>
            <a:p>
              <a:endParaRPr lang="en-US"/>
            </a:p>
          </p:txBody>
        </p:sp>
      </p:grpSp>
      <p:grpSp>
        <p:nvGrpSpPr>
          <p:cNvPr id="33797" name="Group 25"/>
          <p:cNvGrpSpPr>
            <a:grpSpLocks/>
          </p:cNvGrpSpPr>
          <p:nvPr/>
        </p:nvGrpSpPr>
        <p:grpSpPr bwMode="auto">
          <a:xfrm>
            <a:off x="1600200" y="4800600"/>
            <a:ext cx="3276600" cy="457200"/>
            <a:chOff x="1905000" y="3352800"/>
            <a:chExt cx="3276600" cy="457200"/>
          </a:xfrm>
        </p:grpSpPr>
        <p:sp>
          <p:nvSpPr>
            <p:cNvPr id="33800" name="Rectangle 27"/>
            <p:cNvSpPr>
              <a:spLocks noChangeArrowheads="1"/>
            </p:cNvSpPr>
            <p:nvPr/>
          </p:nvSpPr>
          <p:spPr bwMode="auto">
            <a:xfrm>
              <a:off x="1905000" y="3429000"/>
              <a:ext cx="1317625" cy="381000"/>
            </a:xfrm>
            <a:prstGeom prst="rect">
              <a:avLst/>
            </a:prstGeom>
            <a:noFill/>
            <a:ln w="0">
              <a:solidFill>
                <a:srgbClr val="FFC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33801" name="Rectangle 28"/>
            <p:cNvSpPr>
              <a:spLocks noChangeArrowheads="1"/>
            </p:cNvSpPr>
            <p:nvPr/>
          </p:nvSpPr>
          <p:spPr bwMode="auto">
            <a:xfrm>
              <a:off x="2743200" y="3352800"/>
              <a:ext cx="2438400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/>
                <a:t>Circle@ab14f324</a:t>
              </a:r>
            </a:p>
            <a:p>
              <a:pPr algn="ctr"/>
              <a:endParaRPr lang="en-US"/>
            </a:p>
          </p:txBody>
        </p:sp>
      </p:grpSp>
      <p:sp>
        <p:nvSpPr>
          <p:cNvPr id="33798" name="Rectangle 30"/>
          <p:cNvSpPr>
            <a:spLocks noChangeArrowheads="1"/>
          </p:cNvSpPr>
          <p:nvPr/>
        </p:nvSpPr>
        <p:spPr bwMode="auto">
          <a:xfrm>
            <a:off x="2438400" y="5410200"/>
            <a:ext cx="24384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/>
              <a:t>Circle@ab14f324</a:t>
            </a:r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33799" name="Rectangle 31"/>
          <p:cNvSpPr>
            <a:spLocks noChangeArrowheads="1"/>
          </p:cNvSpPr>
          <p:nvPr/>
        </p:nvSpPr>
        <p:spPr bwMode="auto">
          <a:xfrm>
            <a:off x="1600200" y="5410200"/>
            <a:ext cx="1317625" cy="381000"/>
          </a:xfrm>
          <a:prstGeom prst="rect">
            <a:avLst/>
          </a:prstGeom>
          <a:noFill/>
          <a:ln w="0">
            <a:solidFill>
              <a:srgbClr val="FF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Referencing components of c</a:t>
            </a:r>
          </a:p>
        </p:txBody>
      </p:sp>
      <p:sp>
        <p:nvSpPr>
          <p:cNvPr id="3481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F90DE79-2278-8347-A598-35723A4411B2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34819" name="TextBox 4"/>
          <p:cNvSpPr txBox="1">
            <a:spLocks noChangeArrowheads="1"/>
          </p:cNvSpPr>
          <p:nvPr/>
        </p:nvSpPr>
        <p:spPr bwMode="auto">
          <a:xfrm>
            <a:off x="533400" y="838200"/>
            <a:ext cx="77327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Suppose </a:t>
            </a:r>
            <a:r>
              <a:rPr lang="en-US">
                <a:solidFill>
                  <a:srgbClr val="800000"/>
                </a:solidFill>
              </a:rPr>
              <a:t>c</a:t>
            </a:r>
            <a:r>
              <a:rPr lang="en-US"/>
              <a:t> and </a:t>
            </a:r>
            <a:r>
              <a:rPr lang="en-US">
                <a:solidFill>
                  <a:srgbClr val="800000"/>
                </a:solidFill>
              </a:rPr>
              <a:t>d</a:t>
            </a:r>
            <a:r>
              <a:rPr lang="en-US"/>
              <a:t> contain the name </a:t>
            </a:r>
            <a:r>
              <a:rPr lang="en-US">
                <a:solidFill>
                  <a:srgbClr val="800000"/>
                </a:solidFill>
              </a:rPr>
              <a:t>Circle@a</a:t>
            </a:r>
            <a:r>
              <a:rPr lang="en-US"/>
              <a:t>b14f324</a:t>
            </a:r>
          </a:p>
          <a:p>
            <a:r>
              <a:rPr lang="en-US"/>
              <a:t>—they contain pointers to the object.</a:t>
            </a:r>
          </a:p>
        </p:txBody>
      </p:sp>
      <p:grpSp>
        <p:nvGrpSpPr>
          <p:cNvPr id="34820" name="Group 17"/>
          <p:cNvGrpSpPr>
            <a:grpSpLocks/>
          </p:cNvGrpSpPr>
          <p:nvPr/>
        </p:nvGrpSpPr>
        <p:grpSpPr bwMode="auto">
          <a:xfrm>
            <a:off x="5181600" y="3048000"/>
            <a:ext cx="3429000" cy="2971800"/>
            <a:chOff x="838200" y="1219200"/>
            <a:chExt cx="3429000" cy="2971800"/>
          </a:xfrm>
        </p:grpSpPr>
        <p:sp>
          <p:nvSpPr>
            <p:cNvPr id="34828" name="Rectangle 19"/>
            <p:cNvSpPr>
              <a:spLocks noChangeArrowheads="1"/>
            </p:cNvSpPr>
            <p:nvPr/>
          </p:nvSpPr>
          <p:spPr bwMode="auto">
            <a:xfrm>
              <a:off x="838200" y="1828801"/>
              <a:ext cx="3429000" cy="236219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9" name="Rectangle 20"/>
            <p:cNvSpPr>
              <a:spLocks noChangeArrowheads="1"/>
            </p:cNvSpPr>
            <p:nvPr/>
          </p:nvSpPr>
          <p:spPr bwMode="auto">
            <a:xfrm>
              <a:off x="838200" y="1219200"/>
              <a:ext cx="2286000" cy="6096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Circle@ab14f324</a:t>
              </a:r>
            </a:p>
          </p:txBody>
        </p:sp>
        <p:grpSp>
          <p:nvGrpSpPr>
            <p:cNvPr id="34830" name="Group 21"/>
            <p:cNvGrpSpPr>
              <a:grpSpLocks/>
            </p:cNvGrpSpPr>
            <p:nvPr/>
          </p:nvGrpSpPr>
          <p:grpSpPr bwMode="auto">
            <a:xfrm>
              <a:off x="838200" y="1981200"/>
              <a:ext cx="1752600" cy="457200"/>
              <a:chOff x="1728" y="1525"/>
              <a:chExt cx="1152" cy="288"/>
            </a:xfrm>
          </p:grpSpPr>
          <p:sp>
            <p:nvSpPr>
              <p:cNvPr id="34832" name="Rectangle 23"/>
              <p:cNvSpPr>
                <a:spLocks noChangeArrowheads="1"/>
              </p:cNvSpPr>
              <p:nvPr/>
            </p:nvSpPr>
            <p:spPr bwMode="auto">
              <a:xfrm>
                <a:off x="1728" y="1525"/>
                <a:ext cx="816" cy="240"/>
              </a:xfrm>
              <a:prstGeom prst="rect">
                <a:avLst/>
              </a:prstGeom>
              <a:solidFill>
                <a:srgbClr val="FFCC99"/>
              </a:solidFill>
              <a:ln w="0">
                <a:solidFill>
                  <a:srgbClr val="FFCC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radius</a:t>
                </a:r>
              </a:p>
            </p:txBody>
          </p:sp>
          <p:sp>
            <p:nvSpPr>
              <p:cNvPr id="34833" name="Rectangle 24"/>
              <p:cNvSpPr>
                <a:spLocks noChangeArrowheads="1"/>
              </p:cNvSpPr>
              <p:nvPr/>
            </p:nvSpPr>
            <p:spPr bwMode="auto">
              <a:xfrm>
                <a:off x="2448" y="1525"/>
                <a:ext cx="432" cy="28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0.0</a:t>
                </a:r>
              </a:p>
            </p:txBody>
          </p:sp>
        </p:grpSp>
        <p:sp>
          <p:nvSpPr>
            <p:cNvPr id="34831" name="Rectangle 22"/>
            <p:cNvSpPr>
              <a:spLocks noChangeArrowheads="1"/>
            </p:cNvSpPr>
            <p:nvPr/>
          </p:nvSpPr>
          <p:spPr bwMode="auto">
            <a:xfrm>
              <a:off x="990600" y="2590800"/>
              <a:ext cx="2438400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/>
                <a:t>getRadius() { … }</a:t>
              </a:r>
            </a:p>
            <a:p>
              <a:r>
                <a:rPr lang="en-US"/>
                <a:t>setRadius(</a:t>
              </a:r>
              <a:r>
                <a:rPr lang="en-US" b="1"/>
                <a:t>double</a:t>
              </a:r>
              <a:r>
                <a:rPr lang="en-US"/>
                <a:t>) { … }</a:t>
              </a:r>
            </a:p>
            <a:p>
              <a:r>
                <a:rPr lang="en-US"/>
                <a:t>area() { … }</a:t>
              </a:r>
            </a:p>
            <a:p>
              <a:r>
                <a:rPr lang="en-US"/>
                <a:t>Circle(</a:t>
              </a:r>
              <a:r>
                <a:rPr lang="en-US" b="1"/>
                <a:t>double</a:t>
              </a:r>
              <a:r>
                <a:rPr lang="en-US"/>
                <a:t>) { … }</a:t>
              </a:r>
            </a:p>
            <a:p>
              <a:endParaRPr lang="en-US"/>
            </a:p>
          </p:txBody>
        </p:sp>
      </p:grpSp>
      <p:grpSp>
        <p:nvGrpSpPr>
          <p:cNvPr id="34821" name="Group 25"/>
          <p:cNvGrpSpPr>
            <a:grpSpLocks/>
          </p:cNvGrpSpPr>
          <p:nvPr/>
        </p:nvGrpSpPr>
        <p:grpSpPr bwMode="auto">
          <a:xfrm>
            <a:off x="1066800" y="6096000"/>
            <a:ext cx="3276600" cy="457200"/>
            <a:chOff x="1905000" y="3352800"/>
            <a:chExt cx="3276600" cy="457200"/>
          </a:xfrm>
        </p:grpSpPr>
        <p:sp>
          <p:nvSpPr>
            <p:cNvPr id="34826" name="Rectangle 27"/>
            <p:cNvSpPr>
              <a:spLocks noChangeArrowheads="1"/>
            </p:cNvSpPr>
            <p:nvPr/>
          </p:nvSpPr>
          <p:spPr bwMode="auto">
            <a:xfrm>
              <a:off x="1905000" y="3429000"/>
              <a:ext cx="1317625" cy="381000"/>
            </a:xfrm>
            <a:prstGeom prst="rect">
              <a:avLst/>
            </a:prstGeom>
            <a:noFill/>
            <a:ln w="0">
              <a:solidFill>
                <a:srgbClr val="FFC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34827" name="Rectangle 28"/>
            <p:cNvSpPr>
              <a:spLocks noChangeArrowheads="1"/>
            </p:cNvSpPr>
            <p:nvPr/>
          </p:nvSpPr>
          <p:spPr bwMode="auto">
            <a:xfrm>
              <a:off x="2743200" y="3352800"/>
              <a:ext cx="2438400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/>
                <a:t>Circle@ab14f324</a:t>
              </a:r>
            </a:p>
            <a:p>
              <a:pPr algn="ctr"/>
              <a:endParaRPr lang="en-US"/>
            </a:p>
          </p:txBody>
        </p:sp>
      </p:grpSp>
      <p:sp>
        <p:nvSpPr>
          <p:cNvPr id="34822" name="Rectangle 30"/>
          <p:cNvSpPr>
            <a:spLocks noChangeArrowheads="1"/>
          </p:cNvSpPr>
          <p:nvPr/>
        </p:nvSpPr>
        <p:spPr bwMode="auto">
          <a:xfrm>
            <a:off x="5181600" y="6096000"/>
            <a:ext cx="24384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/>
              <a:t>Circle@ab14f324</a:t>
            </a:r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34823" name="Rectangle 31"/>
          <p:cNvSpPr>
            <a:spLocks noChangeArrowheads="1"/>
          </p:cNvSpPr>
          <p:nvPr/>
        </p:nvSpPr>
        <p:spPr bwMode="auto">
          <a:xfrm>
            <a:off x="4267200" y="6096000"/>
            <a:ext cx="1317625" cy="381000"/>
          </a:xfrm>
          <a:prstGeom prst="rect">
            <a:avLst/>
          </a:prstGeom>
          <a:noFill/>
          <a:ln w="0">
            <a:solidFill>
              <a:srgbClr val="FF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34824" name="TextBox 3"/>
          <p:cNvSpPr txBox="1">
            <a:spLocks noChangeArrowheads="1"/>
          </p:cNvSpPr>
          <p:nvPr/>
        </p:nvSpPr>
        <p:spPr bwMode="auto">
          <a:xfrm>
            <a:off x="457200" y="1836738"/>
            <a:ext cx="72469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If field </a:t>
            </a:r>
            <a:r>
              <a:rPr lang="en-US">
                <a:solidFill>
                  <a:srgbClr val="800000"/>
                </a:solidFill>
              </a:rPr>
              <a:t>radius</a:t>
            </a:r>
            <a:r>
              <a:rPr lang="en-US"/>
              <a:t> is </a:t>
            </a:r>
            <a:r>
              <a:rPr lang="en-US" b="1"/>
              <a:t>public</a:t>
            </a:r>
            <a:r>
              <a:rPr lang="en-US"/>
              <a:t>, use   </a:t>
            </a:r>
            <a:r>
              <a:rPr lang="en-US">
                <a:solidFill>
                  <a:srgbClr val="800000"/>
                </a:solidFill>
              </a:rPr>
              <a:t>c.radius</a:t>
            </a:r>
            <a:r>
              <a:rPr lang="en-US"/>
              <a:t>    to reference it</a:t>
            </a:r>
          </a:p>
          <a:p>
            <a:r>
              <a:rPr lang="en-US"/>
              <a:t>Examples: </a:t>
            </a:r>
            <a:r>
              <a:rPr lang="en-US">
                <a:solidFill>
                  <a:srgbClr val="800000"/>
                </a:solidFill>
              </a:rPr>
              <a:t>c.radius = c.radius + 1; d.radius= c.radius + 3; 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57200" y="2895600"/>
            <a:ext cx="42672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Call function </a:t>
            </a:r>
            <a:r>
              <a:rPr lang="en-US">
                <a:solidFill>
                  <a:srgbClr val="800000"/>
                </a:solidFill>
              </a:rPr>
              <a:t>area </a:t>
            </a:r>
            <a:r>
              <a:rPr lang="en-US"/>
              <a:t>using</a:t>
            </a:r>
          </a:p>
          <a:p>
            <a:r>
              <a:rPr lang="en-US">
                <a:solidFill>
                  <a:srgbClr val="800000"/>
                </a:solidFill>
              </a:rPr>
              <a:t>c.area()</a:t>
            </a:r>
            <a:r>
              <a:rPr lang="en-US"/>
              <a:t>   or  </a:t>
            </a:r>
            <a:r>
              <a:rPr lang="en-US">
                <a:solidFill>
                  <a:srgbClr val="800000"/>
                </a:solidFill>
              </a:rPr>
              <a:t> d.area()</a:t>
            </a:r>
          </a:p>
          <a:p>
            <a:pPr>
              <a:spcBef>
                <a:spcPts val="2400"/>
              </a:spcBef>
            </a:pPr>
            <a:r>
              <a:rPr lang="en-US"/>
              <a:t>Call procedure </a:t>
            </a:r>
            <a:r>
              <a:rPr lang="en-US">
                <a:solidFill>
                  <a:srgbClr val="800000"/>
                </a:solidFill>
              </a:rPr>
              <a:t>setRadius </a:t>
            </a:r>
            <a:r>
              <a:rPr lang="en-US"/>
              <a:t>to set the radius to 6 using</a:t>
            </a:r>
          </a:p>
          <a:p>
            <a:r>
              <a:rPr lang="en-US">
                <a:solidFill>
                  <a:srgbClr val="800000"/>
                </a:solidFill>
              </a:rPr>
              <a:t>c.setRadius(6);</a:t>
            </a:r>
            <a:r>
              <a:rPr lang="en-US"/>
              <a:t>   or  </a:t>
            </a:r>
            <a:r>
              <a:rPr lang="en-US">
                <a:solidFill>
                  <a:srgbClr val="800000"/>
                </a:solidFill>
              </a:rPr>
              <a:t> d.setRadius(6);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Value null</a:t>
            </a:r>
          </a:p>
        </p:txBody>
      </p:sp>
      <p:sp>
        <p:nvSpPr>
          <p:cNvPr id="3584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4405C686-74FB-7C4D-8313-71E1DC9F443C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35843" name="TextBox 4"/>
          <p:cNvSpPr txBox="1">
            <a:spLocks noChangeArrowheads="1"/>
          </p:cNvSpPr>
          <p:nvPr/>
        </p:nvSpPr>
        <p:spPr bwMode="auto">
          <a:xfrm>
            <a:off x="533400" y="838200"/>
            <a:ext cx="7732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800000"/>
                </a:solidFill>
              </a:rPr>
              <a:t>Value </a:t>
            </a:r>
            <a:r>
              <a:rPr lang="en-US" b="1">
                <a:solidFill>
                  <a:srgbClr val="800000"/>
                </a:solidFill>
              </a:rPr>
              <a:t>null</a:t>
            </a:r>
            <a:r>
              <a:rPr lang="en-US">
                <a:solidFill>
                  <a:srgbClr val="800000"/>
                </a:solidFill>
              </a:rPr>
              <a:t> denotes the absence of an object name or pointer</a:t>
            </a:r>
            <a:endParaRPr lang="en-US"/>
          </a:p>
        </p:txBody>
      </p:sp>
      <p:grpSp>
        <p:nvGrpSpPr>
          <p:cNvPr id="35844" name="Group 17"/>
          <p:cNvGrpSpPr>
            <a:grpSpLocks/>
          </p:cNvGrpSpPr>
          <p:nvPr/>
        </p:nvGrpSpPr>
        <p:grpSpPr bwMode="auto">
          <a:xfrm>
            <a:off x="5181600" y="3048000"/>
            <a:ext cx="3429000" cy="2971800"/>
            <a:chOff x="838200" y="1219200"/>
            <a:chExt cx="3429000" cy="2971800"/>
          </a:xfrm>
        </p:grpSpPr>
        <p:sp>
          <p:nvSpPr>
            <p:cNvPr id="35852" name="Rectangle 19"/>
            <p:cNvSpPr>
              <a:spLocks noChangeArrowheads="1"/>
            </p:cNvSpPr>
            <p:nvPr/>
          </p:nvSpPr>
          <p:spPr bwMode="auto">
            <a:xfrm>
              <a:off x="838200" y="1828801"/>
              <a:ext cx="3429000" cy="236219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" name="Rectangle 20"/>
            <p:cNvSpPr>
              <a:spLocks noChangeArrowheads="1"/>
            </p:cNvSpPr>
            <p:nvPr/>
          </p:nvSpPr>
          <p:spPr bwMode="auto">
            <a:xfrm>
              <a:off x="838200" y="1219200"/>
              <a:ext cx="2286000" cy="6096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Circle@ab14f324</a:t>
              </a:r>
            </a:p>
          </p:txBody>
        </p:sp>
        <p:grpSp>
          <p:nvGrpSpPr>
            <p:cNvPr id="35854" name="Group 21"/>
            <p:cNvGrpSpPr>
              <a:grpSpLocks/>
            </p:cNvGrpSpPr>
            <p:nvPr/>
          </p:nvGrpSpPr>
          <p:grpSpPr bwMode="auto">
            <a:xfrm>
              <a:off x="838200" y="1981200"/>
              <a:ext cx="1752600" cy="457200"/>
              <a:chOff x="1728" y="1525"/>
              <a:chExt cx="1152" cy="288"/>
            </a:xfrm>
          </p:grpSpPr>
          <p:sp>
            <p:nvSpPr>
              <p:cNvPr id="35856" name="Rectangle 23"/>
              <p:cNvSpPr>
                <a:spLocks noChangeArrowheads="1"/>
              </p:cNvSpPr>
              <p:nvPr/>
            </p:nvSpPr>
            <p:spPr bwMode="auto">
              <a:xfrm>
                <a:off x="1728" y="1525"/>
                <a:ext cx="816" cy="240"/>
              </a:xfrm>
              <a:prstGeom prst="rect">
                <a:avLst/>
              </a:prstGeom>
              <a:solidFill>
                <a:srgbClr val="FFCC99"/>
              </a:solidFill>
              <a:ln w="0">
                <a:solidFill>
                  <a:srgbClr val="FFCC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radius</a:t>
                </a:r>
              </a:p>
            </p:txBody>
          </p:sp>
          <p:sp>
            <p:nvSpPr>
              <p:cNvPr id="35857" name="Rectangle 24"/>
              <p:cNvSpPr>
                <a:spLocks noChangeArrowheads="1"/>
              </p:cNvSpPr>
              <p:nvPr/>
            </p:nvSpPr>
            <p:spPr bwMode="auto">
              <a:xfrm>
                <a:off x="2448" y="1525"/>
                <a:ext cx="432" cy="28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0.0</a:t>
                </a:r>
              </a:p>
            </p:txBody>
          </p:sp>
        </p:grpSp>
        <p:sp>
          <p:nvSpPr>
            <p:cNvPr id="35855" name="Rectangle 22"/>
            <p:cNvSpPr>
              <a:spLocks noChangeArrowheads="1"/>
            </p:cNvSpPr>
            <p:nvPr/>
          </p:nvSpPr>
          <p:spPr bwMode="auto">
            <a:xfrm>
              <a:off x="990600" y="2590800"/>
              <a:ext cx="2438400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/>
                <a:t>getRadius() { … }</a:t>
              </a:r>
            </a:p>
            <a:p>
              <a:r>
                <a:rPr lang="en-US"/>
                <a:t>setRadius(</a:t>
              </a:r>
              <a:r>
                <a:rPr lang="en-US" b="1"/>
                <a:t>double</a:t>
              </a:r>
              <a:r>
                <a:rPr lang="en-US"/>
                <a:t>) { … }</a:t>
              </a:r>
            </a:p>
            <a:p>
              <a:r>
                <a:rPr lang="en-US"/>
                <a:t>diameter() { … }</a:t>
              </a:r>
            </a:p>
            <a:p>
              <a:r>
                <a:rPr lang="en-US"/>
                <a:t>Circle(</a:t>
              </a:r>
              <a:r>
                <a:rPr lang="en-US" b="1"/>
                <a:t>double</a:t>
              </a:r>
              <a:r>
                <a:rPr lang="en-US"/>
                <a:t>) { … }</a:t>
              </a:r>
            </a:p>
            <a:p>
              <a:endParaRPr lang="en-US"/>
            </a:p>
          </p:txBody>
        </p:sp>
      </p:grpSp>
      <p:grpSp>
        <p:nvGrpSpPr>
          <p:cNvPr id="35845" name="Group 25"/>
          <p:cNvGrpSpPr>
            <a:grpSpLocks/>
          </p:cNvGrpSpPr>
          <p:nvPr/>
        </p:nvGrpSpPr>
        <p:grpSpPr bwMode="auto">
          <a:xfrm>
            <a:off x="3581400" y="1524000"/>
            <a:ext cx="3276600" cy="457200"/>
            <a:chOff x="1905000" y="3352800"/>
            <a:chExt cx="3276600" cy="457200"/>
          </a:xfrm>
        </p:grpSpPr>
        <p:sp>
          <p:nvSpPr>
            <p:cNvPr id="35850" name="Rectangle 27"/>
            <p:cNvSpPr>
              <a:spLocks noChangeArrowheads="1"/>
            </p:cNvSpPr>
            <p:nvPr/>
          </p:nvSpPr>
          <p:spPr bwMode="auto">
            <a:xfrm>
              <a:off x="1905000" y="3429000"/>
              <a:ext cx="1317625" cy="381000"/>
            </a:xfrm>
            <a:prstGeom prst="rect">
              <a:avLst/>
            </a:prstGeom>
            <a:noFill/>
            <a:ln w="0">
              <a:solidFill>
                <a:srgbClr val="FFC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35851" name="Rectangle 28"/>
            <p:cNvSpPr>
              <a:spLocks noChangeArrowheads="1"/>
            </p:cNvSpPr>
            <p:nvPr/>
          </p:nvSpPr>
          <p:spPr bwMode="auto">
            <a:xfrm>
              <a:off x="2743200" y="3352800"/>
              <a:ext cx="2438400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/>
                <a:t>Circle@ab14f324</a:t>
              </a:r>
            </a:p>
            <a:p>
              <a:pPr algn="ctr"/>
              <a:endParaRPr lang="en-US"/>
            </a:p>
          </p:txBody>
        </p:sp>
      </p:grpSp>
      <p:sp>
        <p:nvSpPr>
          <p:cNvPr id="35846" name="Rectangle 30"/>
          <p:cNvSpPr>
            <a:spLocks noChangeArrowheads="1"/>
          </p:cNvSpPr>
          <p:nvPr/>
        </p:nvSpPr>
        <p:spPr bwMode="auto">
          <a:xfrm>
            <a:off x="4419600" y="2057400"/>
            <a:ext cx="9906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b="1"/>
              <a:t>null</a:t>
            </a:r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35847" name="Rectangle 31"/>
          <p:cNvSpPr>
            <a:spLocks noChangeArrowheads="1"/>
          </p:cNvSpPr>
          <p:nvPr/>
        </p:nvSpPr>
        <p:spPr bwMode="auto">
          <a:xfrm>
            <a:off x="3559175" y="2057400"/>
            <a:ext cx="1317625" cy="381000"/>
          </a:xfrm>
          <a:prstGeom prst="rect">
            <a:avLst/>
          </a:prstGeom>
          <a:noFill/>
          <a:ln w="0">
            <a:solidFill>
              <a:srgbClr val="FF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35848" name="TextBox 3"/>
          <p:cNvSpPr txBox="1">
            <a:spLocks noChangeArrowheads="1"/>
          </p:cNvSpPr>
          <p:nvPr/>
        </p:nvSpPr>
        <p:spPr bwMode="auto">
          <a:xfrm>
            <a:off x="533400" y="1524000"/>
            <a:ext cx="23749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c= </a:t>
            </a:r>
            <a:r>
              <a:rPr lang="en-US" b="1"/>
              <a:t>new</a:t>
            </a:r>
            <a:r>
              <a:rPr lang="en-US"/>
              <a:t> Circle(0);</a:t>
            </a:r>
          </a:p>
          <a:p>
            <a:pPr>
              <a:spcBef>
                <a:spcPts val="1200"/>
              </a:spcBef>
            </a:pPr>
            <a:r>
              <a:rPr lang="en-US"/>
              <a:t>d= </a:t>
            </a:r>
            <a:r>
              <a:rPr lang="en-US" b="1"/>
              <a:t>null;</a:t>
            </a:r>
            <a:endParaRPr lang="en-US"/>
          </a:p>
        </p:txBody>
      </p:sp>
      <p:sp>
        <p:nvSpPr>
          <p:cNvPr id="35849" name="TextBox 18"/>
          <p:cNvSpPr txBox="1">
            <a:spLocks noChangeArrowheads="1"/>
          </p:cNvSpPr>
          <p:nvPr/>
        </p:nvSpPr>
        <p:spPr bwMode="auto">
          <a:xfrm>
            <a:off x="457200" y="2895600"/>
            <a:ext cx="4267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800000"/>
                </a:solidFill>
              </a:rPr>
              <a:t>c.area()   </a:t>
            </a:r>
            <a:r>
              <a:rPr lang="en-US"/>
              <a:t>has value  </a:t>
            </a:r>
            <a:r>
              <a:rPr lang="en-US">
                <a:solidFill>
                  <a:srgbClr val="800000"/>
                </a:solidFill>
              </a:rPr>
              <a:t>0.0</a:t>
            </a:r>
          </a:p>
          <a:p>
            <a:endParaRPr lang="en-US">
              <a:solidFill>
                <a:srgbClr val="800000"/>
              </a:solidFill>
            </a:endParaRPr>
          </a:p>
          <a:p>
            <a:r>
              <a:rPr lang="en-US">
                <a:solidFill>
                  <a:srgbClr val="800000"/>
                </a:solidFill>
              </a:rPr>
              <a:t>d.area()  </a:t>
            </a:r>
            <a:r>
              <a:rPr lang="en-US"/>
              <a:t>gives a “null-pointer exception” and program execution aborts (stops)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04846F6-7777-DD45-94C4-DA9EA01A5B0C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17410" name="TextBox 18"/>
          <p:cNvSpPr txBox="1">
            <a:spLocks noChangeArrowheads="1"/>
          </p:cNvSpPr>
          <p:nvPr/>
        </p:nvSpPr>
        <p:spPr bwMode="auto">
          <a:xfrm>
            <a:off x="304800" y="381000"/>
            <a:ext cx="2895600" cy="6093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600" dirty="0"/>
              <a:t>abstract class  </a:t>
            </a:r>
            <a:r>
              <a:rPr lang="en-US" sz="2600" dirty="0" smtClean="0"/>
              <a:t>42-44</a:t>
            </a:r>
            <a:endParaRPr lang="en-US" sz="2600" dirty="0"/>
          </a:p>
          <a:p>
            <a:r>
              <a:rPr lang="en-US" sz="2600" dirty="0"/>
              <a:t>abstract method </a:t>
            </a:r>
            <a:r>
              <a:rPr lang="en-US" sz="2600" dirty="0" smtClean="0"/>
              <a:t>44</a:t>
            </a:r>
            <a:endParaRPr lang="en-US" sz="2600" dirty="0"/>
          </a:p>
          <a:p>
            <a:r>
              <a:rPr lang="en-US" sz="2600" dirty="0"/>
              <a:t>access modifier </a:t>
            </a:r>
            <a:r>
              <a:rPr lang="en-US" sz="2600" dirty="0" smtClean="0"/>
              <a:t>11</a:t>
            </a:r>
          </a:p>
          <a:p>
            <a:r>
              <a:rPr lang="en-US" sz="2600" dirty="0"/>
              <a:t>a</a:t>
            </a:r>
            <a:r>
              <a:rPr lang="en-US" sz="2600" dirty="0" smtClean="0"/>
              <a:t>liasing, 17</a:t>
            </a:r>
            <a:endParaRPr lang="en-US" sz="2600" dirty="0"/>
          </a:p>
          <a:p>
            <a:r>
              <a:rPr lang="en-US" sz="2600" dirty="0" smtClean="0"/>
              <a:t>Array 50</a:t>
            </a:r>
            <a:endParaRPr lang="en-US" sz="2600" dirty="0"/>
          </a:p>
          <a:p>
            <a:r>
              <a:rPr lang="en-US" sz="2600" dirty="0"/>
              <a:t>   initializer </a:t>
            </a:r>
            <a:r>
              <a:rPr lang="en-US" sz="2600" dirty="0" smtClean="0"/>
              <a:t>53</a:t>
            </a:r>
            <a:endParaRPr lang="en-US" sz="2600" dirty="0"/>
          </a:p>
          <a:p>
            <a:r>
              <a:rPr lang="en-US" sz="2600" dirty="0"/>
              <a:t>   length </a:t>
            </a:r>
            <a:r>
              <a:rPr lang="en-US" sz="2600" dirty="0" smtClean="0"/>
              <a:t>51</a:t>
            </a:r>
            <a:endParaRPr lang="en-US" sz="2600" dirty="0"/>
          </a:p>
          <a:p>
            <a:r>
              <a:rPr lang="en-US" sz="2600" dirty="0"/>
              <a:t>   ragged </a:t>
            </a:r>
            <a:r>
              <a:rPr lang="en-US" sz="2600" dirty="0" smtClean="0"/>
              <a:t>54-55</a:t>
            </a:r>
            <a:endParaRPr lang="en-US" sz="2600" dirty="0"/>
          </a:p>
          <a:p>
            <a:r>
              <a:rPr lang="en-US" sz="2600" dirty="0"/>
              <a:t>assert </a:t>
            </a:r>
            <a:r>
              <a:rPr lang="en-US" sz="2600" dirty="0" smtClean="0"/>
              <a:t>14</a:t>
            </a:r>
          </a:p>
          <a:p>
            <a:r>
              <a:rPr lang="en-US" sz="2600" dirty="0" smtClean="0"/>
              <a:t>assignment  8</a:t>
            </a:r>
            <a:endParaRPr lang="en-US" sz="2600" dirty="0"/>
          </a:p>
          <a:p>
            <a:r>
              <a:rPr lang="en-US" sz="2600" dirty="0" err="1"/>
              <a:t>autoboxing</a:t>
            </a:r>
            <a:r>
              <a:rPr lang="en-US" sz="2600" dirty="0"/>
              <a:t> </a:t>
            </a:r>
            <a:r>
              <a:rPr lang="en-US" sz="2600" dirty="0" smtClean="0"/>
              <a:t>49</a:t>
            </a:r>
            <a:endParaRPr lang="en-US" sz="2600" dirty="0"/>
          </a:p>
          <a:p>
            <a:r>
              <a:rPr lang="en-US" sz="2600" dirty="0"/>
              <a:t>casting 6, </a:t>
            </a:r>
            <a:r>
              <a:rPr lang="en-US" sz="2600" dirty="0" smtClean="0"/>
              <a:t>34, 61</a:t>
            </a:r>
            <a:endParaRPr lang="en-US" sz="2600" dirty="0"/>
          </a:p>
          <a:p>
            <a:r>
              <a:rPr lang="en-US" sz="2600" dirty="0"/>
              <a:t>catch clause </a:t>
            </a:r>
            <a:r>
              <a:rPr lang="en-US" sz="2600" dirty="0" smtClean="0"/>
              <a:t>73</a:t>
            </a:r>
            <a:endParaRPr lang="en-US" sz="2600" dirty="0"/>
          </a:p>
          <a:p>
            <a:r>
              <a:rPr lang="en-US" sz="2600" dirty="0"/>
              <a:t>class </a:t>
            </a:r>
            <a:r>
              <a:rPr lang="en-US" sz="2600" dirty="0" err="1"/>
              <a:t>decl</a:t>
            </a:r>
            <a:r>
              <a:rPr lang="en-US" sz="2600" dirty="0"/>
              <a:t> </a:t>
            </a:r>
            <a:r>
              <a:rPr lang="en-US" sz="2600" dirty="0" smtClean="0"/>
              <a:t>11</a:t>
            </a:r>
            <a:endParaRPr lang="en-US" sz="2600" dirty="0"/>
          </a:p>
          <a:p>
            <a:r>
              <a:rPr lang="en-US" sz="2600" dirty="0"/>
              <a:t>class invariant </a:t>
            </a:r>
            <a:r>
              <a:rPr lang="en-US" sz="2600" dirty="0" smtClean="0"/>
              <a:t>12</a:t>
            </a:r>
            <a:endParaRPr lang="en-US" sz="2600" dirty="0"/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5810250" y="381000"/>
            <a:ext cx="3044661" cy="6093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600" dirty="0"/>
              <a:t>getter 13</a:t>
            </a:r>
          </a:p>
          <a:p>
            <a:r>
              <a:rPr lang="en-US" sz="2600" dirty="0"/>
              <a:t>immutable 46</a:t>
            </a:r>
          </a:p>
          <a:p>
            <a:r>
              <a:rPr lang="en-US" sz="2600" dirty="0" smtClean="0"/>
              <a:t>Implements 60</a:t>
            </a:r>
            <a:endParaRPr lang="en-US" sz="2600" dirty="0"/>
          </a:p>
          <a:p>
            <a:r>
              <a:rPr lang="en-US" sz="2600" dirty="0" smtClean="0"/>
              <a:t>Import 20</a:t>
            </a:r>
          </a:p>
          <a:p>
            <a:r>
              <a:rPr lang="en-US" sz="2600" dirty="0" smtClean="0"/>
              <a:t>Indirect reference, 17</a:t>
            </a:r>
            <a:endParaRPr lang="en-US" sz="2600" dirty="0"/>
          </a:p>
          <a:p>
            <a:r>
              <a:rPr lang="en-US" sz="2600" dirty="0"/>
              <a:t>inherit </a:t>
            </a:r>
            <a:r>
              <a:rPr lang="en-US" sz="2600" dirty="0" smtClean="0"/>
              <a:t>27</a:t>
            </a:r>
            <a:endParaRPr lang="en-US" sz="2600" dirty="0"/>
          </a:p>
          <a:p>
            <a:r>
              <a:rPr lang="en-US" sz="2600" dirty="0"/>
              <a:t>initializer </a:t>
            </a:r>
            <a:r>
              <a:rPr lang="en-US" sz="2600" dirty="0" smtClean="0"/>
              <a:t>53</a:t>
            </a:r>
            <a:endParaRPr lang="en-US" sz="2600" dirty="0"/>
          </a:p>
          <a:p>
            <a:r>
              <a:rPr lang="en-US" sz="2600" dirty="0" err="1" smtClean="0"/>
              <a:t>Instanceof</a:t>
            </a:r>
            <a:r>
              <a:rPr lang="en-US" sz="2600" dirty="0" smtClean="0"/>
              <a:t> 40</a:t>
            </a:r>
            <a:endParaRPr lang="en-US" sz="2600" dirty="0"/>
          </a:p>
          <a:p>
            <a:r>
              <a:rPr lang="en-US" sz="2600" dirty="0" smtClean="0"/>
              <a:t>Interface 60</a:t>
            </a:r>
          </a:p>
          <a:p>
            <a:r>
              <a:rPr lang="en-US" sz="2600" dirty="0" err="1" smtClean="0"/>
              <a:t>Junit</a:t>
            </a:r>
            <a:r>
              <a:rPr lang="en-US" sz="2600" dirty="0" smtClean="0"/>
              <a:t> testing 74-80</a:t>
            </a:r>
            <a:endParaRPr lang="en-US" sz="2600" dirty="0"/>
          </a:p>
          <a:p>
            <a:r>
              <a:rPr lang="en-US" sz="2600" dirty="0"/>
              <a:t>local variable </a:t>
            </a:r>
            <a:r>
              <a:rPr lang="en-US" sz="2600" dirty="0" smtClean="0"/>
              <a:t>45</a:t>
            </a:r>
            <a:endParaRPr lang="en-US" sz="2600" dirty="0"/>
          </a:p>
          <a:p>
            <a:r>
              <a:rPr lang="en-US" sz="2600" dirty="0" smtClean="0"/>
              <a:t>Method 10</a:t>
            </a:r>
            <a:endParaRPr lang="en-US" sz="2600" dirty="0"/>
          </a:p>
          <a:p>
            <a:r>
              <a:rPr lang="en-US" sz="2600" dirty="0"/>
              <a:t>   calling </a:t>
            </a:r>
            <a:r>
              <a:rPr lang="en-US" sz="2600" dirty="0" smtClean="0"/>
              <a:t>18</a:t>
            </a:r>
            <a:endParaRPr lang="en-US" sz="2600" dirty="0"/>
          </a:p>
          <a:p>
            <a:r>
              <a:rPr lang="en-US" sz="2600" dirty="0"/>
              <a:t>narrower type 6,</a:t>
            </a:r>
            <a:br>
              <a:rPr lang="en-US" sz="2600" dirty="0"/>
            </a:br>
            <a:r>
              <a:rPr lang="en-US" sz="2600" dirty="0"/>
              <a:t>     </a:t>
            </a:r>
            <a:r>
              <a:rPr lang="en-US" sz="2600" dirty="0" smtClean="0"/>
              <a:t>35</a:t>
            </a:r>
            <a:endParaRPr lang="en-US" sz="2600" dirty="0"/>
          </a:p>
        </p:txBody>
      </p:sp>
      <p:sp>
        <p:nvSpPr>
          <p:cNvPr id="17412" name="Title 4"/>
          <p:cNvSpPr>
            <a:spLocks noGrp="1"/>
          </p:cNvSpPr>
          <p:nvPr>
            <p:ph type="title"/>
          </p:nvPr>
        </p:nvSpPr>
        <p:spPr>
          <a:xfrm>
            <a:off x="3429000" y="228600"/>
            <a:ext cx="2286000" cy="609600"/>
          </a:xfrm>
        </p:spPr>
        <p:txBody>
          <a:bodyPr/>
          <a:lstStyle/>
          <a:p>
            <a:r>
              <a:rPr lang="en-US" sz="3200" b="1">
                <a:solidFill>
                  <a:srgbClr val="E41900"/>
                </a:solidFill>
                <a:latin typeface="Times" charset="0"/>
                <a:ea typeface="ＭＳ Ｐゴシック" charset="0"/>
                <a:cs typeface="ＭＳ Ｐゴシック" charset="0"/>
              </a:rPr>
              <a:t>Index</a:t>
            </a:r>
            <a:endParaRPr lang="en-US" sz="320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3200400" y="838200"/>
            <a:ext cx="2743200" cy="529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600" dirty="0"/>
              <a:t>Comparable </a:t>
            </a:r>
            <a:r>
              <a:rPr lang="en-US" sz="2600" dirty="0" smtClean="0"/>
              <a:t>63</a:t>
            </a:r>
            <a:endParaRPr lang="en-US" sz="2600" dirty="0"/>
          </a:p>
          <a:p>
            <a:r>
              <a:rPr lang="en-US" sz="2600" dirty="0" smtClean="0"/>
              <a:t>Constructor 10, 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    14,</a:t>
            </a:r>
            <a:r>
              <a:rPr lang="en-US" sz="2600" dirty="0"/>
              <a:t> </a:t>
            </a:r>
            <a:r>
              <a:rPr lang="en-US" sz="2600" dirty="0" smtClean="0"/>
              <a:t>24, 28 </a:t>
            </a:r>
            <a:endParaRPr lang="en-US" sz="2600" dirty="0"/>
          </a:p>
          <a:p>
            <a:r>
              <a:rPr lang="en-US" sz="2600" dirty="0"/>
              <a:t>    default </a:t>
            </a:r>
            <a:r>
              <a:rPr lang="en-US" sz="2600" dirty="0" smtClean="0"/>
              <a:t>29</a:t>
            </a:r>
          </a:p>
          <a:p>
            <a:r>
              <a:rPr lang="en-US" sz="2600" dirty="0" err="1"/>
              <a:t>e</a:t>
            </a:r>
            <a:r>
              <a:rPr lang="en-US" sz="2600" dirty="0" err="1" smtClean="0"/>
              <a:t>nums</a:t>
            </a:r>
            <a:r>
              <a:rPr lang="en-US" sz="2600" dirty="0" smtClean="0"/>
              <a:t> 81</a:t>
            </a:r>
            <a:endParaRPr lang="en-US" sz="2600" dirty="0"/>
          </a:p>
          <a:p>
            <a:r>
              <a:rPr lang="en-US" sz="2600" dirty="0"/>
              <a:t>equals function </a:t>
            </a:r>
            <a:r>
              <a:rPr lang="en-US" sz="2600" dirty="0" smtClean="0"/>
              <a:t>37</a:t>
            </a:r>
            <a:endParaRPr lang="en-US" sz="2600" dirty="0"/>
          </a:p>
          <a:p>
            <a:r>
              <a:rPr lang="en-US" sz="2600" dirty="0"/>
              <a:t>exception </a:t>
            </a:r>
            <a:r>
              <a:rPr lang="en-US" sz="2600" dirty="0" smtClean="0"/>
              <a:t>65-72 </a:t>
            </a:r>
            <a:endParaRPr lang="en-US" sz="2600" dirty="0"/>
          </a:p>
          <a:p>
            <a:r>
              <a:rPr lang="en-US" sz="2600" dirty="0"/>
              <a:t>extend </a:t>
            </a:r>
            <a:r>
              <a:rPr lang="en-US" sz="2600" dirty="0" smtClean="0"/>
              <a:t>27</a:t>
            </a:r>
            <a:endParaRPr lang="en-US" sz="2600" dirty="0"/>
          </a:p>
          <a:p>
            <a:r>
              <a:rPr lang="en-US" sz="2600" dirty="0" smtClean="0"/>
              <a:t>Field 10, 12, 45</a:t>
            </a:r>
            <a:endParaRPr lang="en-US" sz="2600" dirty="0"/>
          </a:p>
          <a:p>
            <a:r>
              <a:rPr lang="en-US" sz="2600" dirty="0" smtClean="0"/>
              <a:t>  referencing 18</a:t>
            </a:r>
          </a:p>
          <a:p>
            <a:r>
              <a:rPr lang="en-US" sz="2600" dirty="0" smtClean="0"/>
              <a:t>final 21</a:t>
            </a:r>
            <a:endParaRPr lang="en-US" sz="2600" dirty="0"/>
          </a:p>
          <a:p>
            <a:r>
              <a:rPr lang="en-US" sz="2600" dirty="0" smtClean="0"/>
              <a:t>Function 10, 13</a:t>
            </a:r>
            <a:endParaRPr lang="en-US" sz="2600" dirty="0"/>
          </a:p>
          <a:p>
            <a:r>
              <a:rPr lang="en-US" sz="2600" dirty="0"/>
              <a:t>generic type </a:t>
            </a:r>
            <a:r>
              <a:rPr lang="en-US" sz="2600" dirty="0" smtClean="0"/>
              <a:t>56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Packages</a:t>
            </a:r>
          </a:p>
        </p:txBody>
      </p:sp>
      <p:sp>
        <p:nvSpPr>
          <p:cNvPr id="3686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98857B9-1404-574B-A90D-2EE21165FF5D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36867" name="TextBox 4"/>
          <p:cNvSpPr txBox="1">
            <a:spLocks noChangeArrowheads="1"/>
          </p:cNvSpPr>
          <p:nvPr/>
        </p:nvSpPr>
        <p:spPr bwMode="auto">
          <a:xfrm>
            <a:off x="381000" y="838200"/>
            <a:ext cx="77327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package</a:t>
            </a:r>
            <a:r>
              <a:rPr lang="en-US">
                <a:solidFill>
                  <a:srgbClr val="800000"/>
                </a:solidFill>
              </a:rPr>
              <a:t>: set of related classes that appear in the same directory on your hard drive.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6868" name="TextBox 3"/>
          <p:cNvSpPr txBox="1">
            <a:spLocks noChangeArrowheads="1"/>
          </p:cNvSpPr>
          <p:nvPr/>
        </p:nvSpPr>
        <p:spPr bwMode="auto">
          <a:xfrm>
            <a:off x="457200" y="1828800"/>
            <a:ext cx="52578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>
                <a:hlinkClick r:id="rId2"/>
              </a:rPr>
              <a:t>http://docs.oracle.com/javase/7/docs/api/</a:t>
            </a:r>
            <a:endParaRPr lang="en-US"/>
          </a:p>
          <a:p>
            <a:pPr>
              <a:spcBef>
                <a:spcPts val="1200"/>
              </a:spcBef>
            </a:pPr>
            <a:r>
              <a:rPr lang="en-US"/>
              <a:t>Contains specifications of all packages that come with Java. Use it often.</a:t>
            </a:r>
          </a:p>
        </p:txBody>
      </p:sp>
      <p:sp>
        <p:nvSpPr>
          <p:cNvPr id="36869" name="TextBox 35"/>
          <p:cNvSpPr txBox="1">
            <a:spLocks noChangeArrowheads="1"/>
          </p:cNvSpPr>
          <p:nvPr/>
        </p:nvSpPr>
        <p:spPr bwMode="auto">
          <a:xfrm>
            <a:off x="457200" y="6248400"/>
            <a:ext cx="1474788" cy="461963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Page B-25 </a:t>
            </a:r>
          </a:p>
        </p:txBody>
      </p:sp>
      <p:sp>
        <p:nvSpPr>
          <p:cNvPr id="36870" name="TextBox 14"/>
          <p:cNvSpPr txBox="1">
            <a:spLocks noChangeArrowheads="1"/>
          </p:cNvSpPr>
          <p:nvPr/>
        </p:nvSpPr>
        <p:spPr bwMode="auto">
          <a:xfrm>
            <a:off x="5791200" y="1371600"/>
            <a:ext cx="2630488" cy="1570038"/>
          </a:xfrm>
          <a:prstGeom prst="rect">
            <a:avLst/>
          </a:prstGeom>
          <a:solidFill>
            <a:srgbClr val="FFD6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You will not write your own package right now, but you will use packages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" y="3294063"/>
            <a:ext cx="7848600" cy="1658937"/>
            <a:chOff x="533400" y="3293983"/>
            <a:chExt cx="7848600" cy="1659017"/>
          </a:xfrm>
        </p:grpSpPr>
        <p:sp>
          <p:nvSpPr>
            <p:cNvPr id="36873" name="TextBox 36"/>
            <p:cNvSpPr txBox="1">
              <a:spLocks noChangeArrowheads="1"/>
            </p:cNvSpPr>
            <p:nvPr/>
          </p:nvSpPr>
          <p:spPr bwMode="auto">
            <a:xfrm>
              <a:off x="533400" y="3293983"/>
              <a:ext cx="7848600" cy="1200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Package java.io contains classes used for input/output. To be able to use these classes, put this statement before class declaration:  </a:t>
              </a:r>
              <a:r>
                <a:rPr lang="en-US" b="1">
                  <a:solidFill>
                    <a:srgbClr val="800000"/>
                  </a:solidFill>
                </a:rPr>
                <a:t>import </a:t>
              </a:r>
              <a:r>
                <a:rPr lang="en-US">
                  <a:solidFill>
                    <a:srgbClr val="800000"/>
                  </a:solidFill>
                </a:rPr>
                <a:t>java.io.*;</a:t>
              </a:r>
            </a:p>
          </p:txBody>
        </p:sp>
        <p:grpSp>
          <p:nvGrpSpPr>
            <p:cNvPr id="36874" name="Group 45"/>
            <p:cNvGrpSpPr>
              <a:grpSpLocks/>
            </p:cNvGrpSpPr>
            <p:nvPr/>
          </p:nvGrpSpPr>
          <p:grpSpPr bwMode="auto">
            <a:xfrm>
              <a:off x="4191000" y="4122003"/>
              <a:ext cx="4114799" cy="830997"/>
              <a:chOff x="4191000" y="4122003"/>
              <a:chExt cx="4114799" cy="830997"/>
            </a:xfrm>
          </p:grpSpPr>
          <p:sp>
            <p:nvSpPr>
              <p:cNvPr id="36875" name="TextBox 15"/>
              <p:cNvSpPr txBox="1">
                <a:spLocks noChangeArrowheads="1"/>
              </p:cNvSpPr>
              <p:nvPr/>
            </p:nvSpPr>
            <p:spPr bwMode="auto">
              <a:xfrm>
                <a:off x="5638800" y="4122003"/>
                <a:ext cx="2666999" cy="830997"/>
              </a:xfrm>
              <a:prstGeom prst="rect">
                <a:avLst/>
              </a:prstGeom>
              <a:solidFill>
                <a:srgbClr val="E5F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* Means import all</a:t>
                </a:r>
                <a:br>
                  <a:rPr lang="en-US"/>
                </a:br>
                <a:r>
                  <a:rPr lang="en-US"/>
                  <a:t>classes in package</a:t>
                </a:r>
              </a:p>
            </p:txBody>
          </p:sp>
          <p:cxnSp>
            <p:nvCxnSpPr>
              <p:cNvPr id="36876" name="Straight Connector 37"/>
              <p:cNvCxnSpPr>
                <a:cxnSpLocks noChangeShapeType="1"/>
              </p:cNvCxnSpPr>
              <p:nvPr/>
            </p:nvCxnSpPr>
            <p:spPr bwMode="auto">
              <a:xfrm flipH="1" flipV="1">
                <a:off x="4191000" y="4572000"/>
                <a:ext cx="1447800" cy="12700"/>
              </a:xfrm>
              <a:prstGeom prst="straightConnector1">
                <a:avLst/>
              </a:prstGeom>
              <a:noFill/>
              <a:ln w="412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77" name="Straight Connector 37"/>
              <p:cNvCxnSpPr>
                <a:cxnSpLocks noChangeShapeType="1"/>
              </p:cNvCxnSpPr>
              <p:nvPr/>
            </p:nvCxnSpPr>
            <p:spPr bwMode="auto">
              <a:xfrm>
                <a:off x="4191000" y="4343400"/>
                <a:ext cx="0" cy="228600"/>
              </a:xfrm>
              <a:prstGeom prst="straightConnector1">
                <a:avLst/>
              </a:prstGeom>
              <a:noFill/>
              <a:ln w="412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3400" y="5105400"/>
            <a:ext cx="7467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Package java.lang does not need to be imported.</a:t>
            </a:r>
          </a:p>
          <a:p>
            <a:r>
              <a:rPr lang="en-US"/>
              <a:t>Has many useful classes: Math, String, wrapper classes 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Static variables and methods</a:t>
            </a:r>
          </a:p>
        </p:txBody>
      </p:sp>
      <p:sp>
        <p:nvSpPr>
          <p:cNvPr id="3789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9523C99-99DB-5647-BA7F-05D2E7EAA412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37891" name="TextBox 4"/>
          <p:cNvSpPr txBox="1">
            <a:spLocks noChangeArrowheads="1"/>
          </p:cNvSpPr>
          <p:nvPr/>
        </p:nvSpPr>
        <p:spPr bwMode="auto">
          <a:xfrm>
            <a:off x="381000" y="838200"/>
            <a:ext cx="7732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static</a:t>
            </a:r>
            <a:r>
              <a:rPr lang="en-US">
                <a:solidFill>
                  <a:srgbClr val="800000"/>
                </a:solidFill>
              </a:rPr>
              <a:t>: component does </a:t>
            </a:r>
            <a:r>
              <a:rPr lang="en-US" i="1">
                <a:solidFill>
                  <a:srgbClr val="800000"/>
                </a:solidFill>
              </a:rPr>
              <a:t>not</a:t>
            </a:r>
            <a:r>
              <a:rPr lang="en-US">
                <a:solidFill>
                  <a:srgbClr val="800000"/>
                </a:solidFill>
              </a:rPr>
              <a:t> go in objects. Only one copy of it</a:t>
            </a:r>
            <a:r>
              <a:rPr lang="en-US">
                <a:solidFill>
                  <a:srgbClr val="FF0000"/>
                </a:solidFill>
              </a:rPr>
              <a:t> </a:t>
            </a:r>
            <a:endParaRPr lang="en-US" b="1">
              <a:solidFill>
                <a:srgbClr val="FF0000"/>
              </a:solidFill>
            </a:endParaRPr>
          </a:p>
        </p:txBody>
      </p:sp>
      <p:grpSp>
        <p:nvGrpSpPr>
          <p:cNvPr id="37892" name="Group 17"/>
          <p:cNvGrpSpPr>
            <a:grpSpLocks/>
          </p:cNvGrpSpPr>
          <p:nvPr/>
        </p:nvGrpSpPr>
        <p:grpSpPr bwMode="auto">
          <a:xfrm>
            <a:off x="3962400" y="4724400"/>
            <a:ext cx="2209800" cy="1524000"/>
            <a:chOff x="838200" y="1219200"/>
            <a:chExt cx="2209800" cy="2971800"/>
          </a:xfrm>
        </p:grpSpPr>
        <p:sp>
          <p:nvSpPr>
            <p:cNvPr id="37909" name="Rectangle 19"/>
            <p:cNvSpPr>
              <a:spLocks noChangeArrowheads="1"/>
            </p:cNvSpPr>
            <p:nvPr/>
          </p:nvSpPr>
          <p:spPr bwMode="auto">
            <a:xfrm>
              <a:off x="838200" y="1828801"/>
              <a:ext cx="2209800" cy="236219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0" name="Rectangle 20"/>
            <p:cNvSpPr>
              <a:spLocks noChangeArrowheads="1"/>
            </p:cNvSpPr>
            <p:nvPr/>
          </p:nvSpPr>
          <p:spPr bwMode="auto">
            <a:xfrm>
              <a:off x="838200" y="1219200"/>
              <a:ext cx="1524000" cy="6096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Circle@x1</a:t>
              </a:r>
            </a:p>
          </p:txBody>
        </p:sp>
        <p:sp>
          <p:nvSpPr>
            <p:cNvPr id="37911" name="Rectangle 22"/>
            <p:cNvSpPr>
              <a:spLocks noChangeArrowheads="1"/>
            </p:cNvSpPr>
            <p:nvPr/>
          </p:nvSpPr>
          <p:spPr bwMode="auto">
            <a:xfrm>
              <a:off x="838200" y="1905000"/>
              <a:ext cx="2057400" cy="762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/>
                <a:t>Components as</a:t>
              </a:r>
              <a:br>
                <a:rPr lang="en-US"/>
              </a:br>
              <a:r>
                <a:rPr lang="en-US"/>
                <a:t>before, but</a:t>
              </a:r>
            </a:p>
            <a:p>
              <a:r>
                <a:rPr lang="en-US"/>
                <a:t>not PI, di</a:t>
              </a:r>
            </a:p>
          </p:txBody>
        </p:sp>
      </p:grpSp>
      <p:sp>
        <p:nvSpPr>
          <p:cNvPr id="37893" name="TextBox 3"/>
          <p:cNvSpPr txBox="1">
            <a:spLocks noChangeArrowheads="1"/>
          </p:cNvSpPr>
          <p:nvPr/>
        </p:nvSpPr>
        <p:spPr bwMode="auto">
          <a:xfrm>
            <a:off x="347663" y="1371600"/>
            <a:ext cx="7018337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1"/>
              <a:t>public class </a:t>
            </a:r>
            <a:r>
              <a:rPr lang="en-US"/>
              <a:t>Circle {</a:t>
            </a:r>
          </a:p>
          <a:p>
            <a:r>
              <a:rPr lang="en-US" b="1"/>
              <a:t>     </a:t>
            </a:r>
            <a:r>
              <a:rPr lang="en-US" i="1"/>
              <a:t>declarations as before</a:t>
            </a:r>
          </a:p>
          <a:p>
            <a:pPr>
              <a:spcBef>
                <a:spcPts val="600"/>
              </a:spcBef>
            </a:pPr>
            <a:r>
              <a:rPr lang="en-US" b="1"/>
              <a:t>     public</a:t>
            </a:r>
            <a:r>
              <a:rPr lang="en-US"/>
              <a:t> </a:t>
            </a:r>
            <a:r>
              <a:rPr lang="en-US" b="1"/>
              <a:t>static</a:t>
            </a:r>
            <a:r>
              <a:rPr lang="en-US"/>
              <a:t> </a:t>
            </a:r>
            <a:r>
              <a:rPr lang="en-US" b="1"/>
              <a:t>final</a:t>
            </a:r>
            <a:r>
              <a:rPr lang="en-US"/>
              <a:t> </a:t>
            </a:r>
            <a:r>
              <a:rPr lang="en-US" b="1"/>
              <a:t>double</a:t>
            </a:r>
            <a:r>
              <a:rPr lang="en-US"/>
              <a:t> PI= 3.141592653589793;</a:t>
            </a:r>
            <a:endParaRPr lang="en-US" b="1"/>
          </a:p>
          <a:p>
            <a:pPr>
              <a:spcBef>
                <a:spcPts val="1200"/>
              </a:spcBef>
            </a:pPr>
            <a:r>
              <a:rPr lang="en-US" b="1"/>
              <a:t>     </a:t>
            </a:r>
            <a:r>
              <a:rPr lang="en-US"/>
              <a:t>/** return area of c */</a:t>
            </a:r>
          </a:p>
          <a:p>
            <a:r>
              <a:rPr lang="en-US" b="1"/>
              <a:t>     public static double</a:t>
            </a:r>
            <a:r>
              <a:rPr lang="en-US"/>
              <a:t> di(Circle c) {</a:t>
            </a:r>
          </a:p>
          <a:p>
            <a:r>
              <a:rPr lang="en-US" b="1"/>
              <a:t>         return</a:t>
            </a:r>
            <a:r>
              <a:rPr lang="en-US"/>
              <a:t> Math.PI * c.radius * c.radius;</a:t>
            </a:r>
            <a:endParaRPr lang="en-US" b="1"/>
          </a:p>
          <a:p>
            <a:r>
              <a:rPr lang="en-US" b="1"/>
              <a:t>    </a:t>
            </a:r>
            <a:r>
              <a:rPr lang="en-US"/>
              <a:t>}</a:t>
            </a:r>
          </a:p>
          <a:p>
            <a:r>
              <a:rPr lang="en-US" b="1"/>
              <a:t>}</a:t>
            </a:r>
          </a:p>
        </p:txBody>
      </p:sp>
      <p:grpSp>
        <p:nvGrpSpPr>
          <p:cNvPr id="37894" name="Group 5"/>
          <p:cNvGrpSpPr>
            <a:grpSpLocks/>
          </p:cNvGrpSpPr>
          <p:nvPr/>
        </p:nvGrpSpPr>
        <p:grpSpPr bwMode="auto">
          <a:xfrm>
            <a:off x="6553200" y="3505200"/>
            <a:ext cx="1828800" cy="1066800"/>
            <a:chOff x="5029200" y="6096000"/>
            <a:chExt cx="1828800" cy="1066800"/>
          </a:xfrm>
        </p:grpSpPr>
        <p:sp>
          <p:nvSpPr>
            <p:cNvPr id="37907" name="Rectangle 30"/>
            <p:cNvSpPr>
              <a:spLocks noChangeArrowheads="1"/>
            </p:cNvSpPr>
            <p:nvPr/>
          </p:nvSpPr>
          <p:spPr bwMode="auto">
            <a:xfrm>
              <a:off x="5486400" y="6096000"/>
              <a:ext cx="1371600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/>
                <a:t>3.1415…</a:t>
              </a:r>
              <a:endParaRPr lang="en-US" b="1"/>
            </a:p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37908" name="Rectangle 31"/>
            <p:cNvSpPr>
              <a:spLocks noChangeArrowheads="1"/>
            </p:cNvSpPr>
            <p:nvPr/>
          </p:nvSpPr>
          <p:spPr bwMode="auto">
            <a:xfrm>
              <a:off x="5029200" y="6096000"/>
              <a:ext cx="762000" cy="1066800"/>
            </a:xfrm>
            <a:prstGeom prst="rect">
              <a:avLst/>
            </a:prstGeom>
            <a:noFill/>
            <a:ln w="0">
              <a:solidFill>
                <a:srgbClr val="FFC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r>
                <a:rPr lang="en-US"/>
                <a:t>PI</a:t>
              </a:r>
            </a:p>
            <a:p>
              <a:pPr>
                <a:spcBef>
                  <a:spcPts val="1200"/>
                </a:spcBef>
              </a:pPr>
              <a:r>
                <a:rPr lang="en-US"/>
                <a:t>di(Circle) {..}</a:t>
              </a:r>
            </a:p>
            <a:p>
              <a:endParaRPr lang="en-US"/>
            </a:p>
            <a:p>
              <a:endParaRPr lang="en-US"/>
            </a:p>
          </p:txBody>
        </p:sp>
      </p:grpSp>
      <p:grpSp>
        <p:nvGrpSpPr>
          <p:cNvPr id="37895" name="Group 26"/>
          <p:cNvGrpSpPr>
            <a:grpSpLocks/>
          </p:cNvGrpSpPr>
          <p:nvPr/>
        </p:nvGrpSpPr>
        <p:grpSpPr bwMode="auto">
          <a:xfrm>
            <a:off x="6324600" y="4724400"/>
            <a:ext cx="2209800" cy="1524000"/>
            <a:chOff x="685800" y="1219200"/>
            <a:chExt cx="2209800" cy="2971800"/>
          </a:xfrm>
        </p:grpSpPr>
        <p:sp>
          <p:nvSpPr>
            <p:cNvPr id="37904" name="Rectangle 29"/>
            <p:cNvSpPr>
              <a:spLocks noChangeArrowheads="1"/>
            </p:cNvSpPr>
            <p:nvPr/>
          </p:nvSpPr>
          <p:spPr bwMode="auto">
            <a:xfrm>
              <a:off x="685800" y="1828801"/>
              <a:ext cx="2209800" cy="236219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5" name="Rectangle 32"/>
            <p:cNvSpPr>
              <a:spLocks noChangeArrowheads="1"/>
            </p:cNvSpPr>
            <p:nvPr/>
          </p:nvSpPr>
          <p:spPr bwMode="auto">
            <a:xfrm>
              <a:off x="838200" y="1219200"/>
              <a:ext cx="1524000" cy="6096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Circle@x2</a:t>
              </a:r>
            </a:p>
          </p:txBody>
        </p:sp>
        <p:sp>
          <p:nvSpPr>
            <p:cNvPr id="37906" name="Rectangle 33"/>
            <p:cNvSpPr>
              <a:spLocks noChangeArrowheads="1"/>
            </p:cNvSpPr>
            <p:nvPr/>
          </p:nvSpPr>
          <p:spPr bwMode="auto">
            <a:xfrm>
              <a:off x="685800" y="1904999"/>
              <a:ext cx="2057400" cy="762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/>
                <a:t>Components as</a:t>
              </a:r>
              <a:br>
                <a:rPr lang="en-US"/>
              </a:br>
              <a:r>
                <a:rPr lang="en-US"/>
                <a:t>before, but</a:t>
              </a:r>
            </a:p>
            <a:p>
              <a:r>
                <a:rPr lang="en-US"/>
                <a:t>not PI, di</a:t>
              </a:r>
            </a:p>
          </p:txBody>
        </p:sp>
      </p:grp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57200" y="4876800"/>
            <a:ext cx="3176588" cy="1277938"/>
          </a:xfrm>
          <a:prstGeom prst="rect">
            <a:avLst/>
          </a:prstGeom>
          <a:solidFill>
            <a:srgbClr val="FFD6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/>
              <a:t>To use static  </a:t>
            </a:r>
            <a:r>
              <a:rPr lang="en-US">
                <a:solidFill>
                  <a:srgbClr val="800000"/>
                </a:solidFill>
              </a:rPr>
              <a:t>PI</a:t>
            </a:r>
            <a:r>
              <a:rPr lang="en-US"/>
              <a:t> and </a:t>
            </a:r>
            <a:r>
              <a:rPr lang="en-US">
                <a:solidFill>
                  <a:srgbClr val="800000"/>
                </a:solidFill>
              </a:rPr>
              <a:t>di</a:t>
            </a:r>
            <a:r>
              <a:rPr lang="en-US"/>
              <a:t>:</a:t>
            </a:r>
          </a:p>
          <a:p>
            <a:pPr>
              <a:spcBef>
                <a:spcPts val="600"/>
              </a:spcBef>
            </a:pPr>
            <a:r>
              <a:rPr lang="en-US">
                <a:solidFill>
                  <a:srgbClr val="800000"/>
                </a:solidFill>
              </a:rPr>
              <a:t>Circle.PI</a:t>
            </a:r>
          </a:p>
          <a:p>
            <a:r>
              <a:rPr lang="en-US">
                <a:solidFill>
                  <a:srgbClr val="800000"/>
                </a:solidFill>
              </a:rPr>
              <a:t>Circle.di(</a:t>
            </a:r>
            <a:r>
              <a:rPr lang="en-US" b="1">
                <a:solidFill>
                  <a:srgbClr val="800000"/>
                </a:solidFill>
              </a:rPr>
              <a:t>new</a:t>
            </a:r>
            <a:r>
              <a:rPr lang="en-US">
                <a:solidFill>
                  <a:srgbClr val="800000"/>
                </a:solidFill>
              </a:rPr>
              <a:t> Circle(5))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3048000" y="1371600"/>
            <a:ext cx="5263998" cy="838200"/>
            <a:chOff x="3048000" y="1371600"/>
            <a:chExt cx="5263760" cy="838200"/>
          </a:xfrm>
        </p:grpSpPr>
        <p:sp>
          <p:nvSpPr>
            <p:cNvPr id="37902" name="TextBox 7"/>
            <p:cNvSpPr txBox="1">
              <a:spLocks noChangeArrowheads="1"/>
            </p:cNvSpPr>
            <p:nvPr/>
          </p:nvSpPr>
          <p:spPr bwMode="auto">
            <a:xfrm>
              <a:off x="4953000" y="1371600"/>
              <a:ext cx="3358760" cy="830997"/>
            </a:xfrm>
            <a:prstGeom prst="rect">
              <a:avLst/>
            </a:prstGeom>
            <a:solidFill>
              <a:srgbClr val="FFF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b="1" dirty="0">
                  <a:solidFill>
                    <a:srgbClr val="800000"/>
                  </a:solidFill>
                </a:rPr>
                <a:t>final</a:t>
              </a:r>
              <a:r>
                <a:rPr lang="en-US" dirty="0"/>
                <a:t>: </a:t>
              </a:r>
              <a:r>
                <a:rPr lang="en-US" dirty="0">
                  <a:solidFill>
                    <a:srgbClr val="800000"/>
                  </a:solidFill>
                </a:rPr>
                <a:t>PI</a:t>
              </a:r>
              <a:r>
                <a:rPr lang="en-US" dirty="0"/>
                <a:t> can’t be </a:t>
              </a:r>
              <a:r>
                <a:rPr lang="en-US" dirty="0" smtClean="0"/>
                <a:t>changed</a:t>
              </a:r>
            </a:p>
            <a:p>
              <a:r>
                <a:rPr lang="en-US" dirty="0" smtClean="0"/>
                <a:t>It’s  a </a:t>
              </a:r>
              <a:r>
                <a:rPr lang="en-US" b="1" dirty="0" smtClean="0">
                  <a:solidFill>
                    <a:srgbClr val="FF0000"/>
                  </a:solidFill>
                </a:rPr>
                <a:t>constant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37903" name="Straight Connector 9"/>
            <p:cNvCxnSpPr>
              <a:cxnSpLocks noChangeShapeType="1"/>
              <a:stCxn id="37902" idx="1"/>
            </p:cNvCxnSpPr>
            <p:nvPr/>
          </p:nvCxnSpPr>
          <p:spPr bwMode="auto">
            <a:xfrm flipH="1">
              <a:off x="3048000" y="1787099"/>
              <a:ext cx="1905000" cy="422701"/>
            </a:xfrm>
            <a:prstGeom prst="line">
              <a:avLst/>
            </a:prstGeom>
            <a:noFill/>
            <a:ln w="508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6248400" y="2667000"/>
            <a:ext cx="2176463" cy="914400"/>
            <a:chOff x="6248400" y="2667000"/>
            <a:chExt cx="2176347" cy="914400"/>
          </a:xfrm>
        </p:grpSpPr>
        <p:cxnSp>
          <p:nvCxnSpPr>
            <p:cNvPr id="37900" name="Straight Connector 34"/>
            <p:cNvCxnSpPr>
              <a:cxnSpLocks noChangeShapeType="1"/>
            </p:cNvCxnSpPr>
            <p:nvPr/>
          </p:nvCxnSpPr>
          <p:spPr bwMode="auto">
            <a:xfrm>
              <a:off x="7620000" y="3124200"/>
              <a:ext cx="0" cy="457200"/>
            </a:xfrm>
            <a:prstGeom prst="line">
              <a:avLst/>
            </a:prstGeom>
            <a:noFill/>
            <a:ln w="508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01" name="TextBox 11"/>
            <p:cNvSpPr txBox="1">
              <a:spLocks noChangeArrowheads="1"/>
            </p:cNvSpPr>
            <p:nvPr/>
          </p:nvSpPr>
          <p:spPr bwMode="auto">
            <a:xfrm>
              <a:off x="6248400" y="2667000"/>
              <a:ext cx="2176347" cy="461665"/>
            </a:xfrm>
            <a:prstGeom prst="rect">
              <a:avLst/>
            </a:prstGeom>
            <a:solidFill>
              <a:srgbClr val="FFF0AA"/>
            </a:solidFill>
            <a:ln w="9525">
              <a:solidFill>
                <a:srgbClr val="FFF0AA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Here’s PI and di</a:t>
              </a:r>
            </a:p>
          </p:txBody>
        </p:sp>
      </p:grpSp>
      <p:sp>
        <p:nvSpPr>
          <p:cNvPr id="37899" name="TextBox 35"/>
          <p:cNvSpPr txBox="1">
            <a:spLocks noChangeArrowheads="1"/>
          </p:cNvSpPr>
          <p:nvPr/>
        </p:nvSpPr>
        <p:spPr bwMode="auto">
          <a:xfrm>
            <a:off x="457200" y="6248400"/>
            <a:ext cx="1936750" cy="461963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Page B-19..21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Overloading</a:t>
            </a:r>
          </a:p>
        </p:txBody>
      </p:sp>
      <p:sp>
        <p:nvSpPr>
          <p:cNvPr id="3891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5B8398B-BA00-0C4A-864E-D74C3E4D6056}" type="slidenum">
              <a:rPr lang="en-US" sz="1400"/>
              <a:pPr/>
              <a:t>22</a:t>
            </a:fld>
            <a:endParaRPr lang="en-US" sz="1400"/>
          </a:p>
        </p:txBody>
      </p:sp>
      <p:sp>
        <p:nvSpPr>
          <p:cNvPr id="38915" name="TextBox 4"/>
          <p:cNvSpPr txBox="1">
            <a:spLocks noChangeArrowheads="1"/>
          </p:cNvSpPr>
          <p:nvPr/>
        </p:nvSpPr>
        <p:spPr bwMode="auto">
          <a:xfrm>
            <a:off x="649288" y="838200"/>
            <a:ext cx="7961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Possible to have two or more methods with same name</a:t>
            </a:r>
            <a:endParaRPr lang="en-US"/>
          </a:p>
        </p:txBody>
      </p:sp>
      <p:sp>
        <p:nvSpPr>
          <p:cNvPr id="38916" name="TextBox 11"/>
          <p:cNvSpPr txBox="1">
            <a:spLocks noChangeArrowheads="1"/>
          </p:cNvSpPr>
          <p:nvPr/>
        </p:nvSpPr>
        <p:spPr bwMode="auto">
          <a:xfrm>
            <a:off x="609600" y="1371600"/>
            <a:ext cx="76962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800000"/>
                </a:solidFill>
              </a:rPr>
              <a:t>/** instance represents a rectangle */</a:t>
            </a:r>
          </a:p>
          <a:p>
            <a:r>
              <a:rPr lang="en-US" b="1">
                <a:solidFill>
                  <a:srgbClr val="800000"/>
                </a:solidFill>
              </a:rPr>
              <a:t>public</a:t>
            </a:r>
            <a:r>
              <a:rPr lang="en-US">
                <a:solidFill>
                  <a:srgbClr val="800000"/>
                </a:solidFill>
              </a:rPr>
              <a:t> </a:t>
            </a:r>
            <a:r>
              <a:rPr lang="en-US" b="1">
                <a:solidFill>
                  <a:srgbClr val="800000"/>
                </a:solidFill>
              </a:rPr>
              <a:t>class</a:t>
            </a:r>
            <a:r>
              <a:rPr lang="en-US">
                <a:solidFill>
                  <a:srgbClr val="800000"/>
                </a:solidFill>
              </a:rPr>
              <a:t> Rectangle {</a:t>
            </a:r>
          </a:p>
          <a:p>
            <a:r>
              <a:rPr lang="en-US">
                <a:solidFill>
                  <a:srgbClr val="800000"/>
                </a:solidFill>
              </a:rPr>
              <a:t>    </a:t>
            </a:r>
            <a:r>
              <a:rPr lang="en-US" b="1">
                <a:solidFill>
                  <a:srgbClr val="800000"/>
                </a:solidFill>
              </a:rPr>
              <a:t>private</a:t>
            </a:r>
            <a:r>
              <a:rPr lang="en-US">
                <a:solidFill>
                  <a:srgbClr val="800000"/>
                </a:solidFill>
              </a:rPr>
              <a:t> </a:t>
            </a:r>
            <a:r>
              <a:rPr lang="en-US" b="1">
                <a:solidFill>
                  <a:srgbClr val="800000"/>
                </a:solidFill>
              </a:rPr>
              <a:t>double</a:t>
            </a:r>
            <a:r>
              <a:rPr lang="en-US">
                <a:solidFill>
                  <a:srgbClr val="800000"/>
                </a:solidFill>
              </a:rPr>
              <a:t> sideH, sideV; // Horiz, vert side lengths</a:t>
            </a:r>
          </a:p>
          <a:p>
            <a:pPr>
              <a:spcBef>
                <a:spcPts val="1200"/>
              </a:spcBef>
            </a:pPr>
            <a:r>
              <a:rPr lang="en-US">
                <a:solidFill>
                  <a:srgbClr val="800000"/>
                </a:solidFill>
              </a:rPr>
              <a:t>    /** Constr: instance with horiz, vert side lengths sh, sv */</a:t>
            </a:r>
          </a:p>
          <a:p>
            <a:r>
              <a:rPr lang="en-US">
                <a:solidFill>
                  <a:srgbClr val="800000"/>
                </a:solidFill>
              </a:rPr>
              <a:t>    </a:t>
            </a:r>
            <a:r>
              <a:rPr lang="en-US" b="1">
                <a:solidFill>
                  <a:srgbClr val="800000"/>
                </a:solidFill>
              </a:rPr>
              <a:t>public</a:t>
            </a:r>
            <a:r>
              <a:rPr lang="en-US">
                <a:solidFill>
                  <a:srgbClr val="800000"/>
                </a:solidFill>
              </a:rPr>
              <a:t> Rectangle(</a:t>
            </a:r>
            <a:r>
              <a:rPr lang="en-US" b="1">
                <a:solidFill>
                  <a:srgbClr val="800000"/>
                </a:solidFill>
              </a:rPr>
              <a:t>double</a:t>
            </a:r>
            <a:r>
              <a:rPr lang="en-US">
                <a:solidFill>
                  <a:srgbClr val="800000"/>
                </a:solidFill>
              </a:rPr>
              <a:t> sh, </a:t>
            </a:r>
            <a:r>
              <a:rPr lang="en-US" b="1">
                <a:solidFill>
                  <a:srgbClr val="800000"/>
                </a:solidFill>
              </a:rPr>
              <a:t>double</a:t>
            </a:r>
            <a:r>
              <a:rPr lang="en-US">
                <a:solidFill>
                  <a:srgbClr val="800000"/>
                </a:solidFill>
              </a:rPr>
              <a:t> sv) {</a:t>
            </a:r>
          </a:p>
          <a:p>
            <a:r>
              <a:rPr lang="en-US">
                <a:solidFill>
                  <a:srgbClr val="800000"/>
                </a:solidFill>
              </a:rPr>
              <a:t>        sideH= sh; sideV= sv;</a:t>
            </a:r>
          </a:p>
          <a:p>
            <a:r>
              <a:rPr lang="en-US">
                <a:solidFill>
                  <a:srgbClr val="800000"/>
                </a:solidFill>
              </a:rPr>
              <a:t>    }</a:t>
            </a:r>
          </a:p>
          <a:p>
            <a:pPr>
              <a:spcBef>
                <a:spcPts val="1200"/>
              </a:spcBef>
            </a:pPr>
            <a:r>
              <a:rPr lang="en-US">
                <a:solidFill>
                  <a:srgbClr val="800000"/>
                </a:solidFill>
              </a:rPr>
              <a:t>    /** Constructor: square with side length s */</a:t>
            </a:r>
          </a:p>
          <a:p>
            <a:r>
              <a:rPr lang="en-US">
                <a:solidFill>
                  <a:srgbClr val="800000"/>
                </a:solidFill>
              </a:rPr>
              <a:t>    </a:t>
            </a:r>
            <a:r>
              <a:rPr lang="en-US" b="1">
                <a:solidFill>
                  <a:srgbClr val="800000"/>
                </a:solidFill>
              </a:rPr>
              <a:t>public</a:t>
            </a:r>
            <a:r>
              <a:rPr lang="en-US">
                <a:solidFill>
                  <a:srgbClr val="800000"/>
                </a:solidFill>
              </a:rPr>
              <a:t> Rectangle(</a:t>
            </a:r>
            <a:r>
              <a:rPr lang="en-US" b="1">
                <a:solidFill>
                  <a:srgbClr val="800000"/>
                </a:solidFill>
              </a:rPr>
              <a:t>double</a:t>
            </a:r>
            <a:r>
              <a:rPr lang="en-US">
                <a:solidFill>
                  <a:srgbClr val="800000"/>
                </a:solidFill>
              </a:rPr>
              <a:t> s) {</a:t>
            </a:r>
          </a:p>
          <a:p>
            <a:r>
              <a:rPr lang="en-US">
                <a:solidFill>
                  <a:srgbClr val="800000"/>
                </a:solidFill>
              </a:rPr>
              <a:t>        sideH= s; sideV= s;</a:t>
            </a:r>
          </a:p>
          <a:p>
            <a:r>
              <a:rPr lang="en-US">
                <a:solidFill>
                  <a:srgbClr val="800000"/>
                </a:solidFill>
              </a:rPr>
              <a:t>    }</a:t>
            </a:r>
          </a:p>
          <a:p>
            <a:r>
              <a:rPr lang="en-US">
                <a:solidFill>
                  <a:srgbClr val="800000"/>
                </a:solidFill>
              </a:rPr>
              <a:t>    …</a:t>
            </a:r>
          </a:p>
          <a:p>
            <a:r>
              <a:rPr lang="en-US">
                <a:solidFill>
                  <a:srgbClr val="800000"/>
                </a:solidFill>
              </a:rPr>
              <a:t>}</a:t>
            </a:r>
            <a:endParaRPr lang="en-US" b="1">
              <a:solidFill>
                <a:srgbClr val="800000"/>
              </a:solidFill>
            </a:endParaRPr>
          </a:p>
        </p:txBody>
      </p:sp>
      <p:sp>
        <p:nvSpPr>
          <p:cNvPr id="38917" name="TextBox 12"/>
          <p:cNvSpPr txBox="1">
            <a:spLocks noChangeArrowheads="1"/>
          </p:cNvSpPr>
          <p:nvPr/>
        </p:nvSpPr>
        <p:spPr bwMode="auto">
          <a:xfrm>
            <a:off x="4953000" y="5105400"/>
            <a:ext cx="3276600" cy="830263"/>
          </a:xfrm>
          <a:prstGeom prst="rect">
            <a:avLst/>
          </a:prstGeom>
          <a:solidFill>
            <a:srgbClr val="FFF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Lists of parameter types must differ in some way</a:t>
            </a:r>
          </a:p>
        </p:txBody>
      </p:sp>
      <p:sp>
        <p:nvSpPr>
          <p:cNvPr id="38918" name="TextBox 35"/>
          <p:cNvSpPr txBox="1">
            <a:spLocks noChangeArrowheads="1"/>
          </p:cNvSpPr>
          <p:nvPr/>
        </p:nvSpPr>
        <p:spPr bwMode="auto">
          <a:xfrm>
            <a:off x="1066800" y="6172200"/>
            <a:ext cx="1474788" cy="461963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Page B-21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Use of </a:t>
            </a:r>
            <a:r>
              <a:rPr lang="en-US" sz="2800" b="1">
                <a:solidFill>
                  <a:srgbClr val="800000"/>
                </a:solidFill>
                <a:latin typeface="Times" charset="0"/>
                <a:ea typeface="ＭＳ Ｐゴシック" charset="0"/>
                <a:cs typeface="ＭＳ Ｐゴシック" charset="0"/>
              </a:rPr>
              <a:t>this</a:t>
            </a:r>
          </a:p>
        </p:txBody>
      </p:sp>
      <p:sp>
        <p:nvSpPr>
          <p:cNvPr id="3993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464F0316-182B-F74A-A772-A2FAD03305FE}" type="slidenum">
              <a:rPr lang="en-US" sz="1400"/>
              <a:pPr/>
              <a:t>23</a:t>
            </a:fld>
            <a:endParaRPr lang="en-US" sz="1400"/>
          </a:p>
        </p:txBody>
      </p:sp>
      <p:sp>
        <p:nvSpPr>
          <p:cNvPr id="39939" name="TextBox 11"/>
          <p:cNvSpPr txBox="1">
            <a:spLocks noChangeArrowheads="1"/>
          </p:cNvSpPr>
          <p:nvPr/>
        </p:nvSpPr>
        <p:spPr bwMode="auto">
          <a:xfrm>
            <a:off x="609600" y="838200"/>
            <a:ext cx="76962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800000"/>
                </a:solidFill>
              </a:rPr>
              <a:t>public</a:t>
            </a:r>
            <a:r>
              <a:rPr lang="en-US">
                <a:solidFill>
                  <a:srgbClr val="800000"/>
                </a:solidFill>
              </a:rPr>
              <a:t> </a:t>
            </a:r>
            <a:r>
              <a:rPr lang="en-US" b="1">
                <a:solidFill>
                  <a:srgbClr val="800000"/>
                </a:solidFill>
              </a:rPr>
              <a:t>class</a:t>
            </a:r>
            <a:r>
              <a:rPr lang="en-US">
                <a:solidFill>
                  <a:srgbClr val="800000"/>
                </a:solidFill>
              </a:rPr>
              <a:t> Circle {</a:t>
            </a:r>
          </a:p>
          <a:p>
            <a:r>
              <a:rPr lang="en-US">
                <a:solidFill>
                  <a:srgbClr val="800000"/>
                </a:solidFill>
              </a:rPr>
              <a:t>    </a:t>
            </a:r>
            <a:r>
              <a:rPr lang="en-US" b="1">
                <a:solidFill>
                  <a:srgbClr val="800000"/>
                </a:solidFill>
              </a:rPr>
              <a:t>private</a:t>
            </a:r>
            <a:r>
              <a:rPr lang="en-US">
                <a:solidFill>
                  <a:srgbClr val="800000"/>
                </a:solidFill>
              </a:rPr>
              <a:t> </a:t>
            </a:r>
            <a:r>
              <a:rPr lang="en-US" b="1">
                <a:solidFill>
                  <a:srgbClr val="800000"/>
                </a:solidFill>
              </a:rPr>
              <a:t>double</a:t>
            </a:r>
            <a:r>
              <a:rPr lang="en-US">
                <a:solidFill>
                  <a:srgbClr val="800000"/>
                </a:solidFill>
              </a:rPr>
              <a:t> radius;</a:t>
            </a:r>
          </a:p>
          <a:p>
            <a:pPr>
              <a:spcBef>
                <a:spcPts val="1200"/>
              </a:spcBef>
            </a:pPr>
            <a:r>
              <a:rPr lang="en-US">
                <a:solidFill>
                  <a:srgbClr val="800000"/>
                </a:solidFill>
              </a:rPr>
              <a:t>    /** Constr: instance with radius radius*/</a:t>
            </a:r>
          </a:p>
          <a:p>
            <a:r>
              <a:rPr lang="en-US">
                <a:solidFill>
                  <a:srgbClr val="800000"/>
                </a:solidFill>
              </a:rPr>
              <a:t>    </a:t>
            </a:r>
            <a:r>
              <a:rPr lang="en-US" b="1">
                <a:solidFill>
                  <a:srgbClr val="800000"/>
                </a:solidFill>
              </a:rPr>
              <a:t>public</a:t>
            </a:r>
            <a:r>
              <a:rPr lang="en-US">
                <a:solidFill>
                  <a:srgbClr val="800000"/>
                </a:solidFill>
              </a:rPr>
              <a:t> Circle(</a:t>
            </a:r>
            <a:r>
              <a:rPr lang="en-US" b="1">
                <a:solidFill>
                  <a:srgbClr val="800000"/>
                </a:solidFill>
              </a:rPr>
              <a:t>double</a:t>
            </a:r>
            <a:r>
              <a:rPr lang="en-US">
                <a:solidFill>
                  <a:srgbClr val="800000"/>
                </a:solidFill>
              </a:rPr>
              <a:t> radius) {</a:t>
            </a:r>
          </a:p>
          <a:p>
            <a:pPr>
              <a:spcBef>
                <a:spcPts val="1200"/>
              </a:spcBef>
            </a:pPr>
            <a:r>
              <a:rPr lang="en-US">
                <a:solidFill>
                  <a:srgbClr val="800000"/>
                </a:solidFill>
              </a:rPr>
              <a:t>         radius= radius;</a:t>
            </a:r>
          </a:p>
          <a:p>
            <a:r>
              <a:rPr lang="en-US">
                <a:solidFill>
                  <a:srgbClr val="800000"/>
                </a:solidFill>
              </a:rPr>
              <a:t>    }</a:t>
            </a:r>
          </a:p>
        </p:txBody>
      </p:sp>
      <p:sp>
        <p:nvSpPr>
          <p:cNvPr id="39940" name="TextBox 12"/>
          <p:cNvSpPr txBox="1">
            <a:spLocks noChangeArrowheads="1"/>
          </p:cNvSpPr>
          <p:nvPr/>
        </p:nvSpPr>
        <p:spPr bwMode="auto">
          <a:xfrm>
            <a:off x="5029200" y="2209800"/>
            <a:ext cx="3276600" cy="1200150"/>
          </a:xfrm>
          <a:prstGeom prst="rect">
            <a:avLst/>
          </a:prstGeom>
          <a:solidFill>
            <a:srgbClr val="FFF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Doesn’t work because both occurrences of radius refer to parameter</a:t>
            </a:r>
          </a:p>
        </p:txBody>
      </p:sp>
      <p:sp>
        <p:nvSpPr>
          <p:cNvPr id="39941" name="TextBox 35"/>
          <p:cNvSpPr txBox="1">
            <a:spLocks noChangeArrowheads="1"/>
          </p:cNvSpPr>
          <p:nvPr/>
        </p:nvSpPr>
        <p:spPr bwMode="auto">
          <a:xfrm>
            <a:off x="1295400" y="6172200"/>
            <a:ext cx="1474788" cy="461963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Page B-28 </a:t>
            </a:r>
          </a:p>
        </p:txBody>
      </p:sp>
      <p:cxnSp>
        <p:nvCxnSpPr>
          <p:cNvPr id="39942" name="Straight Arrow Connector 5"/>
          <p:cNvCxnSpPr>
            <a:cxnSpLocks noChangeShapeType="1"/>
          </p:cNvCxnSpPr>
          <p:nvPr/>
        </p:nvCxnSpPr>
        <p:spPr bwMode="auto">
          <a:xfrm flipV="1">
            <a:off x="3124200" y="2514600"/>
            <a:ext cx="762000" cy="228600"/>
          </a:xfrm>
          <a:prstGeom prst="straightConnector1">
            <a:avLst/>
          </a:prstGeom>
          <a:noFill/>
          <a:ln w="38100">
            <a:solidFill>
              <a:srgbClr val="74162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3" name="Straight Arrow Connector 13"/>
          <p:cNvCxnSpPr>
            <a:cxnSpLocks noChangeShapeType="1"/>
          </p:cNvCxnSpPr>
          <p:nvPr/>
        </p:nvCxnSpPr>
        <p:spPr bwMode="auto">
          <a:xfrm flipV="1">
            <a:off x="1981200" y="2514600"/>
            <a:ext cx="1828800" cy="228600"/>
          </a:xfrm>
          <a:prstGeom prst="straightConnector1">
            <a:avLst/>
          </a:prstGeom>
          <a:noFill/>
          <a:ln w="38100">
            <a:solidFill>
              <a:srgbClr val="74162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914400" y="3660775"/>
            <a:ext cx="7391400" cy="830263"/>
            <a:chOff x="914400" y="3512403"/>
            <a:chExt cx="7391400" cy="830997"/>
          </a:xfrm>
        </p:grpSpPr>
        <p:sp>
          <p:nvSpPr>
            <p:cNvPr id="39948" name="TextBox 10"/>
            <p:cNvSpPr txBox="1">
              <a:spLocks noChangeArrowheads="1"/>
            </p:cNvSpPr>
            <p:nvPr/>
          </p:nvSpPr>
          <p:spPr bwMode="auto">
            <a:xfrm>
              <a:off x="914400" y="3512403"/>
              <a:ext cx="712518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altLang="ja-JP" b="1">
                  <a:solidFill>
                    <a:srgbClr val="800000"/>
                  </a:solidFill>
                </a:rPr>
                <a:t>this</a:t>
              </a:r>
              <a:r>
                <a:rPr lang="en-US" altLang="ja-JP">
                  <a:solidFill>
                    <a:srgbClr val="800000"/>
                  </a:solidFill>
                </a:rPr>
                <a:t> </a:t>
              </a:r>
              <a:r>
                <a:rPr lang="en-US" altLang="ja-JP">
                  <a:solidFill>
                    <a:srgbClr val="FF0000"/>
                  </a:solidFill>
                </a:rPr>
                <a:t>evaluates to the name</a:t>
              </a:r>
              <a:br>
                <a:rPr lang="en-US" altLang="ja-JP">
                  <a:solidFill>
                    <a:srgbClr val="FF0000"/>
                  </a:solidFill>
                </a:rPr>
              </a:br>
              <a:r>
                <a:rPr lang="en-US" altLang="ja-JP">
                  <a:solidFill>
                    <a:srgbClr val="FF0000"/>
                  </a:solidFill>
                </a:rPr>
                <a:t>of the object in which is appears</a:t>
              </a:r>
              <a:endParaRPr lang="en-US"/>
            </a:p>
          </p:txBody>
        </p:sp>
        <p:sp>
          <p:nvSpPr>
            <p:cNvPr id="39949" name="TextBox 16"/>
            <p:cNvSpPr txBox="1">
              <a:spLocks noChangeArrowheads="1"/>
            </p:cNvSpPr>
            <p:nvPr/>
          </p:nvSpPr>
          <p:spPr bwMode="auto">
            <a:xfrm>
              <a:off x="6172200" y="3662065"/>
              <a:ext cx="2133600" cy="461665"/>
            </a:xfrm>
            <a:prstGeom prst="rect">
              <a:avLst/>
            </a:prstGeom>
            <a:solidFill>
              <a:srgbClr val="FFF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Memorize this!</a:t>
              </a: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762000" y="4754563"/>
            <a:ext cx="7543800" cy="1570037"/>
            <a:chOff x="762000" y="4754940"/>
            <a:chExt cx="7543800" cy="1569660"/>
          </a:xfrm>
        </p:grpSpPr>
        <p:sp>
          <p:nvSpPr>
            <p:cNvPr id="39946" name="Rectangle 9"/>
            <p:cNvSpPr>
              <a:spLocks noChangeArrowheads="1"/>
            </p:cNvSpPr>
            <p:nvPr/>
          </p:nvSpPr>
          <p:spPr bwMode="auto">
            <a:xfrm>
              <a:off x="762000" y="4754940"/>
              <a:ext cx="525780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>
                  <a:solidFill>
                    <a:srgbClr val="800000"/>
                  </a:solidFill>
                </a:rPr>
                <a:t>/** Constr: instance with radius radius*/</a:t>
              </a:r>
            </a:p>
            <a:p>
              <a:r>
                <a:rPr lang="en-US" b="1">
                  <a:solidFill>
                    <a:srgbClr val="800000"/>
                  </a:solidFill>
                </a:rPr>
                <a:t>public</a:t>
              </a:r>
              <a:r>
                <a:rPr lang="en-US">
                  <a:solidFill>
                    <a:srgbClr val="800000"/>
                  </a:solidFill>
                </a:rPr>
                <a:t> Circle(</a:t>
              </a:r>
              <a:r>
                <a:rPr lang="en-US" b="1">
                  <a:solidFill>
                    <a:srgbClr val="800000"/>
                  </a:solidFill>
                </a:rPr>
                <a:t>double</a:t>
              </a:r>
              <a:r>
                <a:rPr lang="en-US">
                  <a:solidFill>
                    <a:srgbClr val="800000"/>
                  </a:solidFill>
                </a:rPr>
                <a:t> radius) {</a:t>
              </a:r>
            </a:p>
            <a:p>
              <a:r>
                <a:rPr lang="en-US">
                  <a:solidFill>
                    <a:srgbClr val="800000"/>
                  </a:solidFill>
                </a:rPr>
                <a:t>       </a:t>
              </a:r>
              <a:r>
                <a:rPr lang="en-US" b="1">
                  <a:solidFill>
                    <a:srgbClr val="800000"/>
                  </a:solidFill>
                </a:rPr>
                <a:t>this</a:t>
              </a:r>
              <a:r>
                <a:rPr lang="en-US">
                  <a:solidFill>
                    <a:srgbClr val="800000"/>
                  </a:solidFill>
                </a:rPr>
                <a:t>.radius= radius;</a:t>
              </a:r>
            </a:p>
            <a:p>
              <a:r>
                <a:rPr lang="en-US">
                  <a:solidFill>
                    <a:srgbClr val="800000"/>
                  </a:solidFill>
                </a:rPr>
                <a:t>}</a:t>
              </a:r>
            </a:p>
          </p:txBody>
        </p:sp>
        <p:sp>
          <p:nvSpPr>
            <p:cNvPr id="39947" name="TextBox 18"/>
            <p:cNvSpPr txBox="1">
              <a:spLocks noChangeArrowheads="1"/>
            </p:cNvSpPr>
            <p:nvPr/>
          </p:nvSpPr>
          <p:spPr bwMode="auto">
            <a:xfrm>
              <a:off x="6400800" y="4796135"/>
              <a:ext cx="1905000" cy="461665"/>
            </a:xfrm>
            <a:prstGeom prst="rect">
              <a:avLst/>
            </a:prstGeom>
            <a:solidFill>
              <a:srgbClr val="FFF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This works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001000" cy="533400"/>
          </a:xfrm>
        </p:spPr>
        <p:txBody>
          <a:bodyPr/>
          <a:lstStyle/>
          <a:p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Avoid duplication: Call one constructor from other </a:t>
            </a:r>
            <a:b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</a:br>
            <a:r>
              <a:rPr lang="en-US" sz="2400">
                <a:solidFill>
                  <a:srgbClr val="800000"/>
                </a:solidFill>
                <a:latin typeface="Times" charset="0"/>
                <a:ea typeface="ＭＳ Ｐゴシック" charset="0"/>
                <a:cs typeface="ＭＳ Ｐゴシック" charset="0"/>
              </a:rPr>
              <a:t>Can save a lot if there are lots of fields</a:t>
            </a:r>
          </a:p>
        </p:txBody>
      </p:sp>
      <p:sp>
        <p:nvSpPr>
          <p:cNvPr id="4096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8F2E7F4-9732-1F42-A94D-7FB0513F1D41}" type="slidenum">
              <a:rPr lang="en-US" sz="1400"/>
              <a:pPr/>
              <a:t>24</a:t>
            </a:fld>
            <a:endParaRPr lang="en-US" sz="1400"/>
          </a:p>
        </p:txBody>
      </p:sp>
      <p:sp>
        <p:nvSpPr>
          <p:cNvPr id="40963" name="TextBox 11"/>
          <p:cNvSpPr txBox="1">
            <a:spLocks noChangeArrowheads="1"/>
          </p:cNvSpPr>
          <p:nvPr/>
        </p:nvSpPr>
        <p:spPr bwMode="auto">
          <a:xfrm>
            <a:off x="457200" y="1143000"/>
            <a:ext cx="76962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>
                <a:solidFill>
                  <a:srgbClr val="800000"/>
                </a:solidFill>
              </a:rPr>
              <a:t>/** Constr: instance with horiz, vert sidelengths sh, sv */</a:t>
            </a:r>
          </a:p>
          <a:p>
            <a:r>
              <a:rPr lang="en-US" b="1">
                <a:solidFill>
                  <a:srgbClr val="800000"/>
                </a:solidFill>
              </a:rPr>
              <a:t>public</a:t>
            </a:r>
            <a:r>
              <a:rPr lang="en-US">
                <a:solidFill>
                  <a:srgbClr val="800000"/>
                </a:solidFill>
              </a:rPr>
              <a:t> Rectangle(</a:t>
            </a:r>
            <a:r>
              <a:rPr lang="en-US" b="1">
                <a:solidFill>
                  <a:srgbClr val="800000"/>
                </a:solidFill>
              </a:rPr>
              <a:t>double</a:t>
            </a:r>
            <a:r>
              <a:rPr lang="en-US">
                <a:solidFill>
                  <a:srgbClr val="800000"/>
                </a:solidFill>
              </a:rPr>
              <a:t> sh, </a:t>
            </a:r>
            <a:r>
              <a:rPr lang="en-US" b="1">
                <a:solidFill>
                  <a:srgbClr val="800000"/>
                </a:solidFill>
              </a:rPr>
              <a:t>double</a:t>
            </a:r>
            <a:r>
              <a:rPr lang="en-US">
                <a:solidFill>
                  <a:srgbClr val="800000"/>
                </a:solidFill>
              </a:rPr>
              <a:t> sv) { … }</a:t>
            </a:r>
          </a:p>
          <a:p>
            <a:pPr>
              <a:spcBef>
                <a:spcPts val="1200"/>
              </a:spcBef>
            </a:pPr>
            <a:r>
              <a:rPr lang="en-US">
                <a:solidFill>
                  <a:srgbClr val="008000"/>
                </a:solidFill>
              </a:rPr>
              <a:t>/** Constr: square with side length s */</a:t>
            </a:r>
          </a:p>
          <a:p>
            <a:r>
              <a:rPr lang="en-US" b="1">
                <a:solidFill>
                  <a:srgbClr val="008000"/>
                </a:solidFill>
              </a:rPr>
              <a:t>public</a:t>
            </a:r>
            <a:r>
              <a:rPr lang="en-US">
                <a:solidFill>
                  <a:srgbClr val="008000"/>
                </a:solidFill>
              </a:rPr>
              <a:t> Rectangle(</a:t>
            </a:r>
            <a:r>
              <a:rPr lang="en-US" b="1">
                <a:solidFill>
                  <a:srgbClr val="008000"/>
                </a:solidFill>
              </a:rPr>
              <a:t>double</a:t>
            </a:r>
            <a:r>
              <a:rPr lang="en-US">
                <a:solidFill>
                  <a:srgbClr val="008000"/>
                </a:solidFill>
              </a:rPr>
              <a:t> s) {</a:t>
            </a:r>
          </a:p>
          <a:p>
            <a:r>
              <a:rPr lang="en-US">
                <a:solidFill>
                  <a:srgbClr val="008000"/>
                </a:solidFill>
              </a:rPr>
              <a:t>    sideH= s; sideV= s;</a:t>
            </a:r>
          </a:p>
          <a:p>
            <a:r>
              <a:rPr lang="en-US">
                <a:solidFill>
                  <a:srgbClr val="008000"/>
                </a:solidFill>
              </a:rPr>
              <a:t>}</a:t>
            </a:r>
          </a:p>
        </p:txBody>
      </p:sp>
      <p:sp>
        <p:nvSpPr>
          <p:cNvPr id="40964" name="TextBox 12"/>
          <p:cNvSpPr txBox="1">
            <a:spLocks noChangeArrowheads="1"/>
          </p:cNvSpPr>
          <p:nvPr/>
        </p:nvSpPr>
        <p:spPr bwMode="auto">
          <a:xfrm>
            <a:off x="5410200" y="2133600"/>
            <a:ext cx="2286000" cy="46196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First alternative</a:t>
            </a:r>
          </a:p>
        </p:txBody>
      </p:sp>
      <p:sp>
        <p:nvSpPr>
          <p:cNvPr id="40965" name="TextBox 35"/>
          <p:cNvSpPr txBox="1">
            <a:spLocks noChangeArrowheads="1"/>
          </p:cNvSpPr>
          <p:nvPr/>
        </p:nvSpPr>
        <p:spPr bwMode="auto">
          <a:xfrm>
            <a:off x="609600" y="6172200"/>
            <a:ext cx="1474788" cy="461963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Page C-10 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096000" y="5029200"/>
            <a:ext cx="2286000" cy="1200150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800000"/>
                </a:solidFill>
              </a:rPr>
              <a:t>this</a:t>
            </a:r>
            <a:r>
              <a:rPr lang="en-US">
                <a:solidFill>
                  <a:srgbClr val="800000"/>
                </a:solidFill>
              </a:rPr>
              <a:t>(…) </a:t>
            </a:r>
            <a:r>
              <a:rPr lang="en-US"/>
              <a:t>must be first statement in constructor body</a:t>
            </a: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457200" y="3700463"/>
            <a:ext cx="7315200" cy="2395537"/>
            <a:chOff x="457200" y="3699808"/>
            <a:chExt cx="7315200" cy="2396192"/>
          </a:xfrm>
        </p:grpSpPr>
        <p:sp>
          <p:nvSpPr>
            <p:cNvPr id="40968" name="Rectangle 13"/>
            <p:cNvSpPr>
              <a:spLocks noChangeArrowheads="1"/>
            </p:cNvSpPr>
            <p:nvPr/>
          </p:nvSpPr>
          <p:spPr bwMode="auto">
            <a:xfrm>
              <a:off x="457200" y="3699808"/>
              <a:ext cx="495300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>
                  <a:solidFill>
                    <a:srgbClr val="3366FF"/>
                  </a:solidFill>
                </a:rPr>
                <a:t>/** Constr: square with side length s */</a:t>
              </a:r>
            </a:p>
            <a:p>
              <a:r>
                <a:rPr lang="en-US" b="1">
                  <a:solidFill>
                    <a:srgbClr val="3366FF"/>
                  </a:solidFill>
                </a:rPr>
                <a:t>public</a:t>
              </a:r>
              <a:r>
                <a:rPr lang="en-US">
                  <a:solidFill>
                    <a:srgbClr val="3366FF"/>
                  </a:solidFill>
                </a:rPr>
                <a:t> Rectangle(</a:t>
              </a:r>
              <a:r>
                <a:rPr lang="en-US" b="1">
                  <a:solidFill>
                    <a:srgbClr val="3366FF"/>
                  </a:solidFill>
                </a:rPr>
                <a:t>double</a:t>
              </a:r>
              <a:r>
                <a:rPr lang="en-US">
                  <a:solidFill>
                    <a:srgbClr val="3366FF"/>
                  </a:solidFill>
                </a:rPr>
                <a:t> s) {</a:t>
              </a:r>
            </a:p>
            <a:p>
              <a:r>
                <a:rPr lang="en-US">
                  <a:solidFill>
                    <a:srgbClr val="3366FF"/>
                  </a:solidFill>
                </a:rPr>
                <a:t>    </a:t>
              </a:r>
              <a:r>
                <a:rPr lang="en-US" b="1">
                  <a:solidFill>
                    <a:srgbClr val="3366FF"/>
                  </a:solidFill>
                </a:rPr>
                <a:t>this </a:t>
              </a:r>
              <a:r>
                <a:rPr lang="en-US">
                  <a:solidFill>
                    <a:srgbClr val="3366FF"/>
                  </a:solidFill>
                </a:rPr>
                <a:t>(s, s);</a:t>
              </a:r>
              <a:endParaRPr lang="en-US" b="1">
                <a:solidFill>
                  <a:srgbClr val="3366FF"/>
                </a:solidFill>
              </a:endParaRPr>
            </a:p>
            <a:p>
              <a:r>
                <a:rPr lang="en-US">
                  <a:solidFill>
                    <a:srgbClr val="3366FF"/>
                  </a:solidFill>
                </a:rPr>
                <a:t>}</a:t>
              </a:r>
            </a:p>
          </p:txBody>
        </p:sp>
        <p:sp>
          <p:nvSpPr>
            <p:cNvPr id="40969" name="TextBox 8"/>
            <p:cNvSpPr txBox="1">
              <a:spLocks noChangeArrowheads="1"/>
            </p:cNvSpPr>
            <p:nvPr/>
          </p:nvSpPr>
          <p:spPr bwMode="auto">
            <a:xfrm>
              <a:off x="5486400" y="3733800"/>
              <a:ext cx="2286000" cy="461665"/>
            </a:xfrm>
            <a:prstGeom prst="rect">
              <a:avLst/>
            </a:prstGeom>
            <a:solidFill>
              <a:srgbClr val="E5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Better alternative</a:t>
              </a:r>
            </a:p>
          </p:txBody>
        </p:sp>
        <p:sp>
          <p:nvSpPr>
            <p:cNvPr id="40970" name="TextBox 9"/>
            <p:cNvSpPr txBox="1">
              <a:spLocks noChangeArrowheads="1"/>
            </p:cNvSpPr>
            <p:nvPr/>
          </p:nvSpPr>
          <p:spPr bwMode="auto">
            <a:xfrm>
              <a:off x="2819400" y="4526340"/>
              <a:ext cx="2895600" cy="1569660"/>
            </a:xfrm>
            <a:prstGeom prst="rect">
              <a:avLst/>
            </a:prstGeom>
            <a:solidFill>
              <a:srgbClr val="FFF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Call on another constructor in same class: use </a:t>
              </a:r>
              <a:r>
                <a:rPr lang="en-US" b="1">
                  <a:solidFill>
                    <a:srgbClr val="800000"/>
                  </a:solidFill>
                </a:rPr>
                <a:t>this</a:t>
              </a:r>
              <a:r>
                <a:rPr lang="en-US">
                  <a:solidFill>
                    <a:srgbClr val="800000"/>
                  </a:solidFill>
                </a:rPr>
                <a:t> </a:t>
              </a:r>
              <a:r>
                <a:rPr lang="en-US"/>
                <a:t>instead of class name</a:t>
              </a:r>
            </a:p>
          </p:txBody>
        </p:sp>
        <p:cxnSp>
          <p:nvCxnSpPr>
            <p:cNvPr id="40971" name="Straight Arrow Connector 6"/>
            <p:cNvCxnSpPr>
              <a:cxnSpLocks noChangeShapeType="1"/>
            </p:cNvCxnSpPr>
            <p:nvPr/>
          </p:nvCxnSpPr>
          <p:spPr bwMode="auto">
            <a:xfrm flipH="1">
              <a:off x="2133600" y="4724025"/>
              <a:ext cx="685800" cy="0"/>
            </a:xfrm>
            <a:prstGeom prst="straightConnector1">
              <a:avLst/>
            </a:prstGeom>
            <a:noFill/>
            <a:ln w="47625">
              <a:solidFill>
                <a:srgbClr val="D8C938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Subclasses</a:t>
            </a:r>
          </a:p>
        </p:txBody>
      </p:sp>
      <p:sp>
        <p:nvSpPr>
          <p:cNvPr id="4198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3B6AF97-D1CB-844A-84E8-D11FBD5FADC8}" type="slidenum">
              <a:rPr lang="en-US" sz="1400"/>
              <a:pPr/>
              <a:t>25</a:t>
            </a:fld>
            <a:endParaRPr 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649288" y="838200"/>
            <a:ext cx="7961312" cy="2092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Situation</a:t>
            </a:r>
            <a:r>
              <a:rPr lang="en-US" dirty="0"/>
              <a:t>. We will have classes </a:t>
            </a:r>
            <a:r>
              <a:rPr lang="en-US" dirty="0">
                <a:solidFill>
                  <a:srgbClr val="800000"/>
                </a:solidFill>
              </a:rPr>
              <a:t>Circle</a:t>
            </a:r>
            <a:r>
              <a:rPr lang="en-US" dirty="0"/>
              <a:t>, </a:t>
            </a:r>
            <a:r>
              <a:rPr lang="en-US" dirty="0">
                <a:solidFill>
                  <a:srgbClr val="800000"/>
                </a:solidFill>
              </a:rPr>
              <a:t>Rectangle</a:t>
            </a:r>
            <a:r>
              <a:rPr lang="en-US" dirty="0"/>
              <a:t>, others:</a:t>
            </a:r>
          </a:p>
          <a:p>
            <a:pPr>
              <a:defRPr/>
            </a:pPr>
            <a:r>
              <a:rPr lang="en-US" dirty="0">
                <a:solidFill>
                  <a:srgbClr val="800000"/>
                </a:solidFill>
              </a:rPr>
              <a:t>Circle</a:t>
            </a:r>
            <a:r>
              <a:rPr lang="en-US" dirty="0"/>
              <a:t>: field </a:t>
            </a:r>
            <a:r>
              <a:rPr lang="en-US" dirty="0">
                <a:solidFill>
                  <a:srgbClr val="800000"/>
                </a:solidFill>
              </a:rPr>
              <a:t>radius</a:t>
            </a:r>
            <a:r>
              <a:rPr lang="en-US" dirty="0"/>
              <a:t>: radius of circle</a:t>
            </a:r>
          </a:p>
          <a:p>
            <a:pPr marL="452438" indent="-452438">
              <a:defRPr/>
            </a:pPr>
            <a:r>
              <a:rPr lang="en-US" dirty="0">
                <a:solidFill>
                  <a:srgbClr val="800000"/>
                </a:solidFill>
              </a:rPr>
              <a:t>Rectangle</a:t>
            </a:r>
            <a:r>
              <a:rPr lang="en-US" dirty="0"/>
              <a:t>: </a:t>
            </a:r>
            <a:r>
              <a:rPr lang="en-US" dirty="0" err="1">
                <a:solidFill>
                  <a:srgbClr val="800000"/>
                </a:solidFill>
              </a:rPr>
              <a:t>sideH</a:t>
            </a:r>
            <a:r>
              <a:rPr lang="en-US" dirty="0"/>
              <a:t>, </a:t>
            </a:r>
            <a:r>
              <a:rPr lang="en-US" dirty="0" err="1">
                <a:solidFill>
                  <a:srgbClr val="800000"/>
                </a:solidFill>
              </a:rPr>
              <a:t>sideV</a:t>
            </a:r>
            <a:r>
              <a:rPr lang="en-US" dirty="0">
                <a:solidFill>
                  <a:srgbClr val="800000"/>
                </a:solidFill>
              </a:rPr>
              <a:t>: </a:t>
            </a:r>
            <a:r>
              <a:rPr lang="en-US" dirty="0"/>
              <a:t>horizontal, vertical side lengths.</a:t>
            </a:r>
          </a:p>
          <a:p>
            <a:pPr>
              <a:spcBef>
                <a:spcPts val="1200"/>
              </a:spcBef>
              <a:defRPr/>
            </a:pPr>
            <a:r>
              <a:rPr lang="en-US" dirty="0"/>
              <a:t>Want to place each object in the plane: A point (x, y) gives top-left of a rectangle or top-left of “bounding box” of a circle.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41988" name="Group 8"/>
          <p:cNvGrpSpPr>
            <a:grpSpLocks/>
          </p:cNvGrpSpPr>
          <p:nvPr/>
        </p:nvGrpSpPr>
        <p:grpSpPr bwMode="auto">
          <a:xfrm>
            <a:off x="762000" y="4557713"/>
            <a:ext cx="3251200" cy="1771650"/>
            <a:chOff x="1005061" y="3800019"/>
            <a:chExt cx="3250550" cy="1771511"/>
          </a:xfrm>
        </p:grpSpPr>
        <p:sp>
          <p:nvSpPr>
            <p:cNvPr id="41995" name="TextBox 3"/>
            <p:cNvSpPr txBox="1">
              <a:spLocks noChangeArrowheads="1"/>
            </p:cNvSpPr>
            <p:nvPr/>
          </p:nvSpPr>
          <p:spPr bwMode="auto">
            <a:xfrm>
              <a:off x="1005061" y="3800019"/>
              <a:ext cx="85131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(1, 2)</a:t>
              </a:r>
            </a:p>
          </p:txBody>
        </p:sp>
        <p:sp>
          <p:nvSpPr>
            <p:cNvPr id="41996" name="Rectangle 6"/>
            <p:cNvSpPr>
              <a:spLocks noChangeArrowheads="1"/>
            </p:cNvSpPr>
            <p:nvPr/>
          </p:nvSpPr>
          <p:spPr bwMode="auto">
            <a:xfrm>
              <a:off x="1828800" y="4343400"/>
              <a:ext cx="1524000" cy="838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7" name="TextBox 7"/>
            <p:cNvSpPr txBox="1">
              <a:spLocks noChangeArrowheads="1"/>
            </p:cNvSpPr>
            <p:nvPr/>
          </p:nvSpPr>
          <p:spPr bwMode="auto">
            <a:xfrm>
              <a:off x="3352800" y="4495800"/>
              <a:ext cx="9028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sideV</a:t>
              </a:r>
            </a:p>
          </p:txBody>
        </p:sp>
        <p:sp>
          <p:nvSpPr>
            <p:cNvPr id="41998" name="TextBox 26"/>
            <p:cNvSpPr txBox="1">
              <a:spLocks noChangeArrowheads="1"/>
            </p:cNvSpPr>
            <p:nvPr/>
          </p:nvSpPr>
          <p:spPr bwMode="auto">
            <a:xfrm>
              <a:off x="2388250" y="5109865"/>
              <a:ext cx="9028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sideH</a:t>
              </a:r>
            </a:p>
          </p:txBody>
        </p:sp>
      </p:grpSp>
      <p:sp>
        <p:nvSpPr>
          <p:cNvPr id="41989" name="TextBox 29"/>
          <p:cNvSpPr txBox="1">
            <a:spLocks noChangeArrowheads="1"/>
          </p:cNvSpPr>
          <p:nvPr/>
        </p:nvSpPr>
        <p:spPr bwMode="auto">
          <a:xfrm>
            <a:off x="4572000" y="4567238"/>
            <a:ext cx="1004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(20, 2)</a:t>
            </a:r>
          </a:p>
        </p:txBody>
      </p:sp>
      <p:sp>
        <p:nvSpPr>
          <p:cNvPr id="41990" name="Oval 9"/>
          <p:cNvSpPr>
            <a:spLocks noChangeArrowheads="1"/>
          </p:cNvSpPr>
          <p:nvPr/>
        </p:nvSpPr>
        <p:spPr bwMode="auto">
          <a:xfrm>
            <a:off x="5410200" y="5029200"/>
            <a:ext cx="1524000" cy="152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1" name="TextBox 34"/>
          <p:cNvSpPr txBox="1">
            <a:spLocks noChangeArrowheads="1"/>
          </p:cNvSpPr>
          <p:nvPr/>
        </p:nvSpPr>
        <p:spPr bwMode="auto">
          <a:xfrm>
            <a:off x="6096000" y="5486400"/>
            <a:ext cx="93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radius</a:t>
            </a:r>
          </a:p>
        </p:txBody>
      </p:sp>
      <p:sp>
        <p:nvSpPr>
          <p:cNvPr id="41992" name="Rectangle 10"/>
          <p:cNvSpPr>
            <a:spLocks noChangeArrowheads="1"/>
          </p:cNvSpPr>
          <p:nvPr/>
        </p:nvSpPr>
        <p:spPr bwMode="auto">
          <a:xfrm>
            <a:off x="5410200" y="5029200"/>
            <a:ext cx="1524000" cy="1524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TextBox 11"/>
          <p:cNvSpPr txBox="1">
            <a:spLocks noChangeArrowheads="1"/>
          </p:cNvSpPr>
          <p:nvPr/>
        </p:nvSpPr>
        <p:spPr bwMode="auto">
          <a:xfrm>
            <a:off x="685800" y="3048000"/>
            <a:ext cx="7696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One way</a:t>
            </a:r>
            <a:r>
              <a:rPr lang="en-US"/>
              <a:t>: add fields </a:t>
            </a:r>
            <a:r>
              <a:rPr lang="en-US">
                <a:solidFill>
                  <a:srgbClr val="800000"/>
                </a:solidFill>
              </a:rPr>
              <a:t>x</a:t>
            </a:r>
            <a:r>
              <a:rPr lang="en-US"/>
              <a:t> and </a:t>
            </a:r>
            <a:r>
              <a:rPr lang="en-US">
                <a:solidFill>
                  <a:srgbClr val="800000"/>
                </a:solidFill>
              </a:rPr>
              <a:t>y</a:t>
            </a:r>
            <a:r>
              <a:rPr lang="en-US"/>
              <a:t> to </a:t>
            </a:r>
            <a:r>
              <a:rPr lang="en-US">
                <a:solidFill>
                  <a:srgbClr val="800000"/>
                </a:solidFill>
              </a:rPr>
              <a:t>Circle</a:t>
            </a:r>
            <a:r>
              <a:rPr lang="en-US"/>
              <a:t>, </a:t>
            </a:r>
            <a:r>
              <a:rPr lang="en-US">
                <a:solidFill>
                  <a:srgbClr val="800000"/>
                </a:solidFill>
              </a:rPr>
              <a:t>Rectangle</a:t>
            </a:r>
            <a:r>
              <a:rPr lang="en-US"/>
              <a:t>, other classes for shapes. Not good: </a:t>
            </a:r>
            <a:r>
              <a:rPr lang="en-US">
                <a:solidFill>
                  <a:srgbClr val="3366FF"/>
                </a:solidFill>
              </a:rPr>
              <a:t>too much duplication of effort.</a:t>
            </a:r>
          </a:p>
          <a:p>
            <a:r>
              <a:rPr lang="en-US">
                <a:solidFill>
                  <a:srgbClr val="FF0000"/>
                </a:solidFill>
              </a:rPr>
              <a:t>Better solution</a:t>
            </a:r>
            <a:r>
              <a:rPr lang="en-US"/>
              <a:t>: </a:t>
            </a:r>
            <a:r>
              <a:rPr lang="en-US" b="1">
                <a:solidFill>
                  <a:srgbClr val="800000"/>
                </a:solidFill>
              </a:rPr>
              <a:t>use subclasses</a:t>
            </a:r>
          </a:p>
        </p:txBody>
      </p:sp>
      <p:sp>
        <p:nvSpPr>
          <p:cNvPr id="41994" name="TextBox 14"/>
          <p:cNvSpPr txBox="1">
            <a:spLocks noChangeArrowheads="1"/>
          </p:cNvSpPr>
          <p:nvPr/>
        </p:nvSpPr>
        <p:spPr bwMode="auto">
          <a:xfrm>
            <a:off x="688975" y="6319838"/>
            <a:ext cx="1787525" cy="461962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Page C-5..14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Box 4"/>
          <p:cNvSpPr txBox="1">
            <a:spLocks noChangeArrowheads="1"/>
          </p:cNvSpPr>
          <p:nvPr/>
        </p:nvSpPr>
        <p:spPr bwMode="auto">
          <a:xfrm>
            <a:off x="381000" y="381000"/>
            <a:ext cx="8229600" cy="623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/** An instance represents a shape at a point in the plane */</a:t>
            </a:r>
          </a:p>
          <a:p>
            <a:r>
              <a:rPr lang="en-US" b="1">
                <a:solidFill>
                  <a:srgbClr val="000000"/>
                </a:solidFill>
              </a:rPr>
              <a:t>public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000000"/>
                </a:solidFill>
              </a:rPr>
              <a:t>class</a:t>
            </a:r>
            <a:r>
              <a:rPr lang="en-US">
                <a:solidFill>
                  <a:srgbClr val="000000"/>
                </a:solidFill>
              </a:rPr>
              <a:t> Shape {</a:t>
            </a:r>
          </a:p>
          <a:p>
            <a:r>
              <a:rPr lang="en-US">
                <a:solidFill>
                  <a:srgbClr val="000000"/>
                </a:solidFill>
              </a:rPr>
              <a:t>    </a:t>
            </a:r>
            <a:r>
              <a:rPr lang="en-US" b="1">
                <a:solidFill>
                  <a:srgbClr val="000000"/>
                </a:solidFill>
              </a:rPr>
              <a:t>private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000000"/>
                </a:solidFill>
              </a:rPr>
              <a:t>double</a:t>
            </a:r>
            <a:r>
              <a:rPr lang="en-US">
                <a:solidFill>
                  <a:srgbClr val="000000"/>
                </a:solidFill>
              </a:rPr>
              <a:t> x, y; // top-left point of bounding box</a:t>
            </a:r>
          </a:p>
          <a:p>
            <a:pPr>
              <a:spcBef>
                <a:spcPts val="600"/>
              </a:spcBef>
            </a:pPr>
            <a:r>
              <a:rPr lang="en-US">
                <a:solidFill>
                  <a:srgbClr val="000000"/>
                </a:solidFill>
              </a:rPr>
              <a:t>    /** Constructor: a Shape at point (x1, y1) */</a:t>
            </a:r>
          </a:p>
          <a:p>
            <a:r>
              <a:rPr lang="en-US">
                <a:solidFill>
                  <a:srgbClr val="000000"/>
                </a:solidFill>
              </a:rPr>
              <a:t>    </a:t>
            </a:r>
            <a:r>
              <a:rPr lang="en-US" b="1">
                <a:solidFill>
                  <a:srgbClr val="000000"/>
                </a:solidFill>
              </a:rPr>
              <a:t>public</a:t>
            </a:r>
            <a:r>
              <a:rPr lang="en-US">
                <a:solidFill>
                  <a:srgbClr val="000000"/>
                </a:solidFill>
              </a:rPr>
              <a:t> Shape (</a:t>
            </a:r>
            <a:r>
              <a:rPr lang="en-US" b="1">
                <a:solidFill>
                  <a:srgbClr val="000000"/>
                </a:solidFill>
              </a:rPr>
              <a:t>double</a:t>
            </a:r>
            <a:r>
              <a:rPr lang="en-US">
                <a:solidFill>
                  <a:srgbClr val="000000"/>
                </a:solidFill>
              </a:rPr>
              <a:t> x1, </a:t>
            </a:r>
            <a:r>
              <a:rPr lang="en-US" b="1">
                <a:solidFill>
                  <a:srgbClr val="000000"/>
                </a:solidFill>
              </a:rPr>
              <a:t>double</a:t>
            </a:r>
            <a:r>
              <a:rPr lang="en-US">
                <a:solidFill>
                  <a:srgbClr val="000000"/>
                </a:solidFill>
              </a:rPr>
              <a:t> y1) {</a:t>
            </a:r>
          </a:p>
          <a:p>
            <a:r>
              <a:rPr lang="en-US">
                <a:solidFill>
                  <a:srgbClr val="000000"/>
                </a:solidFill>
              </a:rPr>
              <a:t>        x= x1;  y= y1;</a:t>
            </a:r>
          </a:p>
          <a:p>
            <a:r>
              <a:rPr lang="en-US">
                <a:solidFill>
                  <a:srgbClr val="000000"/>
                </a:solidFill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>
                <a:solidFill>
                  <a:srgbClr val="000000"/>
                </a:solidFill>
              </a:rPr>
              <a:t>    /** return x-coordinate of bounding box*/</a:t>
            </a:r>
          </a:p>
          <a:p>
            <a:r>
              <a:rPr lang="en-US">
                <a:solidFill>
                  <a:srgbClr val="000000"/>
                </a:solidFill>
              </a:rPr>
              <a:t>    </a:t>
            </a:r>
            <a:r>
              <a:rPr lang="en-US" b="1">
                <a:solidFill>
                  <a:srgbClr val="000000"/>
                </a:solidFill>
              </a:rPr>
              <a:t>public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000000"/>
                </a:solidFill>
              </a:rPr>
              <a:t>double</a:t>
            </a:r>
            <a:r>
              <a:rPr lang="en-US">
                <a:solidFill>
                  <a:srgbClr val="000000"/>
                </a:solidFill>
              </a:rPr>
              <a:t> getX() {</a:t>
            </a:r>
          </a:p>
          <a:p>
            <a:r>
              <a:rPr lang="en-US">
                <a:solidFill>
                  <a:srgbClr val="000000"/>
                </a:solidFill>
              </a:rPr>
              <a:t>        </a:t>
            </a:r>
            <a:r>
              <a:rPr lang="en-US" b="1">
                <a:solidFill>
                  <a:srgbClr val="000000"/>
                </a:solidFill>
              </a:rPr>
              <a:t>return</a:t>
            </a:r>
            <a:r>
              <a:rPr lang="en-US">
                <a:solidFill>
                  <a:srgbClr val="000000"/>
                </a:solidFill>
              </a:rPr>
              <a:t> x;</a:t>
            </a:r>
          </a:p>
          <a:p>
            <a:r>
              <a:rPr lang="en-US">
                <a:solidFill>
                  <a:srgbClr val="000000"/>
                </a:solidFill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>
                <a:solidFill>
                  <a:srgbClr val="000000"/>
                </a:solidFill>
              </a:rPr>
              <a:t>    /** return y-coordinate of bounding box*/</a:t>
            </a:r>
          </a:p>
          <a:p>
            <a:r>
              <a:rPr lang="en-US">
                <a:solidFill>
                  <a:srgbClr val="000000"/>
                </a:solidFill>
              </a:rPr>
              <a:t>    </a:t>
            </a:r>
            <a:r>
              <a:rPr lang="en-US" b="1">
                <a:solidFill>
                  <a:srgbClr val="000000"/>
                </a:solidFill>
              </a:rPr>
              <a:t>public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000000"/>
                </a:solidFill>
              </a:rPr>
              <a:t>double</a:t>
            </a:r>
            <a:r>
              <a:rPr lang="en-US">
                <a:solidFill>
                  <a:srgbClr val="000000"/>
                </a:solidFill>
              </a:rPr>
              <a:t> getY() {</a:t>
            </a:r>
          </a:p>
          <a:p>
            <a:r>
              <a:rPr lang="en-US">
                <a:solidFill>
                  <a:srgbClr val="000000"/>
                </a:solidFill>
              </a:rPr>
              <a:t>        </a:t>
            </a:r>
            <a:r>
              <a:rPr lang="en-US" b="1">
                <a:solidFill>
                  <a:srgbClr val="000000"/>
                </a:solidFill>
              </a:rPr>
              <a:t>return</a:t>
            </a:r>
            <a:r>
              <a:rPr lang="en-US">
                <a:solidFill>
                  <a:srgbClr val="000000"/>
                </a:solidFill>
              </a:rPr>
              <a:t> y;</a:t>
            </a:r>
          </a:p>
          <a:p>
            <a:r>
              <a:rPr lang="en-US">
                <a:solidFill>
                  <a:srgbClr val="000000"/>
                </a:solidFill>
              </a:rPr>
              <a:t>    }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5562600" y="5486400"/>
            <a:ext cx="2743200" cy="533400"/>
          </a:xfrm>
        </p:spPr>
        <p:txBody>
          <a:bodyPr/>
          <a:lstStyle/>
          <a:p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Class Shape</a:t>
            </a:r>
          </a:p>
        </p:txBody>
      </p:sp>
      <p:sp>
        <p:nvSpPr>
          <p:cNvPr id="4301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6117B7F-0211-1140-9B12-ED4F2BBF9778}" type="slidenum">
              <a:rPr lang="en-US" sz="1400"/>
              <a:pPr/>
              <a:t>26</a:t>
            </a:fld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4419600" cy="533400"/>
          </a:xfrm>
        </p:spPr>
        <p:txBody>
          <a:bodyPr/>
          <a:lstStyle/>
          <a:p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Subclass and superclass</a:t>
            </a:r>
          </a:p>
        </p:txBody>
      </p:sp>
      <p:sp>
        <p:nvSpPr>
          <p:cNvPr id="4403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ABBEAE8-0922-8F4A-A7EF-AE63A8A542A5}" type="slidenum">
              <a:rPr lang="en-US" sz="1400"/>
              <a:pPr/>
              <a:t>27</a:t>
            </a:fld>
            <a:endParaRPr lang="en-US" sz="1400"/>
          </a:p>
        </p:txBody>
      </p:sp>
      <p:sp>
        <p:nvSpPr>
          <p:cNvPr id="44035" name="TextBox 5"/>
          <p:cNvSpPr txBox="1">
            <a:spLocks noChangeArrowheads="1"/>
          </p:cNvSpPr>
          <p:nvPr/>
        </p:nvSpPr>
        <p:spPr bwMode="auto">
          <a:xfrm>
            <a:off x="381000" y="1020763"/>
            <a:ext cx="7100888" cy="169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600"/>
              <a:t>/** An instance represents circle at point in plane */</a:t>
            </a:r>
          </a:p>
          <a:p>
            <a:r>
              <a:rPr lang="en-US" sz="2600" b="1"/>
              <a:t>public</a:t>
            </a:r>
            <a:r>
              <a:rPr lang="en-US" sz="2600"/>
              <a:t> </a:t>
            </a:r>
            <a:r>
              <a:rPr lang="en-US" sz="2600" b="1"/>
              <a:t>class</a:t>
            </a:r>
            <a:r>
              <a:rPr lang="en-US" sz="2600"/>
              <a:t> Circle </a:t>
            </a:r>
            <a:r>
              <a:rPr lang="en-US" sz="2600" b="1"/>
              <a:t>extends</a:t>
            </a:r>
            <a:r>
              <a:rPr lang="en-US" sz="2600"/>
              <a:t> Shape {</a:t>
            </a:r>
          </a:p>
          <a:p>
            <a:r>
              <a:rPr lang="en-US" sz="2600"/>
              <a:t>      </a:t>
            </a:r>
            <a:r>
              <a:rPr lang="en-US" sz="2600" i="1"/>
              <a:t>all declarations as </a:t>
            </a:r>
            <a:r>
              <a:rPr lang="en-US" sz="2600"/>
              <a:t>before</a:t>
            </a:r>
          </a:p>
          <a:p>
            <a:r>
              <a:rPr lang="en-US" sz="2600"/>
              <a:t>}</a:t>
            </a:r>
          </a:p>
        </p:txBody>
      </p:sp>
      <p:sp>
        <p:nvSpPr>
          <p:cNvPr id="44036" name="Rectangle 7"/>
          <p:cNvSpPr>
            <a:spLocks noChangeArrowheads="1"/>
          </p:cNvSpPr>
          <p:nvPr/>
        </p:nvSpPr>
        <p:spPr bwMode="auto">
          <a:xfrm>
            <a:off x="4648200" y="3733800"/>
            <a:ext cx="3429000" cy="2743200"/>
          </a:xfrm>
          <a:prstGeom prst="rect">
            <a:avLst/>
          </a:prstGeom>
          <a:solidFill>
            <a:srgbClr val="FFCC99"/>
          </a:solidFill>
          <a:ln w="9525">
            <a:solidFill>
              <a:srgbClr val="FFCC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Rectangle 8"/>
          <p:cNvSpPr>
            <a:spLocks noChangeArrowheads="1"/>
          </p:cNvSpPr>
          <p:nvPr/>
        </p:nvSpPr>
        <p:spPr bwMode="auto">
          <a:xfrm>
            <a:off x="4648200" y="3124200"/>
            <a:ext cx="1524000" cy="609600"/>
          </a:xfrm>
          <a:prstGeom prst="rect">
            <a:avLst/>
          </a:prstGeom>
          <a:solidFill>
            <a:srgbClr val="FFCC99"/>
          </a:solidFill>
          <a:ln w="9525">
            <a:solidFill>
              <a:srgbClr val="FFCC99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Circle@x1</a:t>
            </a:r>
          </a:p>
        </p:txBody>
      </p:sp>
      <p:sp>
        <p:nvSpPr>
          <p:cNvPr id="44038" name="Rectangle 9"/>
          <p:cNvSpPr>
            <a:spLocks noChangeArrowheads="1"/>
          </p:cNvSpPr>
          <p:nvPr/>
        </p:nvSpPr>
        <p:spPr bwMode="auto">
          <a:xfrm>
            <a:off x="4648200" y="4876800"/>
            <a:ext cx="1241425" cy="381000"/>
          </a:xfrm>
          <a:prstGeom prst="rect">
            <a:avLst/>
          </a:prstGeom>
          <a:solidFill>
            <a:srgbClr val="FFCC99"/>
          </a:solidFill>
          <a:ln w="0">
            <a:solidFill>
              <a:srgbClr val="FFCC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radius</a:t>
            </a:r>
          </a:p>
        </p:txBody>
      </p:sp>
      <p:sp>
        <p:nvSpPr>
          <p:cNvPr id="44039" name="Rectangle 11"/>
          <p:cNvSpPr>
            <a:spLocks noChangeArrowheads="1"/>
          </p:cNvSpPr>
          <p:nvPr/>
        </p:nvSpPr>
        <p:spPr bwMode="auto">
          <a:xfrm>
            <a:off x="4724400" y="5257800"/>
            <a:ext cx="3200400" cy="1219200"/>
          </a:xfrm>
          <a:prstGeom prst="rect">
            <a:avLst/>
          </a:prstGeom>
          <a:solidFill>
            <a:srgbClr val="FFCC99"/>
          </a:solidFill>
          <a:ln w="0">
            <a:solidFill>
              <a:srgbClr val="FFCC99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/>
              <a:t>getRadius()</a:t>
            </a:r>
          </a:p>
          <a:p>
            <a:r>
              <a:rPr lang="en-US"/>
              <a:t>setRadius(</a:t>
            </a:r>
            <a:r>
              <a:rPr lang="en-US" b="1"/>
              <a:t>double</a:t>
            </a:r>
            <a:r>
              <a:rPr lang="en-US"/>
              <a:t>)</a:t>
            </a:r>
          </a:p>
          <a:p>
            <a:r>
              <a:rPr lang="en-US"/>
              <a:t>area()  Circle(</a:t>
            </a:r>
            <a:r>
              <a:rPr lang="en-US" b="1"/>
              <a:t>double</a:t>
            </a:r>
            <a:r>
              <a:rPr lang="en-US"/>
              <a:t>)</a:t>
            </a:r>
          </a:p>
          <a:p>
            <a:endParaRPr lang="en-US"/>
          </a:p>
        </p:txBody>
      </p:sp>
      <p:sp>
        <p:nvSpPr>
          <p:cNvPr id="44040" name="Rectangle 10"/>
          <p:cNvSpPr>
            <a:spLocks noChangeArrowheads="1"/>
          </p:cNvSpPr>
          <p:nvPr/>
        </p:nvSpPr>
        <p:spPr bwMode="auto">
          <a:xfrm>
            <a:off x="5743575" y="4876800"/>
            <a:ext cx="657225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5.3</a:t>
            </a:r>
          </a:p>
        </p:txBody>
      </p:sp>
      <p:cxnSp>
        <p:nvCxnSpPr>
          <p:cNvPr id="44041" name="Straight Connector 12"/>
          <p:cNvCxnSpPr>
            <a:cxnSpLocks noChangeShapeType="1"/>
          </p:cNvCxnSpPr>
          <p:nvPr/>
        </p:nvCxnSpPr>
        <p:spPr bwMode="auto">
          <a:xfrm>
            <a:off x="4724400" y="4800600"/>
            <a:ext cx="3276600" cy="0"/>
          </a:xfrm>
          <a:prstGeom prst="line">
            <a:avLst/>
          </a:prstGeom>
          <a:noFill/>
          <a:ln w="25400">
            <a:solidFill>
              <a:srgbClr val="E41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2" name="Rectangle 13"/>
          <p:cNvSpPr>
            <a:spLocks noChangeArrowheads="1"/>
          </p:cNvSpPr>
          <p:nvPr/>
        </p:nvSpPr>
        <p:spPr bwMode="auto">
          <a:xfrm>
            <a:off x="4648200" y="3810000"/>
            <a:ext cx="457200" cy="381000"/>
          </a:xfrm>
          <a:prstGeom prst="rect">
            <a:avLst/>
          </a:prstGeom>
          <a:solidFill>
            <a:srgbClr val="FFCC99"/>
          </a:solidFill>
          <a:ln w="0">
            <a:solidFill>
              <a:srgbClr val="FFCC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44043" name="Rectangle 14"/>
          <p:cNvSpPr>
            <a:spLocks noChangeArrowheads="1"/>
          </p:cNvSpPr>
          <p:nvPr/>
        </p:nvSpPr>
        <p:spPr bwMode="auto">
          <a:xfrm>
            <a:off x="5029200" y="3810000"/>
            <a:ext cx="657225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44044" name="Rectangle 15"/>
          <p:cNvSpPr>
            <a:spLocks noChangeArrowheads="1"/>
          </p:cNvSpPr>
          <p:nvPr/>
        </p:nvSpPr>
        <p:spPr bwMode="auto">
          <a:xfrm>
            <a:off x="5743575" y="3810000"/>
            <a:ext cx="457200" cy="381000"/>
          </a:xfrm>
          <a:prstGeom prst="rect">
            <a:avLst/>
          </a:prstGeom>
          <a:solidFill>
            <a:srgbClr val="FFCC99"/>
          </a:solidFill>
          <a:ln w="0">
            <a:solidFill>
              <a:srgbClr val="FFCC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44045" name="Rectangle 16"/>
          <p:cNvSpPr>
            <a:spLocks noChangeArrowheads="1"/>
          </p:cNvSpPr>
          <p:nvPr/>
        </p:nvSpPr>
        <p:spPr bwMode="auto">
          <a:xfrm>
            <a:off x="6124575" y="3810000"/>
            <a:ext cx="657225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4046" name="TextBox 17"/>
          <p:cNvSpPr txBox="1">
            <a:spLocks noChangeArrowheads="1"/>
          </p:cNvSpPr>
          <p:nvPr/>
        </p:nvSpPr>
        <p:spPr bwMode="auto">
          <a:xfrm>
            <a:off x="4714875" y="4267200"/>
            <a:ext cx="3363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Shape(…)  getX()  getY()</a:t>
            </a:r>
          </a:p>
        </p:txBody>
      </p:sp>
      <p:sp>
        <p:nvSpPr>
          <p:cNvPr id="44047" name="TextBox 18"/>
          <p:cNvSpPr txBox="1">
            <a:spLocks noChangeArrowheads="1"/>
          </p:cNvSpPr>
          <p:nvPr/>
        </p:nvSpPr>
        <p:spPr bwMode="auto">
          <a:xfrm>
            <a:off x="7086600" y="4800600"/>
            <a:ext cx="93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42F4"/>
                </a:solidFill>
              </a:rPr>
              <a:t>Circle</a:t>
            </a:r>
          </a:p>
        </p:txBody>
      </p:sp>
      <p:sp>
        <p:nvSpPr>
          <p:cNvPr id="44048" name="TextBox 19"/>
          <p:cNvSpPr txBox="1">
            <a:spLocks noChangeArrowheads="1"/>
          </p:cNvSpPr>
          <p:nvPr/>
        </p:nvSpPr>
        <p:spPr bwMode="auto">
          <a:xfrm>
            <a:off x="7162800" y="3657600"/>
            <a:ext cx="93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42F4"/>
                </a:solidFill>
              </a:rPr>
              <a:t>Shape</a:t>
            </a:r>
          </a:p>
        </p:txBody>
      </p: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3124200" y="1912938"/>
            <a:ext cx="5475288" cy="982662"/>
            <a:chOff x="2895600" y="1828800"/>
            <a:chExt cx="5475795" cy="983397"/>
          </a:xfrm>
        </p:grpSpPr>
        <p:cxnSp>
          <p:nvCxnSpPr>
            <p:cNvPr id="44053" name="Straight Connector 27"/>
            <p:cNvCxnSpPr>
              <a:cxnSpLocks noChangeShapeType="1"/>
            </p:cNvCxnSpPr>
            <p:nvPr/>
          </p:nvCxnSpPr>
          <p:spPr bwMode="auto">
            <a:xfrm flipH="1">
              <a:off x="4419600" y="2362200"/>
              <a:ext cx="6858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54" name="TextBox 20"/>
            <p:cNvSpPr txBox="1">
              <a:spLocks noChangeArrowheads="1"/>
            </p:cNvSpPr>
            <p:nvPr/>
          </p:nvSpPr>
          <p:spPr bwMode="auto">
            <a:xfrm>
              <a:off x="4648200" y="1981200"/>
              <a:ext cx="3723195" cy="830997"/>
            </a:xfrm>
            <a:prstGeom prst="rect">
              <a:avLst/>
            </a:prstGeom>
            <a:solidFill>
              <a:srgbClr val="FFD6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800000"/>
                  </a:solidFill>
                </a:rPr>
                <a:t>Circle</a:t>
              </a:r>
              <a:r>
                <a:rPr lang="en-US"/>
                <a:t> is subclass of </a:t>
              </a:r>
              <a:r>
                <a:rPr lang="en-US">
                  <a:solidFill>
                    <a:srgbClr val="800000"/>
                  </a:solidFill>
                </a:rPr>
                <a:t>Shape</a:t>
              </a:r>
            </a:p>
            <a:p>
              <a:r>
                <a:rPr lang="en-US">
                  <a:solidFill>
                    <a:srgbClr val="800000"/>
                  </a:solidFill>
                </a:rPr>
                <a:t>Shape</a:t>
              </a:r>
              <a:r>
                <a:rPr lang="en-US"/>
                <a:t> is superclass of </a:t>
              </a:r>
              <a:r>
                <a:rPr lang="en-US">
                  <a:solidFill>
                    <a:srgbClr val="800000"/>
                  </a:solidFill>
                </a:rPr>
                <a:t>Circle</a:t>
              </a:r>
              <a:r>
                <a:rPr lang="en-US"/>
                <a:t> </a:t>
              </a:r>
            </a:p>
          </p:txBody>
        </p:sp>
        <p:cxnSp>
          <p:nvCxnSpPr>
            <p:cNvPr id="44055" name="Straight Connector 22"/>
            <p:cNvCxnSpPr>
              <a:cxnSpLocks noChangeShapeType="1"/>
            </p:cNvCxnSpPr>
            <p:nvPr/>
          </p:nvCxnSpPr>
          <p:spPr bwMode="auto">
            <a:xfrm flipH="1">
              <a:off x="2895600" y="1828800"/>
              <a:ext cx="17526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6" name="Straight Connector 24"/>
            <p:cNvCxnSpPr>
              <a:cxnSpLocks noChangeShapeType="1"/>
            </p:cNvCxnSpPr>
            <p:nvPr/>
          </p:nvCxnSpPr>
          <p:spPr bwMode="auto">
            <a:xfrm flipV="1">
              <a:off x="4419600" y="1828800"/>
              <a:ext cx="0" cy="533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4050" name="TextBox 30"/>
          <p:cNvSpPr txBox="1">
            <a:spLocks noChangeArrowheads="1"/>
          </p:cNvSpPr>
          <p:nvPr/>
        </p:nvSpPr>
        <p:spPr bwMode="auto">
          <a:xfrm>
            <a:off x="304800" y="2743200"/>
            <a:ext cx="4191000" cy="1292225"/>
          </a:xfrm>
          <a:prstGeom prst="rect">
            <a:avLst/>
          </a:prstGeom>
          <a:noFill/>
          <a:ln w="317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600">
                <a:solidFill>
                  <a:srgbClr val="800000"/>
                </a:solidFill>
              </a:rPr>
              <a:t>Circle</a:t>
            </a:r>
            <a:r>
              <a:rPr lang="en-US" sz="2600"/>
              <a:t> </a:t>
            </a:r>
            <a:r>
              <a:rPr lang="en-US" sz="2600" b="1"/>
              <a:t>inherits</a:t>
            </a:r>
            <a:r>
              <a:rPr lang="en-US" sz="2600"/>
              <a:t> all components of </a:t>
            </a:r>
            <a:r>
              <a:rPr lang="en-US" sz="2600">
                <a:solidFill>
                  <a:srgbClr val="800000"/>
                </a:solidFill>
              </a:rPr>
              <a:t>Shape</a:t>
            </a:r>
            <a:r>
              <a:rPr lang="en-US" sz="2600"/>
              <a:t>: they are in objects of class </a:t>
            </a:r>
            <a:r>
              <a:rPr lang="en-US" sz="2600">
                <a:solidFill>
                  <a:srgbClr val="800000"/>
                </a:solidFill>
              </a:rPr>
              <a:t>Circle</a:t>
            </a:r>
            <a:r>
              <a:rPr lang="en-US" sz="2600"/>
              <a:t>.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758825" y="5334000"/>
            <a:ext cx="38131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put </a:t>
            </a:r>
            <a:r>
              <a:rPr lang="en-US">
                <a:solidFill>
                  <a:srgbClr val="800000"/>
                </a:solidFill>
              </a:rPr>
              <a:t>Circle</a:t>
            </a:r>
            <a:r>
              <a:rPr lang="en-US"/>
              <a:t> components below</a:t>
            </a:r>
          </a:p>
          <a:p>
            <a:r>
              <a:rPr lang="en-US"/>
              <a:t>(</a:t>
            </a:r>
            <a:r>
              <a:rPr lang="en-US">
                <a:solidFill>
                  <a:srgbClr val="800000"/>
                </a:solidFill>
              </a:rPr>
              <a:t>Circle</a:t>
            </a:r>
            <a:r>
              <a:rPr lang="en-US"/>
              <a:t> is subclass)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712788" y="4262438"/>
            <a:ext cx="37830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put </a:t>
            </a:r>
            <a:r>
              <a:rPr lang="en-US">
                <a:solidFill>
                  <a:srgbClr val="800000"/>
                </a:solidFill>
              </a:rPr>
              <a:t>Shape</a:t>
            </a:r>
            <a:r>
              <a:rPr lang="en-US"/>
              <a:t> components above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5791200" cy="533400"/>
          </a:xfrm>
        </p:spPr>
        <p:txBody>
          <a:bodyPr/>
          <a:lstStyle/>
          <a:p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Modify Circle constructor</a:t>
            </a:r>
          </a:p>
        </p:txBody>
      </p:sp>
      <p:sp>
        <p:nvSpPr>
          <p:cNvPr id="4505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724E96F-0CEE-084D-941F-6880A155A27A}" type="slidenum">
              <a:rPr lang="en-US" sz="1400"/>
              <a:pPr/>
              <a:t>28</a:t>
            </a:fld>
            <a:endParaRPr lang="en-US" sz="1400"/>
          </a:p>
        </p:txBody>
      </p:sp>
      <p:sp>
        <p:nvSpPr>
          <p:cNvPr id="45059" name="TextBox 5"/>
          <p:cNvSpPr txBox="1">
            <a:spLocks noChangeArrowheads="1"/>
          </p:cNvSpPr>
          <p:nvPr/>
        </p:nvSpPr>
        <p:spPr bwMode="auto">
          <a:xfrm>
            <a:off x="381000" y="609600"/>
            <a:ext cx="7100888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600"/>
              <a:t>/** An instance represents circle at point in plane */</a:t>
            </a:r>
          </a:p>
          <a:p>
            <a:r>
              <a:rPr lang="en-US" sz="2600" b="1"/>
              <a:t>public</a:t>
            </a:r>
            <a:r>
              <a:rPr lang="en-US" sz="2600"/>
              <a:t> </a:t>
            </a:r>
            <a:r>
              <a:rPr lang="en-US" sz="2600" b="1"/>
              <a:t>class</a:t>
            </a:r>
            <a:r>
              <a:rPr lang="en-US" sz="2600"/>
              <a:t> Circle </a:t>
            </a:r>
            <a:r>
              <a:rPr lang="en-US" sz="2600" b="1"/>
              <a:t>extends</a:t>
            </a:r>
            <a:r>
              <a:rPr lang="en-US" sz="2600"/>
              <a:t> Shape {</a:t>
            </a:r>
          </a:p>
          <a:p>
            <a:r>
              <a:rPr lang="en-US" sz="2600"/>
              <a:t>    </a:t>
            </a:r>
            <a:r>
              <a:rPr lang="en-US" sz="2600" i="1"/>
              <a:t>all declarations as </a:t>
            </a:r>
            <a:r>
              <a:rPr lang="en-US" sz="2600"/>
              <a:t>before</a:t>
            </a:r>
            <a:r>
              <a:rPr lang="en-US" sz="2600" i="1"/>
              <a:t> except</a:t>
            </a:r>
          </a:p>
          <a:p>
            <a:r>
              <a:rPr lang="en-US" sz="2600"/>
              <a:t>    /** Constructor: new Circle of radius r at (x, y)*/</a:t>
            </a:r>
          </a:p>
          <a:p>
            <a:r>
              <a:rPr lang="en-US" sz="2600"/>
              <a:t>    </a:t>
            </a:r>
            <a:r>
              <a:rPr lang="en-US" sz="2600" b="1"/>
              <a:t>public</a:t>
            </a:r>
            <a:r>
              <a:rPr lang="en-US" sz="2600"/>
              <a:t> Circle(</a:t>
            </a:r>
            <a:r>
              <a:rPr lang="en-US" sz="2600" b="1"/>
              <a:t>double</a:t>
            </a:r>
            <a:r>
              <a:rPr lang="en-US" sz="2600"/>
              <a:t> r, </a:t>
            </a:r>
            <a:r>
              <a:rPr lang="en-US" sz="2600" b="1"/>
              <a:t>double </a:t>
            </a:r>
            <a:r>
              <a:rPr lang="en-US" sz="2600"/>
              <a:t>x, </a:t>
            </a:r>
            <a:r>
              <a:rPr lang="en-US" sz="2600" b="1"/>
              <a:t>double </a:t>
            </a:r>
            <a:r>
              <a:rPr lang="en-US" sz="2600"/>
              <a:t>y) {</a:t>
            </a:r>
          </a:p>
          <a:p>
            <a:r>
              <a:rPr lang="en-US" sz="2600"/>
              <a:t>        </a:t>
            </a:r>
            <a:r>
              <a:rPr lang="en-US" sz="2600" b="1"/>
              <a:t>super</a:t>
            </a:r>
            <a:r>
              <a:rPr lang="en-US" sz="2600"/>
              <a:t> (x, y);</a:t>
            </a:r>
          </a:p>
          <a:p>
            <a:r>
              <a:rPr lang="en-US" sz="2600"/>
              <a:t>        radius= r;</a:t>
            </a:r>
          </a:p>
          <a:p>
            <a:r>
              <a:rPr lang="en-US" sz="2600"/>
              <a:t>    }</a:t>
            </a:r>
          </a:p>
          <a:p>
            <a:r>
              <a:rPr lang="en-US" sz="2600"/>
              <a:t>}</a:t>
            </a:r>
          </a:p>
        </p:txBody>
      </p:sp>
      <p:sp>
        <p:nvSpPr>
          <p:cNvPr id="45060" name="Rectangle 10"/>
          <p:cNvSpPr>
            <a:spLocks noChangeArrowheads="1"/>
          </p:cNvSpPr>
          <p:nvPr/>
        </p:nvSpPr>
        <p:spPr bwMode="auto">
          <a:xfrm>
            <a:off x="5743575" y="4876800"/>
            <a:ext cx="657225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5.3</a:t>
            </a:r>
          </a:p>
        </p:txBody>
      </p:sp>
      <p:sp>
        <p:nvSpPr>
          <p:cNvPr id="45061" name="Rectangle 15"/>
          <p:cNvSpPr>
            <a:spLocks noChangeArrowheads="1"/>
          </p:cNvSpPr>
          <p:nvPr/>
        </p:nvSpPr>
        <p:spPr bwMode="auto">
          <a:xfrm>
            <a:off x="5743575" y="3810000"/>
            <a:ext cx="457200" cy="381000"/>
          </a:xfrm>
          <a:prstGeom prst="rect">
            <a:avLst/>
          </a:prstGeom>
          <a:solidFill>
            <a:srgbClr val="FFCC99"/>
          </a:solidFill>
          <a:ln w="0">
            <a:solidFill>
              <a:srgbClr val="FFCC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grpSp>
        <p:nvGrpSpPr>
          <p:cNvPr id="45062" name="Group 4"/>
          <p:cNvGrpSpPr>
            <a:grpSpLocks/>
          </p:cNvGrpSpPr>
          <p:nvPr/>
        </p:nvGrpSpPr>
        <p:grpSpPr bwMode="auto">
          <a:xfrm>
            <a:off x="5334000" y="3200400"/>
            <a:ext cx="3473450" cy="3352800"/>
            <a:chOff x="5082975" y="3124200"/>
            <a:chExt cx="3473700" cy="3352801"/>
          </a:xfrm>
        </p:grpSpPr>
        <p:sp>
          <p:nvSpPr>
            <p:cNvPr id="45070" name="Rectangle 7"/>
            <p:cNvSpPr>
              <a:spLocks noChangeArrowheads="1"/>
            </p:cNvSpPr>
            <p:nvPr/>
          </p:nvSpPr>
          <p:spPr bwMode="auto">
            <a:xfrm>
              <a:off x="5082975" y="3733801"/>
              <a:ext cx="3429000" cy="27432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1" name="Rectangle 8"/>
            <p:cNvSpPr>
              <a:spLocks noChangeArrowheads="1"/>
            </p:cNvSpPr>
            <p:nvPr/>
          </p:nvSpPr>
          <p:spPr bwMode="auto">
            <a:xfrm>
              <a:off x="5715000" y="3124200"/>
              <a:ext cx="1524000" cy="6096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Circle@x1</a:t>
              </a:r>
            </a:p>
          </p:txBody>
        </p:sp>
        <p:sp>
          <p:nvSpPr>
            <p:cNvPr id="45072" name="Rectangle 9"/>
            <p:cNvSpPr>
              <a:spLocks noChangeArrowheads="1"/>
            </p:cNvSpPr>
            <p:nvPr/>
          </p:nvSpPr>
          <p:spPr bwMode="auto">
            <a:xfrm>
              <a:off x="5082975" y="4876800"/>
              <a:ext cx="1241425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radius</a:t>
              </a:r>
            </a:p>
          </p:txBody>
        </p:sp>
        <p:sp>
          <p:nvSpPr>
            <p:cNvPr id="45073" name="Rectangle 11"/>
            <p:cNvSpPr>
              <a:spLocks noChangeArrowheads="1"/>
            </p:cNvSpPr>
            <p:nvPr/>
          </p:nvSpPr>
          <p:spPr bwMode="auto">
            <a:xfrm>
              <a:off x="5159175" y="5257800"/>
              <a:ext cx="3200400" cy="12192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/>
                <a:t>getRadius()</a:t>
              </a:r>
            </a:p>
            <a:p>
              <a:r>
                <a:rPr lang="en-US"/>
                <a:t>setRadius(</a:t>
              </a:r>
              <a:r>
                <a:rPr lang="en-US" b="1"/>
                <a:t>double</a:t>
              </a:r>
              <a:r>
                <a:rPr lang="en-US"/>
                <a:t>)</a:t>
              </a:r>
            </a:p>
            <a:p>
              <a:r>
                <a:rPr lang="en-US"/>
                <a:t>area()  Circle(</a:t>
              </a:r>
              <a:r>
                <a:rPr lang="en-US" b="1"/>
                <a:t>double</a:t>
              </a:r>
              <a:r>
                <a:rPr lang="en-US"/>
                <a:t>)</a:t>
              </a:r>
            </a:p>
            <a:p>
              <a:endParaRPr lang="en-US"/>
            </a:p>
          </p:txBody>
        </p:sp>
        <p:cxnSp>
          <p:nvCxnSpPr>
            <p:cNvPr id="45074" name="Straight Connector 12"/>
            <p:cNvCxnSpPr>
              <a:cxnSpLocks noChangeShapeType="1"/>
            </p:cNvCxnSpPr>
            <p:nvPr/>
          </p:nvCxnSpPr>
          <p:spPr bwMode="auto">
            <a:xfrm>
              <a:off x="5159175" y="4800600"/>
              <a:ext cx="3276600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075" name="Rectangle 13"/>
            <p:cNvSpPr>
              <a:spLocks noChangeArrowheads="1"/>
            </p:cNvSpPr>
            <p:nvPr/>
          </p:nvSpPr>
          <p:spPr bwMode="auto">
            <a:xfrm>
              <a:off x="5082975" y="3810000"/>
              <a:ext cx="457200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45076" name="Rectangle 14"/>
            <p:cNvSpPr>
              <a:spLocks noChangeArrowheads="1"/>
            </p:cNvSpPr>
            <p:nvPr/>
          </p:nvSpPr>
          <p:spPr bwMode="auto">
            <a:xfrm>
              <a:off x="5463974" y="3810000"/>
              <a:ext cx="657225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5077" name="Rectangle 16"/>
            <p:cNvSpPr>
              <a:spLocks noChangeArrowheads="1"/>
            </p:cNvSpPr>
            <p:nvPr/>
          </p:nvSpPr>
          <p:spPr bwMode="auto">
            <a:xfrm>
              <a:off x="6606975" y="3810000"/>
              <a:ext cx="657225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5078" name="TextBox 17"/>
            <p:cNvSpPr txBox="1">
              <a:spLocks noChangeArrowheads="1"/>
            </p:cNvSpPr>
            <p:nvPr/>
          </p:nvSpPr>
          <p:spPr bwMode="auto">
            <a:xfrm>
              <a:off x="5149592" y="4267200"/>
              <a:ext cx="33638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Shape(…)  getX()  getY()</a:t>
              </a:r>
            </a:p>
          </p:txBody>
        </p:sp>
        <p:sp>
          <p:nvSpPr>
            <p:cNvPr id="45079" name="TextBox 18"/>
            <p:cNvSpPr txBox="1">
              <a:spLocks noChangeArrowheads="1"/>
            </p:cNvSpPr>
            <p:nvPr/>
          </p:nvSpPr>
          <p:spPr bwMode="auto">
            <a:xfrm>
              <a:off x="7620000" y="4800600"/>
              <a:ext cx="9366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Circle</a:t>
              </a:r>
            </a:p>
          </p:txBody>
        </p:sp>
        <p:sp>
          <p:nvSpPr>
            <p:cNvPr id="45080" name="TextBox 19"/>
            <p:cNvSpPr txBox="1">
              <a:spLocks noChangeArrowheads="1"/>
            </p:cNvSpPr>
            <p:nvPr/>
          </p:nvSpPr>
          <p:spPr bwMode="auto">
            <a:xfrm>
              <a:off x="7597575" y="3657600"/>
              <a:ext cx="9368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Shape</a:t>
              </a:r>
            </a:p>
          </p:txBody>
        </p:sp>
      </p:grpSp>
      <p:sp>
        <p:nvSpPr>
          <p:cNvPr id="45063" name="TextBox 6"/>
          <p:cNvSpPr txBox="1">
            <a:spLocks noChangeArrowheads="1"/>
          </p:cNvSpPr>
          <p:nvPr/>
        </p:nvSpPr>
        <p:spPr bwMode="auto">
          <a:xfrm>
            <a:off x="228600" y="4419600"/>
            <a:ext cx="4876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800000"/>
                </a:solidFill>
              </a:rPr>
              <a:t>Principle</a:t>
            </a:r>
            <a:r>
              <a:rPr lang="en-US"/>
              <a:t>: initialize superclass fields first, then subclass fields.</a:t>
            </a:r>
          </a:p>
          <a:p>
            <a:r>
              <a:rPr lang="en-US" b="1">
                <a:solidFill>
                  <a:srgbClr val="800000"/>
                </a:solidFill>
              </a:rPr>
              <a:t>Implementation</a:t>
            </a:r>
            <a:r>
              <a:rPr lang="en-US"/>
              <a:t>: Start constructor with call on superclass constructor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895600" y="2662238"/>
            <a:ext cx="5205413" cy="461962"/>
            <a:chOff x="4191000" y="1976735"/>
            <a:chExt cx="5205322" cy="461665"/>
          </a:xfrm>
        </p:grpSpPr>
        <p:cxnSp>
          <p:nvCxnSpPr>
            <p:cNvPr id="45068" name="Straight Connector 34"/>
            <p:cNvCxnSpPr>
              <a:cxnSpLocks noChangeShapeType="1"/>
            </p:cNvCxnSpPr>
            <p:nvPr/>
          </p:nvCxnSpPr>
          <p:spPr bwMode="auto">
            <a:xfrm flipH="1">
              <a:off x="4191000" y="2209800"/>
              <a:ext cx="914400" cy="0"/>
            </a:xfrm>
            <a:prstGeom prst="line">
              <a:avLst/>
            </a:prstGeom>
            <a:noFill/>
            <a:ln w="31750">
              <a:solidFill>
                <a:srgbClr val="8B00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069" name="TextBox 35"/>
            <p:cNvSpPr txBox="1">
              <a:spLocks noChangeArrowheads="1"/>
            </p:cNvSpPr>
            <p:nvPr/>
          </p:nvSpPr>
          <p:spPr bwMode="auto">
            <a:xfrm>
              <a:off x="4724400" y="1976735"/>
              <a:ext cx="4671922" cy="461665"/>
            </a:xfrm>
            <a:prstGeom prst="rect">
              <a:avLst/>
            </a:prstGeom>
            <a:solidFill>
              <a:srgbClr val="FFD6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800000"/>
                  </a:solidFill>
                </a:rPr>
                <a:t>how to call constructor in superclass</a:t>
              </a:r>
              <a:endParaRPr lang="en-US"/>
            </a:p>
          </p:txBody>
        </p:sp>
      </p:grpSp>
      <p:sp>
        <p:nvSpPr>
          <p:cNvPr id="45065" name="Rectangle 38"/>
          <p:cNvSpPr>
            <a:spLocks noChangeArrowheads="1"/>
          </p:cNvSpPr>
          <p:nvPr/>
        </p:nvSpPr>
        <p:spPr bwMode="auto">
          <a:xfrm>
            <a:off x="6400800" y="3886200"/>
            <a:ext cx="457200" cy="381000"/>
          </a:xfrm>
          <a:prstGeom prst="rect">
            <a:avLst/>
          </a:prstGeom>
          <a:solidFill>
            <a:srgbClr val="FFCC99"/>
          </a:solidFill>
          <a:ln w="0">
            <a:solidFill>
              <a:srgbClr val="FFCC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45066" name="Rectangle 39"/>
          <p:cNvSpPr>
            <a:spLocks noChangeArrowheads="1"/>
          </p:cNvSpPr>
          <p:nvPr/>
        </p:nvSpPr>
        <p:spPr bwMode="auto">
          <a:xfrm>
            <a:off x="6353175" y="4953000"/>
            <a:ext cx="657225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5.3</a:t>
            </a:r>
          </a:p>
        </p:txBody>
      </p:sp>
      <p:sp>
        <p:nvSpPr>
          <p:cNvPr id="45067" name="TextBox 40"/>
          <p:cNvSpPr txBox="1">
            <a:spLocks noChangeArrowheads="1"/>
          </p:cNvSpPr>
          <p:nvPr/>
        </p:nvSpPr>
        <p:spPr bwMode="auto">
          <a:xfrm>
            <a:off x="457200" y="6096000"/>
            <a:ext cx="1320800" cy="461963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Page C-9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5791200" cy="533400"/>
          </a:xfrm>
        </p:spPr>
        <p:txBody>
          <a:bodyPr/>
          <a:lstStyle/>
          <a:p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Default Constructor Call</a:t>
            </a:r>
          </a:p>
        </p:txBody>
      </p:sp>
      <p:sp>
        <p:nvSpPr>
          <p:cNvPr id="4608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38CC632-E89E-A941-ACAD-D6A86C81C3E8}" type="slidenum">
              <a:rPr lang="en-US" sz="1400"/>
              <a:pPr/>
              <a:t>29</a:t>
            </a:fld>
            <a:endParaRPr lang="en-US" sz="1400"/>
          </a:p>
        </p:txBody>
      </p:sp>
      <p:sp>
        <p:nvSpPr>
          <p:cNvPr id="46083" name="TextBox 5"/>
          <p:cNvSpPr txBox="1">
            <a:spLocks noChangeArrowheads="1"/>
          </p:cNvSpPr>
          <p:nvPr/>
        </p:nvSpPr>
        <p:spPr bwMode="auto">
          <a:xfrm>
            <a:off x="381000" y="609600"/>
            <a:ext cx="7100888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600"/>
              <a:t>/** An instance represents circle at point in plane */</a:t>
            </a:r>
          </a:p>
          <a:p>
            <a:r>
              <a:rPr lang="en-US" sz="2600" b="1"/>
              <a:t>public</a:t>
            </a:r>
            <a:r>
              <a:rPr lang="en-US" sz="2600"/>
              <a:t> </a:t>
            </a:r>
            <a:r>
              <a:rPr lang="en-US" sz="2600" b="1"/>
              <a:t>class</a:t>
            </a:r>
            <a:r>
              <a:rPr lang="en-US" sz="2600"/>
              <a:t> Circle </a:t>
            </a:r>
            <a:r>
              <a:rPr lang="en-US" sz="2600" b="1"/>
              <a:t>extends</a:t>
            </a:r>
            <a:r>
              <a:rPr lang="en-US" sz="2600"/>
              <a:t> Shape {</a:t>
            </a:r>
          </a:p>
          <a:p>
            <a:r>
              <a:rPr lang="en-US" sz="2600"/>
              <a:t>    </a:t>
            </a:r>
            <a:r>
              <a:rPr lang="en-US" sz="2600" i="1"/>
              <a:t>all declarations as </a:t>
            </a:r>
            <a:r>
              <a:rPr lang="en-US" sz="2600"/>
              <a:t>before</a:t>
            </a:r>
            <a:r>
              <a:rPr lang="en-US" sz="2600" i="1"/>
              <a:t> except</a:t>
            </a:r>
          </a:p>
          <a:p>
            <a:r>
              <a:rPr lang="en-US" sz="2600"/>
              <a:t>    /** Constructor: new Circle of radius r at (x, y)*/</a:t>
            </a:r>
          </a:p>
          <a:p>
            <a:r>
              <a:rPr lang="en-US" sz="2600"/>
              <a:t>    </a:t>
            </a:r>
            <a:r>
              <a:rPr lang="en-US" sz="2600" b="1"/>
              <a:t>public</a:t>
            </a:r>
            <a:r>
              <a:rPr lang="en-US" sz="2600"/>
              <a:t> Circle(</a:t>
            </a:r>
            <a:r>
              <a:rPr lang="en-US" sz="2600" b="1"/>
              <a:t>double</a:t>
            </a:r>
            <a:r>
              <a:rPr lang="en-US" sz="2600"/>
              <a:t>, r, x, y) {</a:t>
            </a:r>
          </a:p>
          <a:p>
            <a:r>
              <a:rPr lang="en-US" sz="2600"/>
              <a:t>            radius= r;</a:t>
            </a:r>
          </a:p>
          <a:p>
            <a:r>
              <a:rPr lang="en-US" sz="2600"/>
              <a:t>    }</a:t>
            </a:r>
          </a:p>
          <a:p>
            <a:r>
              <a:rPr lang="en-US" sz="2600"/>
              <a:t>}</a:t>
            </a:r>
          </a:p>
        </p:txBody>
      </p:sp>
      <p:sp>
        <p:nvSpPr>
          <p:cNvPr id="46084" name="Rectangle 10"/>
          <p:cNvSpPr>
            <a:spLocks noChangeArrowheads="1"/>
          </p:cNvSpPr>
          <p:nvPr/>
        </p:nvSpPr>
        <p:spPr bwMode="auto">
          <a:xfrm>
            <a:off x="5743575" y="4876800"/>
            <a:ext cx="657225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5.3</a:t>
            </a:r>
          </a:p>
        </p:txBody>
      </p:sp>
      <p:sp>
        <p:nvSpPr>
          <p:cNvPr id="46085" name="Rectangle 15"/>
          <p:cNvSpPr>
            <a:spLocks noChangeArrowheads="1"/>
          </p:cNvSpPr>
          <p:nvPr/>
        </p:nvSpPr>
        <p:spPr bwMode="auto">
          <a:xfrm>
            <a:off x="5743575" y="3810000"/>
            <a:ext cx="457200" cy="381000"/>
          </a:xfrm>
          <a:prstGeom prst="rect">
            <a:avLst/>
          </a:prstGeom>
          <a:solidFill>
            <a:srgbClr val="FFCC99"/>
          </a:solidFill>
          <a:ln w="0">
            <a:solidFill>
              <a:srgbClr val="FFCC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grpSp>
        <p:nvGrpSpPr>
          <p:cNvPr id="46086" name="Group 4"/>
          <p:cNvGrpSpPr>
            <a:grpSpLocks/>
          </p:cNvGrpSpPr>
          <p:nvPr/>
        </p:nvGrpSpPr>
        <p:grpSpPr bwMode="auto">
          <a:xfrm>
            <a:off x="5334000" y="2209800"/>
            <a:ext cx="3473450" cy="3352800"/>
            <a:chOff x="5082975" y="3124200"/>
            <a:chExt cx="3473700" cy="3352801"/>
          </a:xfrm>
        </p:grpSpPr>
        <p:sp>
          <p:nvSpPr>
            <p:cNvPr id="46090" name="Rectangle 7"/>
            <p:cNvSpPr>
              <a:spLocks noChangeArrowheads="1"/>
            </p:cNvSpPr>
            <p:nvPr/>
          </p:nvSpPr>
          <p:spPr bwMode="auto">
            <a:xfrm>
              <a:off x="5082975" y="3733801"/>
              <a:ext cx="3429000" cy="27432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Rectangle 8"/>
            <p:cNvSpPr>
              <a:spLocks noChangeArrowheads="1"/>
            </p:cNvSpPr>
            <p:nvPr/>
          </p:nvSpPr>
          <p:spPr bwMode="auto">
            <a:xfrm>
              <a:off x="5715000" y="3124200"/>
              <a:ext cx="1524000" cy="6096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Circle@x1</a:t>
              </a:r>
            </a:p>
          </p:txBody>
        </p:sp>
        <p:sp>
          <p:nvSpPr>
            <p:cNvPr id="46092" name="Rectangle 9"/>
            <p:cNvSpPr>
              <a:spLocks noChangeArrowheads="1"/>
            </p:cNvSpPr>
            <p:nvPr/>
          </p:nvSpPr>
          <p:spPr bwMode="auto">
            <a:xfrm>
              <a:off x="5082975" y="4876800"/>
              <a:ext cx="1241425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radius</a:t>
              </a:r>
            </a:p>
          </p:txBody>
        </p:sp>
        <p:sp>
          <p:nvSpPr>
            <p:cNvPr id="46093" name="Rectangle 11"/>
            <p:cNvSpPr>
              <a:spLocks noChangeArrowheads="1"/>
            </p:cNvSpPr>
            <p:nvPr/>
          </p:nvSpPr>
          <p:spPr bwMode="auto">
            <a:xfrm>
              <a:off x="5159175" y="5257800"/>
              <a:ext cx="3200400" cy="12192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/>
                <a:t>getRadius()</a:t>
              </a:r>
            </a:p>
            <a:p>
              <a:r>
                <a:rPr lang="en-US"/>
                <a:t>setRadius(</a:t>
              </a:r>
              <a:r>
                <a:rPr lang="en-US" b="1"/>
                <a:t>double</a:t>
              </a:r>
              <a:r>
                <a:rPr lang="en-US"/>
                <a:t>)</a:t>
              </a:r>
            </a:p>
            <a:p>
              <a:r>
                <a:rPr lang="en-US"/>
                <a:t>area()  Circle(</a:t>
              </a:r>
              <a:r>
                <a:rPr lang="en-US" b="1"/>
                <a:t>double</a:t>
              </a:r>
              <a:r>
                <a:rPr lang="en-US"/>
                <a:t>)</a:t>
              </a:r>
            </a:p>
            <a:p>
              <a:endParaRPr lang="en-US"/>
            </a:p>
          </p:txBody>
        </p:sp>
        <p:cxnSp>
          <p:nvCxnSpPr>
            <p:cNvPr id="46094" name="Straight Connector 12"/>
            <p:cNvCxnSpPr>
              <a:cxnSpLocks noChangeShapeType="1"/>
            </p:cNvCxnSpPr>
            <p:nvPr/>
          </p:nvCxnSpPr>
          <p:spPr bwMode="auto">
            <a:xfrm>
              <a:off x="5159175" y="4800600"/>
              <a:ext cx="3276600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095" name="Rectangle 13"/>
            <p:cNvSpPr>
              <a:spLocks noChangeArrowheads="1"/>
            </p:cNvSpPr>
            <p:nvPr/>
          </p:nvSpPr>
          <p:spPr bwMode="auto">
            <a:xfrm>
              <a:off x="5082975" y="3810000"/>
              <a:ext cx="457200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46096" name="Rectangle 14"/>
            <p:cNvSpPr>
              <a:spLocks noChangeArrowheads="1"/>
            </p:cNvSpPr>
            <p:nvPr/>
          </p:nvSpPr>
          <p:spPr bwMode="auto">
            <a:xfrm>
              <a:off x="5463974" y="3810000"/>
              <a:ext cx="657225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6097" name="Rectangle 16"/>
            <p:cNvSpPr>
              <a:spLocks noChangeArrowheads="1"/>
            </p:cNvSpPr>
            <p:nvPr/>
          </p:nvSpPr>
          <p:spPr bwMode="auto">
            <a:xfrm>
              <a:off x="6606975" y="3810000"/>
              <a:ext cx="657225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6098" name="TextBox 17"/>
            <p:cNvSpPr txBox="1">
              <a:spLocks noChangeArrowheads="1"/>
            </p:cNvSpPr>
            <p:nvPr/>
          </p:nvSpPr>
          <p:spPr bwMode="auto">
            <a:xfrm>
              <a:off x="5149592" y="4267200"/>
              <a:ext cx="33638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Shape(…)  getX()  getY()</a:t>
              </a:r>
            </a:p>
          </p:txBody>
        </p:sp>
        <p:sp>
          <p:nvSpPr>
            <p:cNvPr id="46099" name="TextBox 18"/>
            <p:cNvSpPr txBox="1">
              <a:spLocks noChangeArrowheads="1"/>
            </p:cNvSpPr>
            <p:nvPr/>
          </p:nvSpPr>
          <p:spPr bwMode="auto">
            <a:xfrm>
              <a:off x="7620000" y="4800600"/>
              <a:ext cx="9366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Circle</a:t>
              </a:r>
            </a:p>
          </p:txBody>
        </p:sp>
        <p:sp>
          <p:nvSpPr>
            <p:cNvPr id="46100" name="TextBox 19"/>
            <p:cNvSpPr txBox="1">
              <a:spLocks noChangeArrowheads="1"/>
            </p:cNvSpPr>
            <p:nvPr/>
          </p:nvSpPr>
          <p:spPr bwMode="auto">
            <a:xfrm>
              <a:off x="7597575" y="3657600"/>
              <a:ext cx="9368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Shape</a:t>
              </a:r>
            </a:p>
          </p:txBody>
        </p:sp>
      </p:grp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3400" y="3722688"/>
            <a:ext cx="82296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Rule</a:t>
            </a:r>
            <a:r>
              <a:rPr lang="en-US"/>
              <a:t>. Constructor body must begin</a:t>
            </a:r>
            <a:br>
              <a:rPr lang="en-US"/>
            </a:br>
            <a:r>
              <a:rPr lang="en-US"/>
              <a:t>with call on another constructor.</a:t>
            </a:r>
          </a:p>
          <a:p>
            <a:r>
              <a:rPr lang="en-US"/>
              <a:t>If missing, Java inserts this:</a:t>
            </a:r>
          </a:p>
          <a:p>
            <a:r>
              <a:rPr lang="en-US"/>
              <a:t>        </a:t>
            </a:r>
            <a:r>
              <a:rPr lang="en-US" b="1">
                <a:solidFill>
                  <a:srgbClr val="800000"/>
                </a:solidFill>
              </a:rPr>
              <a:t>super</a:t>
            </a:r>
            <a:r>
              <a:rPr lang="en-US">
                <a:solidFill>
                  <a:srgbClr val="800000"/>
                </a:solidFill>
              </a:rPr>
              <a:t>();</a:t>
            </a:r>
          </a:p>
          <a:p>
            <a:endParaRPr lang="en-US"/>
          </a:p>
          <a:p>
            <a:r>
              <a:rPr lang="en-US" b="1">
                <a:solidFill>
                  <a:srgbClr val="FF0000"/>
                </a:solidFill>
              </a:rPr>
              <a:t>Consequence</a:t>
            </a:r>
            <a:r>
              <a:rPr lang="en-US"/>
              <a:t>: object always has a constructor, but it may not be one you want. In this case, error: </a:t>
            </a:r>
            <a:r>
              <a:rPr lang="en-US">
                <a:solidFill>
                  <a:srgbClr val="800000"/>
                </a:solidFill>
              </a:rPr>
              <a:t>Shape</a:t>
            </a:r>
            <a:r>
              <a:rPr lang="en-US"/>
              <a:t> doesn’t have </a:t>
            </a:r>
            <a:r>
              <a:rPr lang="en-US">
                <a:solidFill>
                  <a:srgbClr val="800000"/>
                </a:solidFill>
              </a:rPr>
              <a:t>Shape()</a:t>
            </a:r>
          </a:p>
        </p:txBody>
      </p:sp>
      <p:sp>
        <p:nvSpPr>
          <p:cNvPr id="46088" name="Rectangle 38"/>
          <p:cNvSpPr>
            <a:spLocks noChangeArrowheads="1"/>
          </p:cNvSpPr>
          <p:nvPr/>
        </p:nvSpPr>
        <p:spPr bwMode="auto">
          <a:xfrm>
            <a:off x="6400800" y="2971800"/>
            <a:ext cx="457200" cy="381000"/>
          </a:xfrm>
          <a:prstGeom prst="rect">
            <a:avLst/>
          </a:prstGeom>
          <a:solidFill>
            <a:srgbClr val="FFCC99"/>
          </a:solidFill>
          <a:ln w="0">
            <a:solidFill>
              <a:srgbClr val="FFCC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46089" name="Rectangle 39"/>
          <p:cNvSpPr>
            <a:spLocks noChangeArrowheads="1"/>
          </p:cNvSpPr>
          <p:nvPr/>
        </p:nvSpPr>
        <p:spPr bwMode="auto">
          <a:xfrm>
            <a:off x="6353175" y="3962400"/>
            <a:ext cx="657225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5.3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7F9CCF7-3B3F-D54B-941A-4EF3652C80C0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18434" name="TextBox 5"/>
          <p:cNvSpPr txBox="1">
            <a:spLocks noChangeArrowheads="1"/>
          </p:cNvSpPr>
          <p:nvPr/>
        </p:nvSpPr>
        <p:spPr bwMode="auto">
          <a:xfrm>
            <a:off x="533400" y="381000"/>
            <a:ext cx="2693979" cy="6093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600" dirty="0"/>
              <a:t>new-expression 16</a:t>
            </a:r>
          </a:p>
          <a:p>
            <a:r>
              <a:rPr lang="en-US" sz="2600" dirty="0"/>
              <a:t>   for array 52</a:t>
            </a:r>
          </a:p>
          <a:p>
            <a:r>
              <a:rPr lang="en-US" sz="2600" dirty="0" smtClean="0"/>
              <a:t>null </a:t>
            </a:r>
            <a:r>
              <a:rPr lang="en-US" sz="2600" dirty="0"/>
              <a:t>19</a:t>
            </a:r>
          </a:p>
          <a:p>
            <a:r>
              <a:rPr lang="en-US" sz="2600" dirty="0" smtClean="0"/>
              <a:t>Object 10</a:t>
            </a:r>
            <a:endParaRPr lang="en-US" sz="2600" dirty="0"/>
          </a:p>
          <a:p>
            <a:r>
              <a:rPr lang="en-US" sz="2600" dirty="0"/>
              <a:t>   creation </a:t>
            </a:r>
            <a:r>
              <a:rPr lang="en-US" sz="2600" dirty="0" smtClean="0"/>
              <a:t>16</a:t>
            </a:r>
            <a:endParaRPr lang="en-US" sz="2600" dirty="0"/>
          </a:p>
          <a:p>
            <a:r>
              <a:rPr lang="en-US" sz="2600" dirty="0"/>
              <a:t>object name </a:t>
            </a:r>
            <a:r>
              <a:rPr lang="en-US" sz="2600" dirty="0" smtClean="0"/>
              <a:t>10</a:t>
            </a:r>
            <a:endParaRPr lang="en-US" sz="2600" dirty="0"/>
          </a:p>
          <a:p>
            <a:r>
              <a:rPr lang="en-US" sz="2600" dirty="0"/>
              <a:t>Object (class) </a:t>
            </a:r>
            <a:r>
              <a:rPr lang="en-US" sz="2600" dirty="0" smtClean="0"/>
              <a:t>30</a:t>
            </a:r>
            <a:endParaRPr lang="en-US" sz="2600" dirty="0"/>
          </a:p>
          <a:p>
            <a:r>
              <a:rPr lang="en-US" sz="2600" dirty="0"/>
              <a:t>overloading </a:t>
            </a:r>
            <a:r>
              <a:rPr lang="en-US" sz="2600" dirty="0" smtClean="0"/>
              <a:t>22</a:t>
            </a:r>
            <a:endParaRPr lang="en-US" sz="2600" dirty="0"/>
          </a:p>
          <a:p>
            <a:r>
              <a:rPr lang="en-US" sz="2600" dirty="0"/>
              <a:t>overriding </a:t>
            </a:r>
            <a:r>
              <a:rPr lang="en-US" sz="2600" dirty="0" smtClean="0"/>
              <a:t>31-32</a:t>
            </a:r>
            <a:endParaRPr lang="en-US" sz="2600" dirty="0"/>
          </a:p>
          <a:p>
            <a:r>
              <a:rPr lang="en-US" sz="2600" dirty="0"/>
              <a:t>p</a:t>
            </a:r>
            <a:r>
              <a:rPr lang="en-US" sz="2600" dirty="0" smtClean="0"/>
              <a:t>ackage 20</a:t>
            </a:r>
            <a:endParaRPr lang="en-US" sz="2600" dirty="0"/>
          </a:p>
          <a:p>
            <a:r>
              <a:rPr lang="en-US" sz="2600" dirty="0"/>
              <a:t>parameter </a:t>
            </a:r>
            <a:r>
              <a:rPr lang="en-US" sz="2600" dirty="0" smtClean="0"/>
              <a:t>14, 45</a:t>
            </a:r>
            <a:endParaRPr lang="en-US" sz="2600" dirty="0"/>
          </a:p>
          <a:p>
            <a:r>
              <a:rPr lang="en-US" sz="2600" dirty="0"/>
              <a:t>precondition </a:t>
            </a:r>
            <a:r>
              <a:rPr lang="en-US" sz="2600" dirty="0" smtClean="0"/>
              <a:t>14</a:t>
            </a:r>
            <a:endParaRPr lang="en-US" sz="2600" dirty="0"/>
          </a:p>
          <a:p>
            <a:r>
              <a:rPr lang="en-US" sz="2600" dirty="0"/>
              <a:t>primitive type 5</a:t>
            </a:r>
          </a:p>
          <a:p>
            <a:r>
              <a:rPr lang="en-US" sz="2600" dirty="0"/>
              <a:t>private </a:t>
            </a:r>
            <a:r>
              <a:rPr lang="en-US" sz="2600" dirty="0" smtClean="0"/>
              <a:t>12</a:t>
            </a:r>
            <a:endParaRPr lang="en-US" sz="2600" dirty="0"/>
          </a:p>
          <a:p>
            <a:r>
              <a:rPr lang="en-US" sz="2600" dirty="0"/>
              <a:t>p</a:t>
            </a:r>
            <a:r>
              <a:rPr lang="en-US" sz="2600" dirty="0" smtClean="0"/>
              <a:t>rocedure 10, 14</a:t>
            </a:r>
            <a:endParaRPr lang="en-US" sz="2600" dirty="0"/>
          </a:p>
        </p:txBody>
      </p:sp>
      <p:sp>
        <p:nvSpPr>
          <p:cNvPr id="18435" name="TextBox 6"/>
          <p:cNvSpPr txBox="1">
            <a:spLocks noChangeArrowheads="1"/>
          </p:cNvSpPr>
          <p:nvPr/>
        </p:nvSpPr>
        <p:spPr bwMode="auto">
          <a:xfrm>
            <a:off x="5943600" y="973138"/>
            <a:ext cx="2428875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600" dirty="0" err="1"/>
              <a:t>Throwable</a:t>
            </a:r>
            <a:r>
              <a:rPr lang="en-US" sz="2600" dirty="0"/>
              <a:t> </a:t>
            </a:r>
            <a:r>
              <a:rPr lang="en-US" sz="2600" dirty="0" smtClean="0"/>
              <a:t>67</a:t>
            </a:r>
            <a:endParaRPr lang="en-US" sz="2600" dirty="0"/>
          </a:p>
          <a:p>
            <a:r>
              <a:rPr lang="en-US" sz="2600" dirty="0"/>
              <a:t>throws clause </a:t>
            </a:r>
            <a:r>
              <a:rPr lang="en-US" sz="2600" dirty="0" smtClean="0"/>
              <a:t>72</a:t>
            </a:r>
            <a:endParaRPr lang="en-US" sz="2600" dirty="0"/>
          </a:p>
          <a:p>
            <a:r>
              <a:rPr lang="en-US" sz="2600" dirty="0" err="1"/>
              <a:t>toString</a:t>
            </a:r>
            <a:r>
              <a:rPr lang="en-US" sz="2600" dirty="0"/>
              <a:t> </a:t>
            </a:r>
            <a:r>
              <a:rPr lang="en-US" sz="2600" dirty="0" smtClean="0"/>
              <a:t>31-33</a:t>
            </a:r>
            <a:endParaRPr lang="en-US" sz="2600" dirty="0"/>
          </a:p>
          <a:p>
            <a:r>
              <a:rPr lang="en-US" sz="2600" dirty="0"/>
              <a:t>try statement </a:t>
            </a:r>
            <a:r>
              <a:rPr lang="en-US" sz="2600" dirty="0" smtClean="0"/>
              <a:t>73</a:t>
            </a:r>
            <a:endParaRPr lang="en-US" sz="2600" dirty="0"/>
          </a:p>
          <a:p>
            <a:r>
              <a:rPr lang="en-US" sz="2600" dirty="0"/>
              <a:t>try clause </a:t>
            </a:r>
            <a:r>
              <a:rPr lang="en-US" sz="2600" dirty="0" smtClean="0"/>
              <a:t>73</a:t>
            </a:r>
            <a:endParaRPr lang="en-US" sz="2600" dirty="0"/>
          </a:p>
          <a:p>
            <a:r>
              <a:rPr lang="en-US" sz="2600" dirty="0"/>
              <a:t>type 4</a:t>
            </a:r>
          </a:p>
          <a:p>
            <a:r>
              <a:rPr lang="en-US" sz="2600" dirty="0"/>
              <a:t>    generic </a:t>
            </a:r>
            <a:r>
              <a:rPr lang="en-US" sz="2600" dirty="0" smtClean="0"/>
              <a:t>56-57</a:t>
            </a:r>
            <a:endParaRPr lang="en-US" sz="2600" dirty="0"/>
          </a:p>
          <a:p>
            <a:r>
              <a:rPr lang="en-US" sz="2600" dirty="0"/>
              <a:t>variable </a:t>
            </a:r>
            <a:r>
              <a:rPr lang="en-US" sz="2600" dirty="0" err="1"/>
              <a:t>decl</a:t>
            </a:r>
            <a:r>
              <a:rPr lang="en-US" sz="2600" dirty="0"/>
              <a:t> 7</a:t>
            </a:r>
          </a:p>
          <a:p>
            <a:r>
              <a:rPr lang="en-US" sz="2600" dirty="0"/>
              <a:t>void </a:t>
            </a:r>
            <a:r>
              <a:rPr lang="en-US" sz="2600" dirty="0" smtClean="0"/>
              <a:t>14</a:t>
            </a:r>
            <a:endParaRPr lang="en-US" sz="2600" dirty="0"/>
          </a:p>
          <a:p>
            <a:r>
              <a:rPr lang="en-US" sz="2600" dirty="0"/>
              <a:t>weakly typed 4</a:t>
            </a:r>
          </a:p>
          <a:p>
            <a:r>
              <a:rPr lang="en-US" sz="2600" dirty="0"/>
              <a:t>wider type 6, </a:t>
            </a:r>
            <a:r>
              <a:rPr lang="en-US" sz="2600" dirty="0" smtClean="0"/>
              <a:t>35</a:t>
            </a:r>
            <a:endParaRPr lang="en-US" sz="2600" dirty="0"/>
          </a:p>
          <a:p>
            <a:r>
              <a:rPr lang="en-US" sz="2600" dirty="0"/>
              <a:t>wrapper class </a:t>
            </a:r>
            <a:r>
              <a:rPr lang="en-US" sz="2600" dirty="0" smtClean="0"/>
              <a:t>46</a:t>
            </a:r>
            <a:endParaRPr lang="en-US" sz="2600" dirty="0"/>
          </a:p>
        </p:txBody>
      </p:sp>
      <p:sp>
        <p:nvSpPr>
          <p:cNvPr id="18436" name="Title 4"/>
          <p:cNvSpPr>
            <a:spLocks noGrp="1"/>
          </p:cNvSpPr>
          <p:nvPr>
            <p:ph type="title"/>
          </p:nvPr>
        </p:nvSpPr>
        <p:spPr>
          <a:xfrm>
            <a:off x="3429000" y="228600"/>
            <a:ext cx="1828800" cy="609600"/>
          </a:xfrm>
        </p:spPr>
        <p:txBody>
          <a:bodyPr/>
          <a:lstStyle/>
          <a:p>
            <a:r>
              <a:rPr lang="en-US" sz="3200" b="1">
                <a:solidFill>
                  <a:srgbClr val="E41900"/>
                </a:solidFill>
                <a:latin typeface="Times" charset="0"/>
                <a:ea typeface="ＭＳ Ｐゴシック" charset="0"/>
                <a:cs typeface="ＭＳ Ｐゴシック" charset="0"/>
              </a:rPr>
              <a:t>Index</a:t>
            </a:r>
            <a:endParaRPr lang="en-US" sz="320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7" name="Rectangle 1"/>
          <p:cNvSpPr>
            <a:spLocks noChangeArrowheads="1"/>
          </p:cNvSpPr>
          <p:nvPr/>
        </p:nvSpPr>
        <p:spPr bwMode="auto">
          <a:xfrm>
            <a:off x="3124200" y="990600"/>
            <a:ext cx="28956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public </a:t>
            </a:r>
            <a:r>
              <a:rPr lang="en-US" dirty="0" smtClean="0"/>
              <a:t>11</a:t>
            </a:r>
            <a:endParaRPr lang="en-US" dirty="0"/>
          </a:p>
          <a:p>
            <a:r>
              <a:rPr lang="en-US" dirty="0"/>
              <a:t>ragged array </a:t>
            </a:r>
            <a:r>
              <a:rPr lang="en-US" dirty="0" smtClean="0"/>
              <a:t>54-55</a:t>
            </a:r>
            <a:endParaRPr lang="en-US" dirty="0"/>
          </a:p>
          <a:p>
            <a:r>
              <a:rPr lang="en-US" dirty="0"/>
              <a:t>return statement </a:t>
            </a:r>
            <a:r>
              <a:rPr lang="en-US" dirty="0" smtClean="0"/>
              <a:t>13</a:t>
            </a:r>
            <a:endParaRPr lang="en-US" dirty="0"/>
          </a:p>
          <a:p>
            <a:r>
              <a:rPr lang="en-US" dirty="0"/>
              <a:t>return type </a:t>
            </a:r>
            <a:r>
              <a:rPr lang="en-US" dirty="0" smtClean="0"/>
              <a:t>13</a:t>
            </a:r>
            <a:endParaRPr lang="en-US" dirty="0"/>
          </a:p>
          <a:p>
            <a:r>
              <a:rPr lang="en-US" dirty="0"/>
              <a:t>setter </a:t>
            </a:r>
            <a:r>
              <a:rPr lang="en-US" dirty="0" smtClean="0"/>
              <a:t>14</a:t>
            </a:r>
            <a:endParaRPr lang="en-US" dirty="0"/>
          </a:p>
          <a:p>
            <a:r>
              <a:rPr lang="en-US" dirty="0"/>
              <a:t>shadowing </a:t>
            </a:r>
            <a:r>
              <a:rPr lang="en-US" dirty="0" smtClean="0"/>
              <a:t>31</a:t>
            </a:r>
            <a:endParaRPr lang="en-US" dirty="0"/>
          </a:p>
          <a:p>
            <a:r>
              <a:rPr lang="en-US" dirty="0"/>
              <a:t>static </a:t>
            </a:r>
            <a:r>
              <a:rPr lang="en-US" dirty="0" smtClean="0"/>
              <a:t>21, 45</a:t>
            </a:r>
            <a:endParaRPr lang="en-US" dirty="0"/>
          </a:p>
          <a:p>
            <a:r>
              <a:rPr lang="en-US" dirty="0"/>
              <a:t>strongly typed 4</a:t>
            </a:r>
          </a:p>
          <a:p>
            <a:r>
              <a:rPr lang="en-US" dirty="0"/>
              <a:t>subclass </a:t>
            </a:r>
            <a:r>
              <a:rPr lang="en-US" dirty="0" smtClean="0"/>
              <a:t>25</a:t>
            </a:r>
            <a:endParaRPr lang="en-US" dirty="0"/>
          </a:p>
          <a:p>
            <a:r>
              <a:rPr lang="en-US" dirty="0"/>
              <a:t>super </a:t>
            </a:r>
            <a:r>
              <a:rPr lang="en-US" dirty="0" smtClean="0"/>
              <a:t>28, 33</a:t>
            </a:r>
            <a:endParaRPr lang="en-US" dirty="0"/>
          </a:p>
          <a:p>
            <a:r>
              <a:rPr lang="en-US" dirty="0"/>
              <a:t>superclass </a:t>
            </a:r>
            <a:r>
              <a:rPr lang="en-US" dirty="0" smtClean="0"/>
              <a:t>27</a:t>
            </a:r>
            <a:endParaRPr lang="en-US" dirty="0"/>
          </a:p>
          <a:p>
            <a:r>
              <a:rPr lang="en-US" b="1" dirty="0"/>
              <a:t>this</a:t>
            </a:r>
            <a:r>
              <a:rPr lang="en-US" dirty="0"/>
              <a:t> </a:t>
            </a:r>
            <a:r>
              <a:rPr lang="en-US" dirty="0" smtClean="0"/>
              <a:t>23, 24</a:t>
            </a:r>
            <a:endParaRPr lang="en-US" dirty="0"/>
          </a:p>
          <a:p>
            <a:r>
              <a:rPr lang="en-US" dirty="0"/>
              <a:t>throw 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 smtClean="0"/>
              <a:t>70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5791200" cy="533400"/>
          </a:xfrm>
        </p:spPr>
        <p:txBody>
          <a:bodyPr/>
          <a:lstStyle/>
          <a:p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Object: superest class of them all</a:t>
            </a:r>
          </a:p>
        </p:txBody>
      </p:sp>
      <p:sp>
        <p:nvSpPr>
          <p:cNvPr id="4710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847798F-079D-0643-A757-FAB5D6D4A26B}" type="slidenum">
              <a:rPr lang="en-US" sz="1400"/>
              <a:pPr/>
              <a:t>30</a:t>
            </a:fld>
            <a:endParaRPr lang="en-US" sz="1400"/>
          </a:p>
        </p:txBody>
      </p:sp>
      <p:sp>
        <p:nvSpPr>
          <p:cNvPr id="47107" name="TextBox 5"/>
          <p:cNvSpPr txBox="1">
            <a:spLocks noChangeArrowheads="1"/>
          </p:cNvSpPr>
          <p:nvPr/>
        </p:nvSpPr>
        <p:spPr bwMode="auto">
          <a:xfrm>
            <a:off x="381000" y="685800"/>
            <a:ext cx="83058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600"/>
              <a:t>Class doesn’t explicitly extend another one? It automatically extends class </a:t>
            </a:r>
            <a:r>
              <a:rPr lang="en-US" sz="2600">
                <a:solidFill>
                  <a:srgbClr val="800000"/>
                </a:solidFill>
              </a:rPr>
              <a:t>Object</a:t>
            </a:r>
            <a:r>
              <a:rPr lang="en-US" sz="2600"/>
              <a:t>. Among other</a:t>
            </a:r>
            <a:br>
              <a:rPr lang="en-US" sz="2600"/>
            </a:br>
            <a:r>
              <a:rPr lang="en-US" sz="2600"/>
              <a:t>components, </a:t>
            </a:r>
            <a:r>
              <a:rPr lang="en-US" sz="2600">
                <a:solidFill>
                  <a:srgbClr val="800000"/>
                </a:solidFill>
              </a:rPr>
              <a:t>Object</a:t>
            </a:r>
            <a:r>
              <a:rPr lang="en-US" sz="2600"/>
              <a:t> contains:</a:t>
            </a:r>
            <a:endParaRPr lang="en-US" sz="2600">
              <a:solidFill>
                <a:srgbClr val="800000"/>
              </a:solidFill>
            </a:endParaRPr>
          </a:p>
        </p:txBody>
      </p:sp>
      <p:sp>
        <p:nvSpPr>
          <p:cNvPr id="47108" name="Rectangle 10"/>
          <p:cNvSpPr>
            <a:spLocks noChangeArrowheads="1"/>
          </p:cNvSpPr>
          <p:nvPr/>
        </p:nvSpPr>
        <p:spPr bwMode="auto">
          <a:xfrm>
            <a:off x="5743575" y="4876800"/>
            <a:ext cx="657225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5.3</a:t>
            </a:r>
          </a:p>
        </p:txBody>
      </p:sp>
      <p:sp>
        <p:nvSpPr>
          <p:cNvPr id="47109" name="Rectangle 15"/>
          <p:cNvSpPr>
            <a:spLocks noChangeArrowheads="1"/>
          </p:cNvSpPr>
          <p:nvPr/>
        </p:nvSpPr>
        <p:spPr bwMode="auto">
          <a:xfrm>
            <a:off x="5743575" y="3810000"/>
            <a:ext cx="457200" cy="381000"/>
          </a:xfrm>
          <a:prstGeom prst="rect">
            <a:avLst/>
          </a:prstGeom>
          <a:solidFill>
            <a:srgbClr val="FFCC99"/>
          </a:solidFill>
          <a:ln w="0">
            <a:solidFill>
              <a:srgbClr val="FFCC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81000" y="2057400"/>
            <a:ext cx="4173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Constructor:  </a:t>
            </a:r>
            <a:r>
              <a:rPr lang="en-US" b="1">
                <a:solidFill>
                  <a:srgbClr val="800000"/>
                </a:solidFill>
              </a:rPr>
              <a:t>public</a:t>
            </a:r>
            <a:r>
              <a:rPr lang="en-US">
                <a:solidFill>
                  <a:srgbClr val="800000"/>
                </a:solidFill>
              </a:rPr>
              <a:t> Object() {}</a:t>
            </a:r>
          </a:p>
        </p:txBody>
      </p:sp>
      <p:grpSp>
        <p:nvGrpSpPr>
          <p:cNvPr id="47111" name="Group 20"/>
          <p:cNvGrpSpPr>
            <a:grpSpLocks/>
          </p:cNvGrpSpPr>
          <p:nvPr/>
        </p:nvGrpSpPr>
        <p:grpSpPr bwMode="auto">
          <a:xfrm>
            <a:off x="5235575" y="1371600"/>
            <a:ext cx="3527425" cy="4267200"/>
            <a:chOff x="5311575" y="2286001"/>
            <a:chExt cx="3527625" cy="4267199"/>
          </a:xfrm>
        </p:grpSpPr>
        <p:sp>
          <p:nvSpPr>
            <p:cNvPr id="47126" name="Rectangle 7"/>
            <p:cNvSpPr>
              <a:spLocks noChangeArrowheads="1"/>
            </p:cNvSpPr>
            <p:nvPr/>
          </p:nvSpPr>
          <p:spPr bwMode="auto">
            <a:xfrm>
              <a:off x="5311575" y="2895600"/>
              <a:ext cx="3429000" cy="36576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Rectangle 8"/>
            <p:cNvSpPr>
              <a:spLocks noChangeArrowheads="1"/>
            </p:cNvSpPr>
            <p:nvPr/>
          </p:nvSpPr>
          <p:spPr bwMode="auto">
            <a:xfrm>
              <a:off x="5973419" y="2286001"/>
              <a:ext cx="1524000" cy="6096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Circle@x1</a:t>
              </a:r>
            </a:p>
          </p:txBody>
        </p:sp>
        <p:sp>
          <p:nvSpPr>
            <p:cNvPr id="47128" name="Rectangle 9"/>
            <p:cNvSpPr>
              <a:spLocks noChangeArrowheads="1"/>
            </p:cNvSpPr>
            <p:nvPr/>
          </p:nvSpPr>
          <p:spPr bwMode="auto">
            <a:xfrm>
              <a:off x="5311575" y="4952999"/>
              <a:ext cx="1241425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radius</a:t>
              </a:r>
            </a:p>
          </p:txBody>
        </p:sp>
        <p:sp>
          <p:nvSpPr>
            <p:cNvPr id="47129" name="Rectangle 11"/>
            <p:cNvSpPr>
              <a:spLocks noChangeArrowheads="1"/>
            </p:cNvSpPr>
            <p:nvPr/>
          </p:nvSpPr>
          <p:spPr bwMode="auto">
            <a:xfrm>
              <a:off x="5387775" y="5333999"/>
              <a:ext cx="3200400" cy="12192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/>
                <a:t>getRadius()</a:t>
              </a:r>
            </a:p>
            <a:p>
              <a:r>
                <a:rPr lang="en-US"/>
                <a:t>setRadius(</a:t>
              </a:r>
              <a:r>
                <a:rPr lang="en-US" b="1"/>
                <a:t>double</a:t>
              </a:r>
              <a:r>
                <a:rPr lang="en-US"/>
                <a:t>)</a:t>
              </a:r>
            </a:p>
            <a:p>
              <a:r>
                <a:rPr lang="en-US"/>
                <a:t>area()  Circle(</a:t>
              </a:r>
              <a:r>
                <a:rPr lang="en-US" b="1"/>
                <a:t>double</a:t>
              </a:r>
              <a:r>
                <a:rPr lang="en-US"/>
                <a:t>)</a:t>
              </a:r>
            </a:p>
            <a:p>
              <a:endParaRPr lang="en-US"/>
            </a:p>
          </p:txBody>
        </p:sp>
        <p:cxnSp>
          <p:nvCxnSpPr>
            <p:cNvPr id="47130" name="Straight Connector 12"/>
            <p:cNvCxnSpPr>
              <a:cxnSpLocks noChangeShapeType="1"/>
            </p:cNvCxnSpPr>
            <p:nvPr/>
          </p:nvCxnSpPr>
          <p:spPr bwMode="auto">
            <a:xfrm>
              <a:off x="5387775" y="4876799"/>
              <a:ext cx="3276600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31" name="Rectangle 13"/>
            <p:cNvSpPr>
              <a:spLocks noChangeArrowheads="1"/>
            </p:cNvSpPr>
            <p:nvPr/>
          </p:nvSpPr>
          <p:spPr bwMode="auto">
            <a:xfrm>
              <a:off x="5341394" y="3886200"/>
              <a:ext cx="457200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47132" name="Rectangle 14"/>
            <p:cNvSpPr>
              <a:spLocks noChangeArrowheads="1"/>
            </p:cNvSpPr>
            <p:nvPr/>
          </p:nvSpPr>
          <p:spPr bwMode="auto">
            <a:xfrm>
              <a:off x="5722393" y="3886200"/>
              <a:ext cx="657225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7133" name="Rectangle 16"/>
            <p:cNvSpPr>
              <a:spLocks noChangeArrowheads="1"/>
            </p:cNvSpPr>
            <p:nvPr/>
          </p:nvSpPr>
          <p:spPr bwMode="auto">
            <a:xfrm>
              <a:off x="7038975" y="3886200"/>
              <a:ext cx="657225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7134" name="TextBox 17"/>
            <p:cNvSpPr txBox="1">
              <a:spLocks noChangeArrowheads="1"/>
            </p:cNvSpPr>
            <p:nvPr/>
          </p:nvSpPr>
          <p:spPr bwMode="auto">
            <a:xfrm>
              <a:off x="5378192" y="4343399"/>
              <a:ext cx="33638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Shape(…)  getX()  getY()</a:t>
              </a:r>
            </a:p>
          </p:txBody>
        </p:sp>
        <p:sp>
          <p:nvSpPr>
            <p:cNvPr id="47135" name="TextBox 18"/>
            <p:cNvSpPr txBox="1">
              <a:spLocks noChangeArrowheads="1"/>
            </p:cNvSpPr>
            <p:nvPr/>
          </p:nvSpPr>
          <p:spPr bwMode="auto">
            <a:xfrm>
              <a:off x="7848600" y="4876799"/>
              <a:ext cx="9366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Circle</a:t>
              </a:r>
            </a:p>
          </p:txBody>
        </p:sp>
        <p:sp>
          <p:nvSpPr>
            <p:cNvPr id="47136" name="TextBox 19"/>
            <p:cNvSpPr txBox="1">
              <a:spLocks noChangeArrowheads="1"/>
            </p:cNvSpPr>
            <p:nvPr/>
          </p:nvSpPr>
          <p:spPr bwMode="auto">
            <a:xfrm>
              <a:off x="7855994" y="3733800"/>
              <a:ext cx="9368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Shape</a:t>
              </a:r>
            </a:p>
          </p:txBody>
        </p:sp>
        <p:cxnSp>
          <p:nvCxnSpPr>
            <p:cNvPr id="47137" name="Straight Connector 22"/>
            <p:cNvCxnSpPr>
              <a:cxnSpLocks noChangeShapeType="1"/>
            </p:cNvCxnSpPr>
            <p:nvPr/>
          </p:nvCxnSpPr>
          <p:spPr bwMode="auto">
            <a:xfrm>
              <a:off x="5410200" y="3733800"/>
              <a:ext cx="3276600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38" name="TextBox 24"/>
            <p:cNvSpPr txBox="1">
              <a:spLocks noChangeArrowheads="1"/>
            </p:cNvSpPr>
            <p:nvPr/>
          </p:nvSpPr>
          <p:spPr bwMode="auto">
            <a:xfrm>
              <a:off x="5363819" y="2895601"/>
              <a:ext cx="347538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Object()</a:t>
              </a:r>
            </a:p>
            <a:p>
              <a:r>
                <a:rPr lang="en-US"/>
                <a:t>Equals(Object)   toString()</a:t>
              </a:r>
            </a:p>
          </p:txBody>
        </p:sp>
        <p:sp>
          <p:nvSpPr>
            <p:cNvPr id="47139" name="TextBox 23"/>
            <p:cNvSpPr txBox="1">
              <a:spLocks noChangeArrowheads="1"/>
            </p:cNvSpPr>
            <p:nvPr/>
          </p:nvSpPr>
          <p:spPr bwMode="auto">
            <a:xfrm>
              <a:off x="7757597" y="2891135"/>
              <a:ext cx="10054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Object</a:t>
              </a:r>
            </a:p>
          </p:txBody>
        </p:sp>
      </p:grpSp>
      <p:grpSp>
        <p:nvGrpSpPr>
          <p:cNvPr id="47112" name="Group 29"/>
          <p:cNvGrpSpPr>
            <a:grpSpLocks/>
          </p:cNvGrpSpPr>
          <p:nvPr/>
        </p:nvGrpSpPr>
        <p:grpSpPr bwMode="auto">
          <a:xfrm>
            <a:off x="4495800" y="5791200"/>
            <a:ext cx="2133600" cy="457200"/>
            <a:chOff x="1905000" y="3352800"/>
            <a:chExt cx="3058160" cy="457200"/>
          </a:xfrm>
        </p:grpSpPr>
        <p:sp>
          <p:nvSpPr>
            <p:cNvPr id="47124" name="Rectangle 30"/>
            <p:cNvSpPr>
              <a:spLocks noChangeArrowheads="1"/>
            </p:cNvSpPr>
            <p:nvPr/>
          </p:nvSpPr>
          <p:spPr bwMode="auto">
            <a:xfrm>
              <a:off x="1905000" y="3429000"/>
              <a:ext cx="1317625" cy="381000"/>
            </a:xfrm>
            <a:prstGeom prst="rect">
              <a:avLst/>
            </a:prstGeom>
            <a:noFill/>
            <a:ln w="0">
              <a:solidFill>
                <a:srgbClr val="FFC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47125" name="Rectangle 31"/>
            <p:cNvSpPr>
              <a:spLocks noChangeArrowheads="1"/>
            </p:cNvSpPr>
            <p:nvPr/>
          </p:nvSpPr>
          <p:spPr bwMode="auto">
            <a:xfrm>
              <a:off x="2743200" y="3352800"/>
              <a:ext cx="2219960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/>
                <a:t>Circle@x1</a:t>
              </a:r>
            </a:p>
            <a:p>
              <a:pPr algn="ctr"/>
              <a:endParaRPr lang="en-US"/>
            </a:p>
          </p:txBody>
        </p:sp>
      </p:grpSp>
      <p:sp>
        <p:nvSpPr>
          <p:cNvPr id="47113" name="Rectangle 32"/>
          <p:cNvSpPr>
            <a:spLocks noChangeArrowheads="1"/>
          </p:cNvSpPr>
          <p:nvPr/>
        </p:nvSpPr>
        <p:spPr bwMode="auto">
          <a:xfrm>
            <a:off x="7162800" y="5791200"/>
            <a:ext cx="15240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/>
              <a:t>Circle@x1</a:t>
            </a:r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47114" name="Rectangle 40"/>
          <p:cNvSpPr>
            <a:spLocks noChangeArrowheads="1"/>
          </p:cNvSpPr>
          <p:nvPr/>
        </p:nvSpPr>
        <p:spPr bwMode="auto">
          <a:xfrm>
            <a:off x="6378575" y="5791200"/>
            <a:ext cx="1317625" cy="381000"/>
          </a:xfrm>
          <a:prstGeom prst="rect">
            <a:avLst/>
          </a:prstGeom>
          <a:noFill/>
          <a:ln w="0">
            <a:solidFill>
              <a:srgbClr val="FF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381000" y="2590800"/>
            <a:ext cx="4784725" cy="1376363"/>
            <a:chOff x="381000" y="2590800"/>
            <a:chExt cx="4785216" cy="1376065"/>
          </a:xfrm>
        </p:grpSpPr>
        <p:sp>
          <p:nvSpPr>
            <p:cNvPr id="47122" name="TextBox 26"/>
            <p:cNvSpPr txBox="1">
              <a:spLocks noChangeArrowheads="1"/>
            </p:cNvSpPr>
            <p:nvPr/>
          </p:nvSpPr>
          <p:spPr bwMode="auto">
            <a:xfrm>
              <a:off x="381000" y="2590800"/>
              <a:ext cx="361183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/** return name of object */</a:t>
              </a:r>
            </a:p>
            <a:p>
              <a:r>
                <a:rPr lang="en-US" b="1">
                  <a:solidFill>
                    <a:srgbClr val="800000"/>
                  </a:solidFill>
                </a:rPr>
                <a:t>public </a:t>
              </a:r>
              <a:r>
                <a:rPr lang="en-US">
                  <a:solidFill>
                    <a:srgbClr val="800000"/>
                  </a:solidFill>
                </a:rPr>
                <a:t>String toString()</a:t>
              </a:r>
              <a:endParaRPr lang="en-US" b="1">
                <a:solidFill>
                  <a:srgbClr val="800000"/>
                </a:solidFill>
              </a:endParaRPr>
            </a:p>
          </p:txBody>
        </p:sp>
        <p:sp>
          <p:nvSpPr>
            <p:cNvPr id="47123" name="TextBox 21"/>
            <p:cNvSpPr txBox="1">
              <a:spLocks noChangeArrowheads="1"/>
            </p:cNvSpPr>
            <p:nvPr/>
          </p:nvSpPr>
          <p:spPr bwMode="auto">
            <a:xfrm>
              <a:off x="1295400" y="3505200"/>
              <a:ext cx="3870816" cy="461665"/>
            </a:xfrm>
            <a:prstGeom prst="rect">
              <a:avLst/>
            </a:prstGeom>
            <a:solidFill>
              <a:srgbClr val="FFD6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800000"/>
                  </a:solidFill>
                </a:rPr>
                <a:t>c.toString()  </a:t>
              </a:r>
              <a:r>
                <a:rPr lang="en-US"/>
                <a:t>is  </a:t>
              </a:r>
              <a:r>
                <a:rPr lang="en-US">
                  <a:solidFill>
                    <a:srgbClr val="800000"/>
                  </a:solidFill>
                </a:rPr>
                <a:t>“Circle@x1”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304800" y="4133850"/>
            <a:ext cx="4876800" cy="2476500"/>
            <a:chOff x="304800" y="4133672"/>
            <a:chExt cx="4876800" cy="2476856"/>
          </a:xfrm>
        </p:grpSpPr>
        <p:sp>
          <p:nvSpPr>
            <p:cNvPr id="47120" name="TextBox 27"/>
            <p:cNvSpPr txBox="1">
              <a:spLocks noChangeArrowheads="1"/>
            </p:cNvSpPr>
            <p:nvPr/>
          </p:nvSpPr>
          <p:spPr bwMode="auto">
            <a:xfrm>
              <a:off x="304800" y="4133672"/>
              <a:ext cx="4876800" cy="1200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/** return value of “this object and ob</a:t>
              </a:r>
            </a:p>
            <a:p>
              <a:r>
                <a:rPr lang="en-US"/>
                <a:t>      are same”, i.e. of  </a:t>
              </a:r>
              <a:r>
                <a:rPr lang="en-US" b="1">
                  <a:solidFill>
                    <a:srgbClr val="800000"/>
                  </a:solidFill>
                </a:rPr>
                <a:t>this</a:t>
              </a:r>
              <a:r>
                <a:rPr lang="en-US">
                  <a:solidFill>
                    <a:srgbClr val="800000"/>
                  </a:solidFill>
                </a:rPr>
                <a:t> == ob </a:t>
              </a:r>
              <a:r>
                <a:rPr lang="en-US"/>
                <a:t>*/</a:t>
              </a:r>
            </a:p>
            <a:p>
              <a:r>
                <a:rPr lang="en-US" b="1">
                  <a:solidFill>
                    <a:srgbClr val="800000"/>
                  </a:solidFill>
                </a:rPr>
                <a:t>public boolean</a:t>
              </a:r>
              <a:r>
                <a:rPr lang="en-US">
                  <a:solidFill>
                    <a:srgbClr val="800000"/>
                  </a:solidFill>
                </a:rPr>
                <a:t> equals(Object ob)</a:t>
              </a:r>
              <a:endParaRPr lang="en-US" b="1">
                <a:solidFill>
                  <a:srgbClr val="800000"/>
                </a:solidFill>
              </a:endParaRPr>
            </a:p>
          </p:txBody>
        </p:sp>
        <p:sp>
          <p:nvSpPr>
            <p:cNvPr id="47121" name="TextBox 41"/>
            <p:cNvSpPr txBox="1">
              <a:spLocks noChangeArrowheads="1"/>
            </p:cNvSpPr>
            <p:nvPr/>
          </p:nvSpPr>
          <p:spPr bwMode="auto">
            <a:xfrm>
              <a:off x="1524000" y="5410200"/>
              <a:ext cx="3276600" cy="1200328"/>
            </a:xfrm>
            <a:prstGeom prst="rect">
              <a:avLst/>
            </a:prstGeom>
            <a:solidFill>
              <a:srgbClr val="FFD6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800000"/>
                  </a:solidFill>
                </a:rPr>
                <a:t>c.equals(d)  </a:t>
              </a:r>
              <a:r>
                <a:rPr lang="en-US"/>
                <a:t>is   </a:t>
              </a:r>
              <a:r>
                <a:rPr lang="en-US" b="1">
                  <a:solidFill>
                    <a:srgbClr val="800000"/>
                  </a:solidFill>
                </a:rPr>
                <a:t>true</a:t>
              </a:r>
            </a:p>
            <a:p>
              <a:r>
                <a:rPr lang="en-US">
                  <a:solidFill>
                    <a:srgbClr val="800000"/>
                  </a:solidFill>
                </a:rPr>
                <a:t>c.equals(</a:t>
              </a:r>
              <a:r>
                <a:rPr lang="en-US" b="1">
                  <a:solidFill>
                    <a:srgbClr val="800000"/>
                  </a:solidFill>
                </a:rPr>
                <a:t>new</a:t>
              </a:r>
              <a:r>
                <a:rPr lang="en-US">
                  <a:solidFill>
                    <a:srgbClr val="800000"/>
                  </a:solidFill>
                </a:rPr>
                <a:t> Circle(…))      </a:t>
              </a:r>
              <a:br>
                <a:rPr lang="en-US">
                  <a:solidFill>
                    <a:srgbClr val="800000"/>
                  </a:solidFill>
                </a:rPr>
              </a:br>
              <a:r>
                <a:rPr lang="en-US">
                  <a:solidFill>
                    <a:srgbClr val="800000"/>
                  </a:solidFill>
                </a:rPr>
                <a:t>                    </a:t>
              </a:r>
              <a:r>
                <a:rPr lang="en-US"/>
                <a:t>is</a:t>
              </a:r>
              <a:r>
                <a:rPr lang="en-US">
                  <a:solidFill>
                    <a:srgbClr val="800000"/>
                  </a:solidFill>
                </a:rPr>
                <a:t>   </a:t>
              </a:r>
              <a:r>
                <a:rPr lang="en-US" b="1">
                  <a:solidFill>
                    <a:srgbClr val="800000"/>
                  </a:solidFill>
                </a:rPr>
                <a:t>false</a:t>
              </a:r>
            </a:p>
          </p:txBody>
        </p:sp>
      </p:grpSp>
      <p:sp>
        <p:nvSpPr>
          <p:cNvPr id="47117" name="TextBox 42"/>
          <p:cNvSpPr txBox="1">
            <a:spLocks noChangeArrowheads="1"/>
          </p:cNvSpPr>
          <p:nvPr/>
        </p:nvSpPr>
        <p:spPr bwMode="auto">
          <a:xfrm>
            <a:off x="228600" y="6167438"/>
            <a:ext cx="1474788" cy="461962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Page C-18 </a:t>
            </a:r>
          </a:p>
        </p:txBody>
      </p:sp>
      <p:sp>
        <p:nvSpPr>
          <p:cNvPr id="47118" name="Rectangle 43"/>
          <p:cNvSpPr>
            <a:spLocks noChangeArrowheads="1"/>
          </p:cNvSpPr>
          <p:nvPr/>
        </p:nvSpPr>
        <p:spPr bwMode="auto">
          <a:xfrm>
            <a:off x="6477000" y="2971800"/>
            <a:ext cx="457200" cy="381000"/>
          </a:xfrm>
          <a:prstGeom prst="rect">
            <a:avLst/>
          </a:prstGeom>
          <a:solidFill>
            <a:srgbClr val="FFCC99"/>
          </a:solidFill>
          <a:ln w="0">
            <a:solidFill>
              <a:srgbClr val="FFCC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47119" name="Rectangle 44"/>
          <p:cNvSpPr>
            <a:spLocks noChangeArrowheads="1"/>
          </p:cNvSpPr>
          <p:nvPr/>
        </p:nvSpPr>
        <p:spPr bwMode="auto">
          <a:xfrm>
            <a:off x="6248400" y="4038600"/>
            <a:ext cx="657225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5.3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5791200" cy="533400"/>
          </a:xfrm>
        </p:spPr>
        <p:txBody>
          <a:bodyPr/>
          <a:lstStyle/>
          <a:p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Example of overriding: toString</a:t>
            </a:r>
          </a:p>
        </p:txBody>
      </p:sp>
      <p:sp>
        <p:nvSpPr>
          <p:cNvPr id="4813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4C907BE-F89D-4749-ABEE-4EDD8AB0BEBF}" type="slidenum">
              <a:rPr lang="en-US" sz="1400"/>
              <a:pPr/>
              <a:t>31</a:t>
            </a:fld>
            <a:endParaRPr lang="en-US" sz="1400"/>
          </a:p>
        </p:txBody>
      </p:sp>
      <p:sp>
        <p:nvSpPr>
          <p:cNvPr id="48131" name="TextBox 5"/>
          <p:cNvSpPr txBox="1">
            <a:spLocks noChangeArrowheads="1"/>
          </p:cNvSpPr>
          <p:nvPr/>
        </p:nvSpPr>
        <p:spPr bwMode="auto">
          <a:xfrm>
            <a:off x="381000" y="727075"/>
            <a:ext cx="83058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600" b="1">
                <a:solidFill>
                  <a:srgbClr val="FF0000"/>
                </a:solidFill>
              </a:rPr>
              <a:t>Override an inherited method</a:t>
            </a:r>
            <a:r>
              <a:rPr lang="en-US" sz="2600"/>
              <a:t>: define it in subclass</a:t>
            </a:r>
            <a:endParaRPr lang="en-US" sz="2600">
              <a:solidFill>
                <a:srgbClr val="800000"/>
              </a:solidFill>
            </a:endParaRPr>
          </a:p>
        </p:txBody>
      </p:sp>
      <p:sp>
        <p:nvSpPr>
          <p:cNvPr id="48132" name="Rectangle 10"/>
          <p:cNvSpPr>
            <a:spLocks noChangeArrowheads="1"/>
          </p:cNvSpPr>
          <p:nvPr/>
        </p:nvSpPr>
        <p:spPr bwMode="auto">
          <a:xfrm>
            <a:off x="5743575" y="4876800"/>
            <a:ext cx="657225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5.3</a:t>
            </a:r>
          </a:p>
        </p:txBody>
      </p:sp>
      <p:sp>
        <p:nvSpPr>
          <p:cNvPr id="48133" name="Rectangle 15"/>
          <p:cNvSpPr>
            <a:spLocks noChangeArrowheads="1"/>
          </p:cNvSpPr>
          <p:nvPr/>
        </p:nvSpPr>
        <p:spPr bwMode="auto">
          <a:xfrm>
            <a:off x="5743575" y="3810000"/>
            <a:ext cx="457200" cy="381000"/>
          </a:xfrm>
          <a:prstGeom prst="rect">
            <a:avLst/>
          </a:prstGeom>
          <a:solidFill>
            <a:srgbClr val="FFCC99"/>
          </a:solidFill>
          <a:ln w="0">
            <a:solidFill>
              <a:srgbClr val="FFCC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grpSp>
        <p:nvGrpSpPr>
          <p:cNvPr id="48134" name="Group 20"/>
          <p:cNvGrpSpPr>
            <a:grpSpLocks/>
          </p:cNvGrpSpPr>
          <p:nvPr/>
        </p:nvGrpSpPr>
        <p:grpSpPr bwMode="auto">
          <a:xfrm>
            <a:off x="5235575" y="1219200"/>
            <a:ext cx="3527425" cy="4572000"/>
            <a:chOff x="5311575" y="1981200"/>
            <a:chExt cx="3527625" cy="4572000"/>
          </a:xfrm>
        </p:grpSpPr>
        <p:sp>
          <p:nvSpPr>
            <p:cNvPr id="48153" name="Rectangle 7"/>
            <p:cNvSpPr>
              <a:spLocks noChangeArrowheads="1"/>
            </p:cNvSpPr>
            <p:nvPr/>
          </p:nvSpPr>
          <p:spPr bwMode="auto">
            <a:xfrm>
              <a:off x="5311575" y="2514600"/>
              <a:ext cx="3429000" cy="40386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4" name="Rectangle 8"/>
            <p:cNvSpPr>
              <a:spLocks noChangeArrowheads="1"/>
            </p:cNvSpPr>
            <p:nvPr/>
          </p:nvSpPr>
          <p:spPr bwMode="auto">
            <a:xfrm>
              <a:off x="5973419" y="1981200"/>
              <a:ext cx="1524000" cy="5334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Circle@x1</a:t>
              </a:r>
            </a:p>
          </p:txBody>
        </p:sp>
        <p:sp>
          <p:nvSpPr>
            <p:cNvPr id="48155" name="Rectangle 9"/>
            <p:cNvSpPr>
              <a:spLocks noChangeArrowheads="1"/>
            </p:cNvSpPr>
            <p:nvPr/>
          </p:nvSpPr>
          <p:spPr bwMode="auto">
            <a:xfrm>
              <a:off x="5311575" y="4952999"/>
              <a:ext cx="1241425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radius</a:t>
              </a:r>
            </a:p>
          </p:txBody>
        </p:sp>
        <p:sp>
          <p:nvSpPr>
            <p:cNvPr id="48156" name="Rectangle 11"/>
            <p:cNvSpPr>
              <a:spLocks noChangeArrowheads="1"/>
            </p:cNvSpPr>
            <p:nvPr/>
          </p:nvSpPr>
          <p:spPr bwMode="auto">
            <a:xfrm>
              <a:off x="5387775" y="5333999"/>
              <a:ext cx="3200400" cy="12192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/>
                <a:t>getRadius()</a:t>
              </a:r>
            </a:p>
            <a:p>
              <a:r>
                <a:rPr lang="en-US"/>
                <a:t>setRadius(</a:t>
              </a:r>
              <a:r>
                <a:rPr lang="en-US" b="1"/>
                <a:t>double</a:t>
              </a:r>
              <a:r>
                <a:rPr lang="en-US"/>
                <a:t>)</a:t>
              </a:r>
            </a:p>
            <a:p>
              <a:r>
                <a:rPr lang="en-US"/>
                <a:t>area()  Circle(</a:t>
              </a:r>
              <a:r>
                <a:rPr lang="en-US" b="1"/>
                <a:t>double</a:t>
              </a:r>
              <a:r>
                <a:rPr lang="en-US"/>
                <a:t>)</a:t>
              </a:r>
            </a:p>
            <a:p>
              <a:endParaRPr lang="en-US"/>
            </a:p>
          </p:txBody>
        </p:sp>
        <p:cxnSp>
          <p:nvCxnSpPr>
            <p:cNvPr id="48157" name="Straight Connector 12"/>
            <p:cNvCxnSpPr>
              <a:cxnSpLocks noChangeShapeType="1"/>
            </p:cNvCxnSpPr>
            <p:nvPr/>
          </p:nvCxnSpPr>
          <p:spPr bwMode="auto">
            <a:xfrm>
              <a:off x="5387775" y="4876799"/>
              <a:ext cx="3276600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58" name="Rectangle 13"/>
            <p:cNvSpPr>
              <a:spLocks noChangeArrowheads="1"/>
            </p:cNvSpPr>
            <p:nvPr/>
          </p:nvSpPr>
          <p:spPr bwMode="auto">
            <a:xfrm>
              <a:off x="5341394" y="3581400"/>
              <a:ext cx="457200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48159" name="Rectangle 14"/>
            <p:cNvSpPr>
              <a:spLocks noChangeArrowheads="1"/>
            </p:cNvSpPr>
            <p:nvPr/>
          </p:nvSpPr>
          <p:spPr bwMode="auto">
            <a:xfrm>
              <a:off x="5722393" y="3581400"/>
              <a:ext cx="657225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8160" name="Rectangle 16"/>
            <p:cNvSpPr>
              <a:spLocks noChangeArrowheads="1"/>
            </p:cNvSpPr>
            <p:nvPr/>
          </p:nvSpPr>
          <p:spPr bwMode="auto">
            <a:xfrm>
              <a:off x="7115175" y="3581400"/>
              <a:ext cx="657225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8161" name="TextBox 17"/>
            <p:cNvSpPr txBox="1">
              <a:spLocks noChangeArrowheads="1"/>
            </p:cNvSpPr>
            <p:nvPr/>
          </p:nvSpPr>
          <p:spPr bwMode="auto">
            <a:xfrm>
              <a:off x="5378192" y="4038600"/>
              <a:ext cx="336387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0000FF"/>
                  </a:solidFill>
                </a:rPr>
                <a:t>toString()</a:t>
              </a:r>
            </a:p>
            <a:p>
              <a:r>
                <a:rPr lang="en-US"/>
                <a:t>Shape(…)  getX()  getY(</a:t>
              </a:r>
              <a:r>
                <a:rPr lang="en-US">
                  <a:solidFill>
                    <a:srgbClr val="0000FF"/>
                  </a:solidFill>
                </a:rPr>
                <a:t>)</a:t>
              </a:r>
            </a:p>
          </p:txBody>
        </p:sp>
        <p:sp>
          <p:nvSpPr>
            <p:cNvPr id="48162" name="TextBox 18"/>
            <p:cNvSpPr txBox="1">
              <a:spLocks noChangeArrowheads="1"/>
            </p:cNvSpPr>
            <p:nvPr/>
          </p:nvSpPr>
          <p:spPr bwMode="auto">
            <a:xfrm>
              <a:off x="7848600" y="4876799"/>
              <a:ext cx="9366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Circle</a:t>
              </a:r>
            </a:p>
          </p:txBody>
        </p:sp>
        <p:sp>
          <p:nvSpPr>
            <p:cNvPr id="48163" name="TextBox 19"/>
            <p:cNvSpPr txBox="1">
              <a:spLocks noChangeArrowheads="1"/>
            </p:cNvSpPr>
            <p:nvPr/>
          </p:nvSpPr>
          <p:spPr bwMode="auto">
            <a:xfrm>
              <a:off x="7826175" y="3352800"/>
              <a:ext cx="9368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Shape</a:t>
              </a:r>
            </a:p>
          </p:txBody>
        </p:sp>
        <p:cxnSp>
          <p:nvCxnSpPr>
            <p:cNvPr id="48164" name="Straight Connector 22"/>
            <p:cNvCxnSpPr>
              <a:cxnSpLocks noChangeShapeType="1"/>
            </p:cNvCxnSpPr>
            <p:nvPr/>
          </p:nvCxnSpPr>
          <p:spPr bwMode="auto">
            <a:xfrm>
              <a:off x="5410200" y="3429000"/>
              <a:ext cx="3276600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65" name="TextBox 24"/>
            <p:cNvSpPr txBox="1">
              <a:spLocks noChangeArrowheads="1"/>
            </p:cNvSpPr>
            <p:nvPr/>
          </p:nvSpPr>
          <p:spPr bwMode="auto">
            <a:xfrm>
              <a:off x="5363819" y="2514600"/>
              <a:ext cx="347538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Object()</a:t>
              </a:r>
            </a:p>
            <a:p>
              <a:r>
                <a:rPr lang="en-US"/>
                <a:t>Equals(Object)   </a:t>
              </a:r>
              <a:r>
                <a:rPr lang="en-US">
                  <a:solidFill>
                    <a:srgbClr val="0000FF"/>
                  </a:solidFill>
                </a:rPr>
                <a:t>toString(</a:t>
              </a:r>
              <a:r>
                <a:rPr lang="en-US"/>
                <a:t>)</a:t>
              </a:r>
            </a:p>
          </p:txBody>
        </p:sp>
        <p:sp>
          <p:nvSpPr>
            <p:cNvPr id="48166" name="TextBox 23"/>
            <p:cNvSpPr txBox="1">
              <a:spLocks noChangeArrowheads="1"/>
            </p:cNvSpPr>
            <p:nvPr/>
          </p:nvSpPr>
          <p:spPr bwMode="auto">
            <a:xfrm>
              <a:off x="7757597" y="2514600"/>
              <a:ext cx="10054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Object</a:t>
              </a:r>
            </a:p>
          </p:txBody>
        </p:sp>
      </p:grpSp>
      <p:grpSp>
        <p:nvGrpSpPr>
          <p:cNvPr id="48135" name="Group 29"/>
          <p:cNvGrpSpPr>
            <a:grpSpLocks/>
          </p:cNvGrpSpPr>
          <p:nvPr/>
        </p:nvGrpSpPr>
        <p:grpSpPr bwMode="auto">
          <a:xfrm>
            <a:off x="5791200" y="5867400"/>
            <a:ext cx="2133600" cy="457200"/>
            <a:chOff x="1905000" y="3352800"/>
            <a:chExt cx="3058160" cy="457200"/>
          </a:xfrm>
        </p:grpSpPr>
        <p:sp>
          <p:nvSpPr>
            <p:cNvPr id="48151" name="Rectangle 30"/>
            <p:cNvSpPr>
              <a:spLocks noChangeArrowheads="1"/>
            </p:cNvSpPr>
            <p:nvPr/>
          </p:nvSpPr>
          <p:spPr bwMode="auto">
            <a:xfrm>
              <a:off x="1905000" y="3429000"/>
              <a:ext cx="1317625" cy="381000"/>
            </a:xfrm>
            <a:prstGeom prst="rect">
              <a:avLst/>
            </a:prstGeom>
            <a:noFill/>
            <a:ln w="0">
              <a:solidFill>
                <a:srgbClr val="FFC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48152" name="Rectangle 31"/>
            <p:cNvSpPr>
              <a:spLocks noChangeArrowheads="1"/>
            </p:cNvSpPr>
            <p:nvPr/>
          </p:nvSpPr>
          <p:spPr bwMode="auto">
            <a:xfrm>
              <a:off x="2743200" y="3352800"/>
              <a:ext cx="2219960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/>
                <a:t>Circle@x1</a:t>
              </a:r>
            </a:p>
            <a:p>
              <a:pPr algn="ctr"/>
              <a:endParaRPr lang="en-US"/>
            </a:p>
          </p:txBody>
        </p:sp>
      </p:grpSp>
      <p:sp>
        <p:nvSpPr>
          <p:cNvPr id="48136" name="TextBox 42"/>
          <p:cNvSpPr txBox="1">
            <a:spLocks noChangeArrowheads="1"/>
          </p:cNvSpPr>
          <p:nvPr/>
        </p:nvSpPr>
        <p:spPr bwMode="auto">
          <a:xfrm>
            <a:off x="228600" y="6167438"/>
            <a:ext cx="1474788" cy="461962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Page C-12 </a:t>
            </a:r>
          </a:p>
        </p:txBody>
      </p:sp>
      <p:sp>
        <p:nvSpPr>
          <p:cNvPr id="48137" name="Rectangle 43"/>
          <p:cNvSpPr>
            <a:spLocks noChangeArrowheads="1"/>
          </p:cNvSpPr>
          <p:nvPr/>
        </p:nvSpPr>
        <p:spPr bwMode="auto">
          <a:xfrm>
            <a:off x="6553200" y="2819400"/>
            <a:ext cx="457200" cy="381000"/>
          </a:xfrm>
          <a:prstGeom prst="rect">
            <a:avLst/>
          </a:prstGeom>
          <a:solidFill>
            <a:srgbClr val="FFCC99"/>
          </a:solidFill>
          <a:ln w="0">
            <a:solidFill>
              <a:srgbClr val="FFCC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48138" name="Rectangle 44"/>
          <p:cNvSpPr>
            <a:spLocks noChangeArrowheads="1"/>
          </p:cNvSpPr>
          <p:nvPr/>
        </p:nvSpPr>
        <p:spPr bwMode="auto">
          <a:xfrm>
            <a:off x="6276975" y="4191000"/>
            <a:ext cx="657225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5.3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28600" y="1371600"/>
            <a:ext cx="5181600" cy="2057400"/>
            <a:chOff x="228600" y="1371600"/>
            <a:chExt cx="5181600" cy="2057400"/>
          </a:xfrm>
        </p:grpSpPr>
        <p:sp>
          <p:nvSpPr>
            <p:cNvPr id="48148" name="TextBox 3"/>
            <p:cNvSpPr txBox="1">
              <a:spLocks noChangeArrowheads="1"/>
            </p:cNvSpPr>
            <p:nvPr/>
          </p:nvSpPr>
          <p:spPr bwMode="auto">
            <a:xfrm>
              <a:off x="228600" y="1752600"/>
              <a:ext cx="4915829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/** return representation of this */</a:t>
              </a:r>
            </a:p>
            <a:p>
              <a:r>
                <a:rPr lang="en-US" b="1"/>
                <a:t>public</a:t>
              </a:r>
              <a:r>
                <a:rPr lang="en-US"/>
                <a:t> </a:t>
              </a:r>
              <a:r>
                <a:rPr lang="en-US">
                  <a:solidFill>
                    <a:srgbClr val="FF0000"/>
                  </a:solidFill>
                </a:rPr>
                <a:t>@Override </a:t>
              </a:r>
              <a:r>
                <a:rPr lang="en-US"/>
                <a:t>String toString() {</a:t>
              </a:r>
            </a:p>
            <a:p>
              <a:r>
                <a:rPr lang="en-US"/>
                <a:t>    </a:t>
              </a:r>
              <a:r>
                <a:rPr lang="en-US" b="1"/>
                <a:t>return</a:t>
              </a:r>
              <a:r>
                <a:rPr lang="en-US"/>
                <a:t> “(“  +  x  +  “, ”  +  y  +  “)”;</a:t>
              </a:r>
            </a:p>
            <a:p>
              <a:r>
                <a:rPr lang="en-US"/>
                <a:t>}</a:t>
              </a:r>
            </a:p>
          </p:txBody>
        </p:sp>
        <p:sp>
          <p:nvSpPr>
            <p:cNvPr id="48149" name="TextBox 36"/>
            <p:cNvSpPr txBox="1">
              <a:spLocks noChangeArrowheads="1"/>
            </p:cNvSpPr>
            <p:nvPr/>
          </p:nvSpPr>
          <p:spPr bwMode="auto">
            <a:xfrm>
              <a:off x="2362200" y="1371600"/>
              <a:ext cx="2590800" cy="461665"/>
            </a:xfrm>
            <a:prstGeom prst="rect">
              <a:avLst/>
            </a:prstGeom>
            <a:solidFill>
              <a:srgbClr val="FFD6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800000"/>
                  </a:solidFill>
                </a:rPr>
                <a:t>Put in class Shape</a:t>
              </a:r>
              <a:endParaRPr lang="en-US" b="1">
                <a:solidFill>
                  <a:srgbClr val="800000"/>
                </a:solidFill>
              </a:endParaRPr>
            </a:p>
          </p:txBody>
        </p:sp>
        <p:cxnSp>
          <p:nvCxnSpPr>
            <p:cNvPr id="48150" name="Straight Arrow Connector 6"/>
            <p:cNvCxnSpPr>
              <a:cxnSpLocks noChangeShapeType="1"/>
            </p:cNvCxnSpPr>
            <p:nvPr/>
          </p:nvCxnSpPr>
          <p:spPr bwMode="auto">
            <a:xfrm>
              <a:off x="4800600" y="1752600"/>
              <a:ext cx="609600" cy="1676400"/>
            </a:xfrm>
            <a:prstGeom prst="straightConnector1">
              <a:avLst/>
            </a:prstGeom>
            <a:noFill/>
            <a:ln w="47625">
              <a:solidFill>
                <a:srgbClr val="8B008C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357188" y="3276600"/>
            <a:ext cx="4672012" cy="1300163"/>
            <a:chOff x="357189" y="3436121"/>
            <a:chExt cx="4672072" cy="1300317"/>
          </a:xfrm>
        </p:grpSpPr>
        <p:sp>
          <p:nvSpPr>
            <p:cNvPr id="48146" name="TextBox 34"/>
            <p:cNvSpPr txBox="1">
              <a:spLocks noChangeArrowheads="1"/>
            </p:cNvSpPr>
            <p:nvPr/>
          </p:nvSpPr>
          <p:spPr bwMode="auto">
            <a:xfrm>
              <a:off x="357189" y="3436121"/>
              <a:ext cx="467207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800000"/>
                  </a:solidFill>
                </a:rPr>
                <a:t>c.toString() </a:t>
              </a:r>
              <a:r>
                <a:rPr lang="en-US"/>
                <a:t>calls overriding method,</a:t>
              </a:r>
            </a:p>
            <a:p>
              <a:r>
                <a:rPr lang="en-US"/>
                <a:t>one nearest to bottom of object</a:t>
              </a:r>
            </a:p>
          </p:txBody>
        </p:sp>
        <p:sp>
          <p:nvSpPr>
            <p:cNvPr id="48147" name="TextBox 45"/>
            <p:cNvSpPr txBox="1">
              <a:spLocks noChangeArrowheads="1"/>
            </p:cNvSpPr>
            <p:nvPr/>
          </p:nvSpPr>
          <p:spPr bwMode="auto">
            <a:xfrm>
              <a:off x="1447800" y="4274773"/>
              <a:ext cx="3352800" cy="461665"/>
            </a:xfrm>
            <a:prstGeom prst="rect">
              <a:avLst/>
            </a:prstGeom>
            <a:solidFill>
              <a:srgbClr val="FFD6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800000"/>
                  </a:solidFill>
                </a:rPr>
                <a:t>c.toString()  </a:t>
              </a:r>
              <a:r>
                <a:rPr lang="en-US"/>
                <a:t>is   </a:t>
              </a:r>
              <a:r>
                <a:rPr lang="en-US">
                  <a:solidFill>
                    <a:srgbClr val="800000"/>
                  </a:solidFill>
                </a:rPr>
                <a:t>“(20, 2)”</a:t>
              </a:r>
            </a:p>
          </p:txBody>
        </p:sp>
      </p:grp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304800" y="4648200"/>
            <a:ext cx="4652963" cy="830263"/>
          </a:xfrm>
          <a:prstGeom prst="rect">
            <a:avLst/>
          </a:prstGeom>
          <a:solidFill>
            <a:srgbClr val="FFD6E2">
              <a:alpha val="2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Do not override a field! Useless.</a:t>
            </a:r>
          </a:p>
          <a:p>
            <a:r>
              <a:rPr lang="en-US"/>
              <a:t>Called shadowing. Not used in 2110</a:t>
            </a:r>
          </a:p>
        </p:txBody>
      </p: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1219200" y="2514600"/>
            <a:ext cx="4038600" cy="3962400"/>
            <a:chOff x="1219200" y="2514600"/>
            <a:chExt cx="4038600" cy="3962400"/>
          </a:xfrm>
        </p:grpSpPr>
        <p:sp>
          <p:nvSpPr>
            <p:cNvPr id="48143" name="TextBox 36"/>
            <p:cNvSpPr txBox="1">
              <a:spLocks noChangeArrowheads="1"/>
            </p:cNvSpPr>
            <p:nvPr/>
          </p:nvSpPr>
          <p:spPr bwMode="auto">
            <a:xfrm>
              <a:off x="1752600" y="5646003"/>
              <a:ext cx="3505200" cy="830997"/>
            </a:xfrm>
            <a:prstGeom prst="rect">
              <a:avLst/>
            </a:prstGeom>
            <a:solidFill>
              <a:srgbClr val="E4C7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Don’t need </a:t>
              </a:r>
              <a:r>
                <a:rPr lang="en-US">
                  <a:solidFill>
                    <a:srgbClr val="FF0000"/>
                  </a:solidFill>
                </a:rPr>
                <a:t>@Override</a:t>
              </a:r>
              <a:r>
                <a:rPr lang="en-US"/>
                <a:t>.</a:t>
              </a:r>
            </a:p>
            <a:p>
              <a:r>
                <a:rPr lang="en-US"/>
                <a:t>Helps catch errors. Use it.</a:t>
              </a:r>
            </a:p>
          </p:txBody>
        </p:sp>
        <p:cxnSp>
          <p:nvCxnSpPr>
            <p:cNvPr id="48144" name="Straight Arrow Connector 40"/>
            <p:cNvCxnSpPr>
              <a:cxnSpLocks noChangeShapeType="1"/>
              <a:stCxn id="48143" idx="0"/>
            </p:cNvCxnSpPr>
            <p:nvPr/>
          </p:nvCxnSpPr>
          <p:spPr bwMode="auto">
            <a:xfrm flipH="1" flipV="1">
              <a:off x="2057400" y="2514600"/>
              <a:ext cx="1447800" cy="3131403"/>
            </a:xfrm>
            <a:prstGeom prst="straightConnector1">
              <a:avLst/>
            </a:prstGeom>
            <a:noFill/>
            <a:ln w="47625">
              <a:solidFill>
                <a:srgbClr val="8B00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45" name="Straight Arrow Connector 40"/>
            <p:cNvCxnSpPr>
              <a:cxnSpLocks noChangeShapeType="1"/>
            </p:cNvCxnSpPr>
            <p:nvPr/>
          </p:nvCxnSpPr>
          <p:spPr bwMode="auto">
            <a:xfrm flipH="1">
              <a:off x="1219200" y="2514600"/>
              <a:ext cx="1371600" cy="0"/>
            </a:xfrm>
            <a:prstGeom prst="straightConnector1">
              <a:avLst/>
            </a:prstGeom>
            <a:noFill/>
            <a:ln w="47625">
              <a:solidFill>
                <a:srgbClr val="8B00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5791200" cy="533400"/>
          </a:xfrm>
        </p:spPr>
        <p:txBody>
          <a:bodyPr/>
          <a:lstStyle/>
          <a:p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toString() is special in Java</a:t>
            </a:r>
          </a:p>
        </p:txBody>
      </p:sp>
      <p:sp>
        <p:nvSpPr>
          <p:cNvPr id="4915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273FD7C-D55B-084F-AF8B-E72E5B205300}" type="slidenum">
              <a:rPr lang="en-US" sz="1400"/>
              <a:pPr/>
              <a:t>32</a:t>
            </a:fld>
            <a:endParaRPr lang="en-US" sz="1400"/>
          </a:p>
        </p:txBody>
      </p:sp>
      <p:sp>
        <p:nvSpPr>
          <p:cNvPr id="49155" name="Rectangle 10"/>
          <p:cNvSpPr>
            <a:spLocks noChangeArrowheads="1"/>
          </p:cNvSpPr>
          <p:nvPr/>
        </p:nvSpPr>
        <p:spPr bwMode="auto">
          <a:xfrm>
            <a:off x="5743575" y="4876800"/>
            <a:ext cx="657225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5.3</a:t>
            </a:r>
          </a:p>
        </p:txBody>
      </p:sp>
      <p:sp>
        <p:nvSpPr>
          <p:cNvPr id="49156" name="Rectangle 15"/>
          <p:cNvSpPr>
            <a:spLocks noChangeArrowheads="1"/>
          </p:cNvSpPr>
          <p:nvPr/>
        </p:nvSpPr>
        <p:spPr bwMode="auto">
          <a:xfrm>
            <a:off x="5743575" y="3810000"/>
            <a:ext cx="457200" cy="381000"/>
          </a:xfrm>
          <a:prstGeom prst="rect">
            <a:avLst/>
          </a:prstGeom>
          <a:solidFill>
            <a:srgbClr val="FFCC99"/>
          </a:solidFill>
          <a:ln w="0">
            <a:solidFill>
              <a:srgbClr val="FFCC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grpSp>
        <p:nvGrpSpPr>
          <p:cNvPr id="49157" name="Group 20"/>
          <p:cNvGrpSpPr>
            <a:grpSpLocks/>
          </p:cNvGrpSpPr>
          <p:nvPr/>
        </p:nvGrpSpPr>
        <p:grpSpPr bwMode="auto">
          <a:xfrm>
            <a:off x="5235575" y="1447800"/>
            <a:ext cx="3527425" cy="4572000"/>
            <a:chOff x="5311575" y="1981200"/>
            <a:chExt cx="3527625" cy="4572000"/>
          </a:xfrm>
        </p:grpSpPr>
        <p:sp>
          <p:nvSpPr>
            <p:cNvPr id="49172" name="Rectangle 7"/>
            <p:cNvSpPr>
              <a:spLocks noChangeArrowheads="1"/>
            </p:cNvSpPr>
            <p:nvPr/>
          </p:nvSpPr>
          <p:spPr bwMode="auto">
            <a:xfrm>
              <a:off x="5311575" y="2514600"/>
              <a:ext cx="3429000" cy="40386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3" name="Rectangle 8"/>
            <p:cNvSpPr>
              <a:spLocks noChangeArrowheads="1"/>
            </p:cNvSpPr>
            <p:nvPr/>
          </p:nvSpPr>
          <p:spPr bwMode="auto">
            <a:xfrm>
              <a:off x="5973419" y="1981200"/>
              <a:ext cx="1524000" cy="5334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Circle@x1</a:t>
              </a:r>
            </a:p>
          </p:txBody>
        </p:sp>
        <p:sp>
          <p:nvSpPr>
            <p:cNvPr id="49174" name="Rectangle 9"/>
            <p:cNvSpPr>
              <a:spLocks noChangeArrowheads="1"/>
            </p:cNvSpPr>
            <p:nvPr/>
          </p:nvSpPr>
          <p:spPr bwMode="auto">
            <a:xfrm>
              <a:off x="5311575" y="4952999"/>
              <a:ext cx="1241425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radius</a:t>
              </a:r>
            </a:p>
          </p:txBody>
        </p:sp>
        <p:sp>
          <p:nvSpPr>
            <p:cNvPr id="49175" name="Rectangle 11"/>
            <p:cNvSpPr>
              <a:spLocks noChangeArrowheads="1"/>
            </p:cNvSpPr>
            <p:nvPr/>
          </p:nvSpPr>
          <p:spPr bwMode="auto">
            <a:xfrm>
              <a:off x="5387775" y="5333999"/>
              <a:ext cx="3200400" cy="12192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/>
                <a:t>getRadius()</a:t>
              </a:r>
            </a:p>
            <a:p>
              <a:r>
                <a:rPr lang="en-US"/>
                <a:t>setRadius(</a:t>
              </a:r>
              <a:r>
                <a:rPr lang="en-US" b="1"/>
                <a:t>double</a:t>
              </a:r>
              <a:r>
                <a:rPr lang="en-US"/>
                <a:t>)</a:t>
              </a:r>
            </a:p>
            <a:p>
              <a:r>
                <a:rPr lang="en-US"/>
                <a:t>area()  Circle(</a:t>
              </a:r>
              <a:r>
                <a:rPr lang="en-US" b="1"/>
                <a:t>double</a:t>
              </a:r>
              <a:r>
                <a:rPr lang="en-US"/>
                <a:t>)</a:t>
              </a:r>
            </a:p>
            <a:p>
              <a:endParaRPr lang="en-US"/>
            </a:p>
          </p:txBody>
        </p:sp>
        <p:cxnSp>
          <p:nvCxnSpPr>
            <p:cNvPr id="49176" name="Straight Connector 12"/>
            <p:cNvCxnSpPr>
              <a:cxnSpLocks noChangeShapeType="1"/>
            </p:cNvCxnSpPr>
            <p:nvPr/>
          </p:nvCxnSpPr>
          <p:spPr bwMode="auto">
            <a:xfrm>
              <a:off x="5387775" y="4876799"/>
              <a:ext cx="3276600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77" name="Rectangle 13"/>
            <p:cNvSpPr>
              <a:spLocks noChangeArrowheads="1"/>
            </p:cNvSpPr>
            <p:nvPr/>
          </p:nvSpPr>
          <p:spPr bwMode="auto">
            <a:xfrm>
              <a:off x="5341394" y="3581400"/>
              <a:ext cx="457200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49178" name="Rectangle 14"/>
            <p:cNvSpPr>
              <a:spLocks noChangeArrowheads="1"/>
            </p:cNvSpPr>
            <p:nvPr/>
          </p:nvSpPr>
          <p:spPr bwMode="auto">
            <a:xfrm>
              <a:off x="5722393" y="3581400"/>
              <a:ext cx="657225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9179" name="Rectangle 16"/>
            <p:cNvSpPr>
              <a:spLocks noChangeArrowheads="1"/>
            </p:cNvSpPr>
            <p:nvPr/>
          </p:nvSpPr>
          <p:spPr bwMode="auto">
            <a:xfrm>
              <a:off x="7115175" y="3581400"/>
              <a:ext cx="657225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9180" name="TextBox 17"/>
            <p:cNvSpPr txBox="1">
              <a:spLocks noChangeArrowheads="1"/>
            </p:cNvSpPr>
            <p:nvPr/>
          </p:nvSpPr>
          <p:spPr bwMode="auto">
            <a:xfrm>
              <a:off x="5378192" y="4038600"/>
              <a:ext cx="336387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0000FF"/>
                  </a:solidFill>
                </a:rPr>
                <a:t>toString()</a:t>
              </a:r>
            </a:p>
            <a:p>
              <a:r>
                <a:rPr lang="en-US"/>
                <a:t>Shape(…)  getX()  getY(</a:t>
              </a:r>
              <a:r>
                <a:rPr lang="en-US">
                  <a:solidFill>
                    <a:srgbClr val="0000FF"/>
                  </a:solidFill>
                </a:rPr>
                <a:t>)</a:t>
              </a:r>
            </a:p>
          </p:txBody>
        </p:sp>
        <p:sp>
          <p:nvSpPr>
            <p:cNvPr id="49181" name="TextBox 18"/>
            <p:cNvSpPr txBox="1">
              <a:spLocks noChangeArrowheads="1"/>
            </p:cNvSpPr>
            <p:nvPr/>
          </p:nvSpPr>
          <p:spPr bwMode="auto">
            <a:xfrm>
              <a:off x="7848600" y="4876799"/>
              <a:ext cx="9366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Circle</a:t>
              </a:r>
            </a:p>
          </p:txBody>
        </p:sp>
        <p:sp>
          <p:nvSpPr>
            <p:cNvPr id="49182" name="TextBox 19"/>
            <p:cNvSpPr txBox="1">
              <a:spLocks noChangeArrowheads="1"/>
            </p:cNvSpPr>
            <p:nvPr/>
          </p:nvSpPr>
          <p:spPr bwMode="auto">
            <a:xfrm>
              <a:off x="7826175" y="3352800"/>
              <a:ext cx="9368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Shape</a:t>
              </a:r>
            </a:p>
          </p:txBody>
        </p:sp>
        <p:cxnSp>
          <p:nvCxnSpPr>
            <p:cNvPr id="49183" name="Straight Connector 22"/>
            <p:cNvCxnSpPr>
              <a:cxnSpLocks noChangeShapeType="1"/>
            </p:cNvCxnSpPr>
            <p:nvPr/>
          </p:nvCxnSpPr>
          <p:spPr bwMode="auto">
            <a:xfrm>
              <a:off x="5410200" y="3429000"/>
              <a:ext cx="3276600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84" name="TextBox 24"/>
            <p:cNvSpPr txBox="1">
              <a:spLocks noChangeArrowheads="1"/>
            </p:cNvSpPr>
            <p:nvPr/>
          </p:nvSpPr>
          <p:spPr bwMode="auto">
            <a:xfrm>
              <a:off x="5363819" y="2514600"/>
              <a:ext cx="347538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Object()</a:t>
              </a:r>
            </a:p>
            <a:p>
              <a:r>
                <a:rPr lang="en-US"/>
                <a:t>Equals(Object)   </a:t>
              </a:r>
              <a:r>
                <a:rPr lang="en-US">
                  <a:solidFill>
                    <a:srgbClr val="0000FF"/>
                  </a:solidFill>
                </a:rPr>
                <a:t>toString(</a:t>
              </a:r>
              <a:r>
                <a:rPr lang="en-US"/>
                <a:t>)</a:t>
              </a:r>
            </a:p>
          </p:txBody>
        </p:sp>
        <p:sp>
          <p:nvSpPr>
            <p:cNvPr id="49185" name="TextBox 23"/>
            <p:cNvSpPr txBox="1">
              <a:spLocks noChangeArrowheads="1"/>
            </p:cNvSpPr>
            <p:nvPr/>
          </p:nvSpPr>
          <p:spPr bwMode="auto">
            <a:xfrm>
              <a:off x="7757597" y="2514600"/>
              <a:ext cx="10054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Object</a:t>
              </a:r>
            </a:p>
          </p:txBody>
        </p:sp>
      </p:grpSp>
      <p:grpSp>
        <p:nvGrpSpPr>
          <p:cNvPr id="49158" name="Group 29"/>
          <p:cNvGrpSpPr>
            <a:grpSpLocks/>
          </p:cNvGrpSpPr>
          <p:nvPr/>
        </p:nvGrpSpPr>
        <p:grpSpPr bwMode="auto">
          <a:xfrm>
            <a:off x="5791200" y="6096000"/>
            <a:ext cx="2133600" cy="457200"/>
            <a:chOff x="1905000" y="3352800"/>
            <a:chExt cx="3058160" cy="457200"/>
          </a:xfrm>
        </p:grpSpPr>
        <p:sp>
          <p:nvSpPr>
            <p:cNvPr id="49170" name="Rectangle 30"/>
            <p:cNvSpPr>
              <a:spLocks noChangeArrowheads="1"/>
            </p:cNvSpPr>
            <p:nvPr/>
          </p:nvSpPr>
          <p:spPr bwMode="auto">
            <a:xfrm>
              <a:off x="1905000" y="3429000"/>
              <a:ext cx="1317625" cy="381000"/>
            </a:xfrm>
            <a:prstGeom prst="rect">
              <a:avLst/>
            </a:prstGeom>
            <a:noFill/>
            <a:ln w="0">
              <a:solidFill>
                <a:srgbClr val="FFC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49171" name="Rectangle 31"/>
            <p:cNvSpPr>
              <a:spLocks noChangeArrowheads="1"/>
            </p:cNvSpPr>
            <p:nvPr/>
          </p:nvSpPr>
          <p:spPr bwMode="auto">
            <a:xfrm>
              <a:off x="2743200" y="3352800"/>
              <a:ext cx="2219960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/>
                <a:t>Circle@x1</a:t>
              </a:r>
            </a:p>
            <a:p>
              <a:pPr algn="ctr"/>
              <a:endParaRPr lang="en-US"/>
            </a:p>
          </p:txBody>
        </p:sp>
      </p:grpSp>
      <p:sp>
        <p:nvSpPr>
          <p:cNvPr id="49159" name="TextBox 42"/>
          <p:cNvSpPr txBox="1">
            <a:spLocks noChangeArrowheads="1"/>
          </p:cNvSpPr>
          <p:nvPr/>
        </p:nvSpPr>
        <p:spPr bwMode="auto">
          <a:xfrm>
            <a:off x="228600" y="6167438"/>
            <a:ext cx="1474788" cy="461962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Page B-17 </a:t>
            </a:r>
          </a:p>
        </p:txBody>
      </p:sp>
      <p:sp>
        <p:nvSpPr>
          <p:cNvPr id="49160" name="Rectangle 43"/>
          <p:cNvSpPr>
            <a:spLocks noChangeArrowheads="1"/>
          </p:cNvSpPr>
          <p:nvPr/>
        </p:nvSpPr>
        <p:spPr bwMode="auto">
          <a:xfrm>
            <a:off x="6553200" y="3048000"/>
            <a:ext cx="457200" cy="381000"/>
          </a:xfrm>
          <a:prstGeom prst="rect">
            <a:avLst/>
          </a:prstGeom>
          <a:solidFill>
            <a:srgbClr val="FFCC99"/>
          </a:solidFill>
          <a:ln w="0">
            <a:solidFill>
              <a:srgbClr val="FFCC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49161" name="Rectangle 44"/>
          <p:cNvSpPr>
            <a:spLocks noChangeArrowheads="1"/>
          </p:cNvSpPr>
          <p:nvPr/>
        </p:nvSpPr>
        <p:spPr bwMode="auto">
          <a:xfrm>
            <a:off x="6276975" y="4419600"/>
            <a:ext cx="657225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5.3</a:t>
            </a:r>
          </a:p>
        </p:txBody>
      </p:sp>
      <p:sp>
        <p:nvSpPr>
          <p:cNvPr id="49162" name="TextBox 4"/>
          <p:cNvSpPr txBox="1">
            <a:spLocks noChangeArrowheads="1"/>
          </p:cNvSpPr>
          <p:nvPr/>
        </p:nvSpPr>
        <p:spPr bwMode="auto">
          <a:xfrm>
            <a:off x="381000" y="762000"/>
            <a:ext cx="830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Good debugging tool: Define toString in every class you write, give values of (some of ) fields of object.</a:t>
            </a:r>
          </a:p>
        </p:txBody>
      </p: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228600" y="3600450"/>
            <a:ext cx="4724400" cy="2400300"/>
            <a:chOff x="228600" y="3600272"/>
            <a:chExt cx="4724400" cy="2400834"/>
          </a:xfrm>
        </p:grpSpPr>
        <p:sp>
          <p:nvSpPr>
            <p:cNvPr id="49168" name="TextBox 45"/>
            <p:cNvSpPr txBox="1">
              <a:spLocks noChangeArrowheads="1"/>
            </p:cNvSpPr>
            <p:nvPr/>
          </p:nvSpPr>
          <p:spPr bwMode="auto">
            <a:xfrm>
              <a:off x="533400" y="4800600"/>
              <a:ext cx="4419600" cy="1200506"/>
            </a:xfrm>
            <a:prstGeom prst="rect">
              <a:avLst/>
            </a:prstGeom>
            <a:solidFill>
              <a:srgbClr val="FFD6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800000"/>
                  </a:solidFill>
                </a:rPr>
                <a:t>System.out.println(“c is: ” + c);</a:t>
              </a:r>
            </a:p>
            <a:p>
              <a:r>
                <a:rPr lang="en-US"/>
                <a:t>prints</a:t>
              </a:r>
            </a:p>
            <a:p>
              <a:r>
                <a:rPr lang="en-US">
                  <a:solidFill>
                    <a:srgbClr val="800000"/>
                  </a:solidFill>
                </a:rPr>
                <a:t>         “c is (20, 2)”</a:t>
              </a:r>
            </a:p>
          </p:txBody>
        </p:sp>
        <p:sp>
          <p:nvSpPr>
            <p:cNvPr id="49169" name="TextBox 5"/>
            <p:cNvSpPr txBox="1">
              <a:spLocks noChangeArrowheads="1"/>
            </p:cNvSpPr>
            <p:nvPr/>
          </p:nvSpPr>
          <p:spPr bwMode="auto">
            <a:xfrm>
              <a:off x="228600" y="3600272"/>
              <a:ext cx="4648200" cy="1200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In some places where String is expected but class name appears, Java automatically calls toString.</a:t>
              </a:r>
            </a:p>
          </p:txBody>
        </p:sp>
      </p:grpSp>
      <p:grpSp>
        <p:nvGrpSpPr>
          <p:cNvPr id="49164" name="Group 33"/>
          <p:cNvGrpSpPr>
            <a:grpSpLocks/>
          </p:cNvGrpSpPr>
          <p:nvPr/>
        </p:nvGrpSpPr>
        <p:grpSpPr bwMode="auto">
          <a:xfrm>
            <a:off x="228600" y="1676400"/>
            <a:ext cx="5181600" cy="2057400"/>
            <a:chOff x="228600" y="1371600"/>
            <a:chExt cx="5181600" cy="2057400"/>
          </a:xfrm>
        </p:grpSpPr>
        <p:sp>
          <p:nvSpPr>
            <p:cNvPr id="49165" name="TextBox 34"/>
            <p:cNvSpPr txBox="1">
              <a:spLocks noChangeArrowheads="1"/>
            </p:cNvSpPr>
            <p:nvPr/>
          </p:nvSpPr>
          <p:spPr bwMode="auto">
            <a:xfrm>
              <a:off x="228600" y="1783140"/>
              <a:ext cx="4915829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/** return representation of this */</a:t>
              </a:r>
            </a:p>
            <a:p>
              <a:r>
                <a:rPr lang="en-US" b="1"/>
                <a:t>public</a:t>
              </a:r>
              <a:r>
                <a:rPr lang="en-US"/>
                <a:t> String toString() {</a:t>
              </a:r>
            </a:p>
            <a:p>
              <a:r>
                <a:rPr lang="en-US"/>
                <a:t>    </a:t>
              </a:r>
              <a:r>
                <a:rPr lang="en-US" b="1"/>
                <a:t>return</a:t>
              </a:r>
              <a:r>
                <a:rPr lang="en-US"/>
                <a:t> “(“  +  x  +  “, ”  +  y  +  “)”;</a:t>
              </a:r>
            </a:p>
            <a:p>
              <a:r>
                <a:rPr lang="en-US"/>
                <a:t>}</a:t>
              </a:r>
            </a:p>
          </p:txBody>
        </p:sp>
        <p:sp>
          <p:nvSpPr>
            <p:cNvPr id="49166" name="TextBox 35"/>
            <p:cNvSpPr txBox="1">
              <a:spLocks noChangeArrowheads="1"/>
            </p:cNvSpPr>
            <p:nvPr/>
          </p:nvSpPr>
          <p:spPr bwMode="auto">
            <a:xfrm>
              <a:off x="2362200" y="1371600"/>
              <a:ext cx="2590800" cy="461665"/>
            </a:xfrm>
            <a:prstGeom prst="rect">
              <a:avLst/>
            </a:prstGeom>
            <a:solidFill>
              <a:srgbClr val="FFD6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800000"/>
                  </a:solidFill>
                </a:rPr>
                <a:t>Put in class Shape</a:t>
              </a:r>
              <a:endParaRPr lang="en-US" b="1">
                <a:solidFill>
                  <a:srgbClr val="800000"/>
                </a:solidFill>
              </a:endParaRPr>
            </a:p>
          </p:txBody>
        </p:sp>
        <p:cxnSp>
          <p:nvCxnSpPr>
            <p:cNvPr id="49167" name="Straight Arrow Connector 36"/>
            <p:cNvCxnSpPr>
              <a:cxnSpLocks noChangeShapeType="1"/>
            </p:cNvCxnSpPr>
            <p:nvPr/>
          </p:nvCxnSpPr>
          <p:spPr bwMode="auto">
            <a:xfrm>
              <a:off x="4800600" y="1752600"/>
              <a:ext cx="609600" cy="1676400"/>
            </a:xfrm>
            <a:prstGeom prst="straightConnector1">
              <a:avLst/>
            </a:prstGeom>
            <a:noFill/>
            <a:ln w="47625">
              <a:solidFill>
                <a:srgbClr val="8B008C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5791200" cy="533400"/>
          </a:xfrm>
        </p:spPr>
        <p:txBody>
          <a:bodyPr/>
          <a:lstStyle/>
          <a:p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Calling overridden method</a:t>
            </a:r>
          </a:p>
        </p:txBody>
      </p:sp>
      <p:sp>
        <p:nvSpPr>
          <p:cNvPr id="5017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5DC8114-B2E9-6E49-ADF1-819BB9ED995A}" type="slidenum">
              <a:rPr lang="en-US" sz="1400"/>
              <a:pPr/>
              <a:t>33</a:t>
            </a:fld>
            <a:endParaRPr lang="en-US" sz="1400"/>
          </a:p>
        </p:txBody>
      </p:sp>
      <p:sp>
        <p:nvSpPr>
          <p:cNvPr id="50179" name="Rectangle 10"/>
          <p:cNvSpPr>
            <a:spLocks noChangeArrowheads="1"/>
          </p:cNvSpPr>
          <p:nvPr/>
        </p:nvSpPr>
        <p:spPr bwMode="auto">
          <a:xfrm>
            <a:off x="5743575" y="4876800"/>
            <a:ext cx="657225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5.3</a:t>
            </a:r>
          </a:p>
        </p:txBody>
      </p:sp>
      <p:sp>
        <p:nvSpPr>
          <p:cNvPr id="50180" name="Rectangle 15"/>
          <p:cNvSpPr>
            <a:spLocks noChangeArrowheads="1"/>
          </p:cNvSpPr>
          <p:nvPr/>
        </p:nvSpPr>
        <p:spPr bwMode="auto">
          <a:xfrm>
            <a:off x="5743575" y="3810000"/>
            <a:ext cx="457200" cy="381000"/>
          </a:xfrm>
          <a:prstGeom prst="rect">
            <a:avLst/>
          </a:prstGeom>
          <a:solidFill>
            <a:srgbClr val="FFCC99"/>
          </a:solidFill>
          <a:ln w="0">
            <a:solidFill>
              <a:srgbClr val="FFCC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grpSp>
        <p:nvGrpSpPr>
          <p:cNvPr id="50181" name="Group 20"/>
          <p:cNvGrpSpPr>
            <a:grpSpLocks/>
          </p:cNvGrpSpPr>
          <p:nvPr/>
        </p:nvGrpSpPr>
        <p:grpSpPr bwMode="auto">
          <a:xfrm>
            <a:off x="5235575" y="1219200"/>
            <a:ext cx="3527425" cy="4572000"/>
            <a:chOff x="5311575" y="1981200"/>
            <a:chExt cx="3527625" cy="4572000"/>
          </a:xfrm>
        </p:grpSpPr>
        <p:sp>
          <p:nvSpPr>
            <p:cNvPr id="50195" name="Rectangle 7"/>
            <p:cNvSpPr>
              <a:spLocks noChangeArrowheads="1"/>
            </p:cNvSpPr>
            <p:nvPr/>
          </p:nvSpPr>
          <p:spPr bwMode="auto">
            <a:xfrm>
              <a:off x="5311575" y="2514600"/>
              <a:ext cx="3429000" cy="40386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6" name="Rectangle 8"/>
            <p:cNvSpPr>
              <a:spLocks noChangeArrowheads="1"/>
            </p:cNvSpPr>
            <p:nvPr/>
          </p:nvSpPr>
          <p:spPr bwMode="auto">
            <a:xfrm>
              <a:off x="5973419" y="1981200"/>
              <a:ext cx="1524000" cy="5334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Circle@x1</a:t>
              </a:r>
            </a:p>
          </p:txBody>
        </p:sp>
        <p:sp>
          <p:nvSpPr>
            <p:cNvPr id="50197" name="Rectangle 9"/>
            <p:cNvSpPr>
              <a:spLocks noChangeArrowheads="1"/>
            </p:cNvSpPr>
            <p:nvPr/>
          </p:nvSpPr>
          <p:spPr bwMode="auto">
            <a:xfrm>
              <a:off x="5311575" y="4952999"/>
              <a:ext cx="1241425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radius</a:t>
              </a:r>
            </a:p>
          </p:txBody>
        </p:sp>
        <p:sp>
          <p:nvSpPr>
            <p:cNvPr id="50198" name="Rectangle 11"/>
            <p:cNvSpPr>
              <a:spLocks noChangeArrowheads="1"/>
            </p:cNvSpPr>
            <p:nvPr/>
          </p:nvSpPr>
          <p:spPr bwMode="auto">
            <a:xfrm>
              <a:off x="5387775" y="5333999"/>
              <a:ext cx="3200400" cy="12192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/>
                <a:t>getRadius()</a:t>
              </a:r>
            </a:p>
            <a:p>
              <a:r>
                <a:rPr lang="en-US"/>
                <a:t>setRadius(</a:t>
              </a:r>
              <a:r>
                <a:rPr lang="en-US" b="1"/>
                <a:t>double</a:t>
              </a:r>
              <a:r>
                <a:rPr lang="en-US"/>
                <a:t>)</a:t>
              </a:r>
            </a:p>
            <a:p>
              <a:r>
                <a:rPr lang="en-US"/>
                <a:t>area()  Circle(</a:t>
              </a:r>
              <a:r>
                <a:rPr lang="en-US" b="1"/>
                <a:t>double</a:t>
              </a:r>
              <a:r>
                <a:rPr lang="en-US"/>
                <a:t>)</a:t>
              </a:r>
            </a:p>
            <a:p>
              <a:endParaRPr lang="en-US"/>
            </a:p>
          </p:txBody>
        </p:sp>
        <p:cxnSp>
          <p:nvCxnSpPr>
            <p:cNvPr id="50199" name="Straight Connector 12"/>
            <p:cNvCxnSpPr>
              <a:cxnSpLocks noChangeShapeType="1"/>
            </p:cNvCxnSpPr>
            <p:nvPr/>
          </p:nvCxnSpPr>
          <p:spPr bwMode="auto">
            <a:xfrm>
              <a:off x="5387775" y="4876799"/>
              <a:ext cx="3276600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00" name="Rectangle 13"/>
            <p:cNvSpPr>
              <a:spLocks noChangeArrowheads="1"/>
            </p:cNvSpPr>
            <p:nvPr/>
          </p:nvSpPr>
          <p:spPr bwMode="auto">
            <a:xfrm>
              <a:off x="5341394" y="3581400"/>
              <a:ext cx="457200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50201" name="Rectangle 14"/>
            <p:cNvSpPr>
              <a:spLocks noChangeArrowheads="1"/>
            </p:cNvSpPr>
            <p:nvPr/>
          </p:nvSpPr>
          <p:spPr bwMode="auto">
            <a:xfrm>
              <a:off x="5722393" y="3581400"/>
              <a:ext cx="657225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0202" name="Rectangle 16"/>
            <p:cNvSpPr>
              <a:spLocks noChangeArrowheads="1"/>
            </p:cNvSpPr>
            <p:nvPr/>
          </p:nvSpPr>
          <p:spPr bwMode="auto">
            <a:xfrm>
              <a:off x="7115175" y="3581400"/>
              <a:ext cx="657225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50203" name="TextBox 17"/>
            <p:cNvSpPr txBox="1">
              <a:spLocks noChangeArrowheads="1"/>
            </p:cNvSpPr>
            <p:nvPr/>
          </p:nvSpPr>
          <p:spPr bwMode="auto">
            <a:xfrm>
              <a:off x="5378192" y="4038600"/>
              <a:ext cx="336387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0000FF"/>
                  </a:solidFill>
                </a:rPr>
                <a:t>toString()</a:t>
              </a:r>
            </a:p>
            <a:p>
              <a:r>
                <a:rPr lang="en-US"/>
                <a:t>Shape(…)  getX()  getY(</a:t>
              </a:r>
              <a:r>
                <a:rPr lang="en-US">
                  <a:solidFill>
                    <a:srgbClr val="0000FF"/>
                  </a:solidFill>
                </a:rPr>
                <a:t>)</a:t>
              </a:r>
            </a:p>
          </p:txBody>
        </p:sp>
        <p:sp>
          <p:nvSpPr>
            <p:cNvPr id="50204" name="TextBox 18"/>
            <p:cNvSpPr txBox="1">
              <a:spLocks noChangeArrowheads="1"/>
            </p:cNvSpPr>
            <p:nvPr/>
          </p:nvSpPr>
          <p:spPr bwMode="auto">
            <a:xfrm>
              <a:off x="7848600" y="4876799"/>
              <a:ext cx="9366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Circle</a:t>
              </a:r>
            </a:p>
          </p:txBody>
        </p:sp>
        <p:sp>
          <p:nvSpPr>
            <p:cNvPr id="50205" name="TextBox 19"/>
            <p:cNvSpPr txBox="1">
              <a:spLocks noChangeArrowheads="1"/>
            </p:cNvSpPr>
            <p:nvPr/>
          </p:nvSpPr>
          <p:spPr bwMode="auto">
            <a:xfrm>
              <a:off x="7826175" y="3352800"/>
              <a:ext cx="9368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Shape</a:t>
              </a:r>
            </a:p>
          </p:txBody>
        </p:sp>
        <p:cxnSp>
          <p:nvCxnSpPr>
            <p:cNvPr id="50206" name="Straight Connector 22"/>
            <p:cNvCxnSpPr>
              <a:cxnSpLocks noChangeShapeType="1"/>
            </p:cNvCxnSpPr>
            <p:nvPr/>
          </p:nvCxnSpPr>
          <p:spPr bwMode="auto">
            <a:xfrm>
              <a:off x="5410200" y="3429000"/>
              <a:ext cx="3276600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07" name="TextBox 24"/>
            <p:cNvSpPr txBox="1">
              <a:spLocks noChangeArrowheads="1"/>
            </p:cNvSpPr>
            <p:nvPr/>
          </p:nvSpPr>
          <p:spPr bwMode="auto">
            <a:xfrm>
              <a:off x="5363819" y="2514600"/>
              <a:ext cx="347538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Object()</a:t>
              </a:r>
            </a:p>
            <a:p>
              <a:r>
                <a:rPr lang="en-US"/>
                <a:t>Equals(Object)   </a:t>
              </a:r>
              <a:r>
                <a:rPr lang="en-US">
                  <a:solidFill>
                    <a:srgbClr val="0000FF"/>
                  </a:solidFill>
                </a:rPr>
                <a:t>toString(</a:t>
              </a:r>
              <a:r>
                <a:rPr lang="en-US"/>
                <a:t>)</a:t>
              </a:r>
            </a:p>
          </p:txBody>
        </p:sp>
        <p:sp>
          <p:nvSpPr>
            <p:cNvPr id="50208" name="TextBox 23"/>
            <p:cNvSpPr txBox="1">
              <a:spLocks noChangeArrowheads="1"/>
            </p:cNvSpPr>
            <p:nvPr/>
          </p:nvSpPr>
          <p:spPr bwMode="auto">
            <a:xfrm>
              <a:off x="7757597" y="2514600"/>
              <a:ext cx="10054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Object</a:t>
              </a:r>
            </a:p>
          </p:txBody>
        </p:sp>
      </p:grpSp>
      <p:grpSp>
        <p:nvGrpSpPr>
          <p:cNvPr id="50182" name="Group 29"/>
          <p:cNvGrpSpPr>
            <a:grpSpLocks/>
          </p:cNvGrpSpPr>
          <p:nvPr/>
        </p:nvGrpSpPr>
        <p:grpSpPr bwMode="auto">
          <a:xfrm>
            <a:off x="5791200" y="5867400"/>
            <a:ext cx="2133600" cy="457200"/>
            <a:chOff x="1905000" y="3352800"/>
            <a:chExt cx="3058160" cy="457200"/>
          </a:xfrm>
        </p:grpSpPr>
        <p:sp>
          <p:nvSpPr>
            <p:cNvPr id="50193" name="Rectangle 30"/>
            <p:cNvSpPr>
              <a:spLocks noChangeArrowheads="1"/>
            </p:cNvSpPr>
            <p:nvPr/>
          </p:nvSpPr>
          <p:spPr bwMode="auto">
            <a:xfrm>
              <a:off x="1905000" y="3429000"/>
              <a:ext cx="1317625" cy="381000"/>
            </a:xfrm>
            <a:prstGeom prst="rect">
              <a:avLst/>
            </a:prstGeom>
            <a:noFill/>
            <a:ln w="0">
              <a:solidFill>
                <a:srgbClr val="FFC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50194" name="Rectangle 31"/>
            <p:cNvSpPr>
              <a:spLocks noChangeArrowheads="1"/>
            </p:cNvSpPr>
            <p:nvPr/>
          </p:nvSpPr>
          <p:spPr bwMode="auto">
            <a:xfrm>
              <a:off x="2743200" y="3352800"/>
              <a:ext cx="2219960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/>
                <a:t>Circle@x1</a:t>
              </a:r>
            </a:p>
            <a:p>
              <a:pPr algn="ctr"/>
              <a:endParaRPr lang="en-US"/>
            </a:p>
          </p:txBody>
        </p:sp>
      </p:grpSp>
      <p:sp>
        <p:nvSpPr>
          <p:cNvPr id="50183" name="TextBox 42"/>
          <p:cNvSpPr txBox="1">
            <a:spLocks noChangeArrowheads="1"/>
          </p:cNvSpPr>
          <p:nvPr/>
        </p:nvSpPr>
        <p:spPr bwMode="auto">
          <a:xfrm>
            <a:off x="228600" y="6167438"/>
            <a:ext cx="1474788" cy="461962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Page C-12 </a:t>
            </a:r>
          </a:p>
        </p:txBody>
      </p:sp>
      <p:sp>
        <p:nvSpPr>
          <p:cNvPr id="50184" name="Rectangle 43"/>
          <p:cNvSpPr>
            <a:spLocks noChangeArrowheads="1"/>
          </p:cNvSpPr>
          <p:nvPr/>
        </p:nvSpPr>
        <p:spPr bwMode="auto">
          <a:xfrm>
            <a:off x="6553200" y="2819400"/>
            <a:ext cx="457200" cy="381000"/>
          </a:xfrm>
          <a:prstGeom prst="rect">
            <a:avLst/>
          </a:prstGeom>
          <a:solidFill>
            <a:srgbClr val="FFCC99"/>
          </a:solidFill>
          <a:ln w="0">
            <a:solidFill>
              <a:srgbClr val="FFCC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50185" name="Rectangle 44"/>
          <p:cNvSpPr>
            <a:spLocks noChangeArrowheads="1"/>
          </p:cNvSpPr>
          <p:nvPr/>
        </p:nvSpPr>
        <p:spPr bwMode="auto">
          <a:xfrm>
            <a:off x="6276975" y="4191000"/>
            <a:ext cx="657225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5.3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04800" y="5189538"/>
            <a:ext cx="4800600" cy="830262"/>
          </a:xfrm>
          <a:prstGeom prst="rect">
            <a:avLst/>
          </a:prstGeom>
          <a:solidFill>
            <a:srgbClr val="FFD6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800000"/>
                </a:solidFill>
              </a:rPr>
              <a:t>c.toString()  </a:t>
            </a:r>
            <a:r>
              <a:rPr lang="en-US"/>
              <a:t>is  </a:t>
            </a:r>
          </a:p>
          <a:p>
            <a:r>
              <a:rPr lang="en-US">
                <a:solidFill>
                  <a:srgbClr val="800000"/>
                </a:solidFill>
              </a:rPr>
              <a:t>    “Circle radius 5.3 at (20, 3)”</a:t>
            </a:r>
          </a:p>
        </p:txBody>
      </p:sp>
      <p:sp>
        <p:nvSpPr>
          <p:cNvPr id="50187" name="TextBox 4"/>
          <p:cNvSpPr txBox="1">
            <a:spLocks noChangeArrowheads="1"/>
          </p:cNvSpPr>
          <p:nvPr/>
        </p:nvSpPr>
        <p:spPr bwMode="auto">
          <a:xfrm>
            <a:off x="381000" y="762000"/>
            <a:ext cx="4953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Within method of class, use   </a:t>
            </a:r>
            <a:r>
              <a:rPr lang="en-US" b="1">
                <a:solidFill>
                  <a:srgbClr val="800000"/>
                </a:solidFill>
              </a:rPr>
              <a:t>super</a:t>
            </a:r>
            <a:r>
              <a:rPr lang="en-US">
                <a:solidFill>
                  <a:srgbClr val="800000"/>
                </a:solidFill>
              </a:rPr>
              <a:t>.  </a:t>
            </a:r>
            <a:r>
              <a:rPr lang="en-US"/>
              <a:t> to call overridden method —one in a higher partition, in some superclass</a:t>
            </a: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04800" y="2128838"/>
            <a:ext cx="6858000" cy="2749550"/>
            <a:chOff x="304800" y="2128838"/>
            <a:chExt cx="6858000" cy="2750195"/>
          </a:xfrm>
        </p:grpSpPr>
        <p:sp>
          <p:nvSpPr>
            <p:cNvPr id="50190" name="TextBox 3"/>
            <p:cNvSpPr txBox="1">
              <a:spLocks noChangeArrowheads="1"/>
            </p:cNvSpPr>
            <p:nvPr/>
          </p:nvSpPr>
          <p:spPr bwMode="auto">
            <a:xfrm>
              <a:off x="304800" y="2556808"/>
              <a:ext cx="4787789" cy="2308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/** return representation of this */</a:t>
              </a:r>
            </a:p>
            <a:p>
              <a:r>
                <a:rPr lang="en-US" b="1"/>
                <a:t>public</a:t>
              </a:r>
              <a:r>
                <a:rPr lang="en-US"/>
                <a:t> </a:t>
              </a:r>
              <a:r>
                <a:rPr lang="en-US">
                  <a:solidFill>
                    <a:srgbClr val="FF0000"/>
                  </a:solidFill>
                </a:rPr>
                <a:t>@Override </a:t>
              </a:r>
              <a:r>
                <a:rPr lang="en-US"/>
                <a:t>String toString() {</a:t>
              </a:r>
            </a:p>
            <a:p>
              <a:r>
                <a:rPr lang="en-US"/>
                <a:t>    </a:t>
              </a:r>
              <a:r>
                <a:rPr lang="en-US" b="1"/>
                <a:t>return </a:t>
              </a:r>
              <a:r>
                <a:rPr lang="en-US"/>
                <a:t>“Circle radius ” + </a:t>
              </a:r>
            </a:p>
            <a:p>
              <a:r>
                <a:rPr lang="en-US"/>
                <a:t>         radius + “ at ” +</a:t>
              </a:r>
            </a:p>
            <a:p>
              <a:r>
                <a:rPr lang="en-US" b="1"/>
                <a:t>         super</a:t>
              </a:r>
              <a:r>
                <a:rPr lang="en-US"/>
                <a:t>.toString();</a:t>
              </a:r>
            </a:p>
            <a:p>
              <a:r>
                <a:rPr lang="en-US"/>
                <a:t>}</a:t>
              </a:r>
            </a:p>
          </p:txBody>
        </p:sp>
        <p:sp>
          <p:nvSpPr>
            <p:cNvPr id="50191" name="TextBox 39"/>
            <p:cNvSpPr txBox="1">
              <a:spLocks noChangeArrowheads="1"/>
            </p:cNvSpPr>
            <p:nvPr/>
          </p:nvSpPr>
          <p:spPr bwMode="auto">
            <a:xfrm>
              <a:off x="2362200" y="2128838"/>
              <a:ext cx="2590800" cy="461962"/>
            </a:xfrm>
            <a:prstGeom prst="rect">
              <a:avLst/>
            </a:prstGeom>
            <a:solidFill>
              <a:srgbClr val="FFD6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800000"/>
                  </a:solidFill>
                </a:rPr>
                <a:t>Put in class Circle</a:t>
              </a:r>
              <a:endParaRPr lang="en-US" b="1">
                <a:solidFill>
                  <a:srgbClr val="800000"/>
                </a:solidFill>
              </a:endParaRPr>
            </a:p>
          </p:txBody>
        </p:sp>
        <p:cxnSp>
          <p:nvCxnSpPr>
            <p:cNvPr id="50192" name="Straight Arrow Connector 40"/>
            <p:cNvCxnSpPr>
              <a:cxnSpLocks noChangeShapeType="1"/>
              <a:endCxn id="50189" idx="1"/>
            </p:cNvCxnSpPr>
            <p:nvPr/>
          </p:nvCxnSpPr>
          <p:spPr bwMode="auto">
            <a:xfrm>
              <a:off x="4724400" y="2514600"/>
              <a:ext cx="2438400" cy="2364433"/>
            </a:xfrm>
            <a:prstGeom prst="straightConnector1">
              <a:avLst/>
            </a:prstGeom>
            <a:noFill/>
            <a:ln w="47625">
              <a:solidFill>
                <a:srgbClr val="8B008C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0189" name="Rectangle 7"/>
          <p:cNvSpPr>
            <a:spLocks noChangeArrowheads="1"/>
          </p:cNvSpPr>
          <p:nvPr/>
        </p:nvSpPr>
        <p:spPr bwMode="auto">
          <a:xfrm>
            <a:off x="7162800" y="4648200"/>
            <a:ext cx="1381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toString()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5791200" cy="457200"/>
          </a:xfrm>
        </p:spPr>
        <p:txBody>
          <a:bodyPr/>
          <a:lstStyle/>
          <a:p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Casting among class-types</a:t>
            </a:r>
          </a:p>
        </p:txBody>
      </p:sp>
      <p:sp>
        <p:nvSpPr>
          <p:cNvPr id="5120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39D2AEA-9018-A44F-A3B9-F0A436BF31DB}" type="slidenum">
              <a:rPr lang="en-US" sz="1400"/>
              <a:pPr/>
              <a:t>34</a:t>
            </a:fld>
            <a:endParaRPr lang="en-US" sz="1400"/>
          </a:p>
        </p:txBody>
      </p:sp>
      <p:sp>
        <p:nvSpPr>
          <p:cNvPr id="51203" name="Rectangle 10"/>
          <p:cNvSpPr>
            <a:spLocks noChangeArrowheads="1"/>
          </p:cNvSpPr>
          <p:nvPr/>
        </p:nvSpPr>
        <p:spPr bwMode="auto">
          <a:xfrm>
            <a:off x="5743575" y="4876800"/>
            <a:ext cx="657225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5.3</a:t>
            </a:r>
          </a:p>
        </p:txBody>
      </p:sp>
      <p:sp>
        <p:nvSpPr>
          <p:cNvPr id="51204" name="Rectangle 15"/>
          <p:cNvSpPr>
            <a:spLocks noChangeArrowheads="1"/>
          </p:cNvSpPr>
          <p:nvPr/>
        </p:nvSpPr>
        <p:spPr bwMode="auto">
          <a:xfrm>
            <a:off x="5743575" y="3810000"/>
            <a:ext cx="457200" cy="381000"/>
          </a:xfrm>
          <a:prstGeom prst="rect">
            <a:avLst/>
          </a:prstGeom>
          <a:solidFill>
            <a:srgbClr val="FFCC99"/>
          </a:solidFill>
          <a:ln w="0">
            <a:solidFill>
              <a:srgbClr val="FFCC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grpSp>
        <p:nvGrpSpPr>
          <p:cNvPr id="51205" name="Group 20"/>
          <p:cNvGrpSpPr>
            <a:grpSpLocks/>
          </p:cNvGrpSpPr>
          <p:nvPr/>
        </p:nvGrpSpPr>
        <p:grpSpPr bwMode="auto">
          <a:xfrm>
            <a:off x="5181600" y="1524000"/>
            <a:ext cx="3527425" cy="4572000"/>
            <a:chOff x="5311575" y="1981200"/>
            <a:chExt cx="3527625" cy="4572000"/>
          </a:xfrm>
        </p:grpSpPr>
        <p:sp>
          <p:nvSpPr>
            <p:cNvPr id="51229" name="Rectangle 7"/>
            <p:cNvSpPr>
              <a:spLocks noChangeArrowheads="1"/>
            </p:cNvSpPr>
            <p:nvPr/>
          </p:nvSpPr>
          <p:spPr bwMode="auto">
            <a:xfrm>
              <a:off x="5311575" y="2514600"/>
              <a:ext cx="3429000" cy="40386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0" name="Rectangle 8"/>
            <p:cNvSpPr>
              <a:spLocks noChangeArrowheads="1"/>
            </p:cNvSpPr>
            <p:nvPr/>
          </p:nvSpPr>
          <p:spPr bwMode="auto">
            <a:xfrm>
              <a:off x="5973419" y="1981200"/>
              <a:ext cx="1524000" cy="5334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Circle@x1</a:t>
              </a:r>
            </a:p>
          </p:txBody>
        </p:sp>
        <p:sp>
          <p:nvSpPr>
            <p:cNvPr id="51231" name="Rectangle 9"/>
            <p:cNvSpPr>
              <a:spLocks noChangeArrowheads="1"/>
            </p:cNvSpPr>
            <p:nvPr/>
          </p:nvSpPr>
          <p:spPr bwMode="auto">
            <a:xfrm>
              <a:off x="5311575" y="4952999"/>
              <a:ext cx="1241425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radius</a:t>
              </a:r>
            </a:p>
          </p:txBody>
        </p:sp>
        <p:sp>
          <p:nvSpPr>
            <p:cNvPr id="51232" name="Rectangle 11"/>
            <p:cNvSpPr>
              <a:spLocks noChangeArrowheads="1"/>
            </p:cNvSpPr>
            <p:nvPr/>
          </p:nvSpPr>
          <p:spPr bwMode="auto">
            <a:xfrm>
              <a:off x="5387775" y="5333999"/>
              <a:ext cx="3200400" cy="12192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/>
                <a:t>getRadius()</a:t>
              </a:r>
            </a:p>
            <a:p>
              <a:r>
                <a:rPr lang="en-US"/>
                <a:t>setRadius(</a:t>
              </a:r>
              <a:r>
                <a:rPr lang="en-US" b="1"/>
                <a:t>double</a:t>
              </a:r>
              <a:r>
                <a:rPr lang="en-US"/>
                <a:t>)</a:t>
              </a:r>
            </a:p>
            <a:p>
              <a:r>
                <a:rPr lang="en-US"/>
                <a:t>area()  Circle(</a:t>
              </a:r>
              <a:r>
                <a:rPr lang="en-US" b="1"/>
                <a:t>double</a:t>
              </a:r>
              <a:r>
                <a:rPr lang="en-US"/>
                <a:t>)</a:t>
              </a:r>
            </a:p>
            <a:p>
              <a:endParaRPr lang="en-US"/>
            </a:p>
          </p:txBody>
        </p:sp>
        <p:cxnSp>
          <p:nvCxnSpPr>
            <p:cNvPr id="51233" name="Straight Connector 12"/>
            <p:cNvCxnSpPr>
              <a:cxnSpLocks noChangeShapeType="1"/>
            </p:cNvCxnSpPr>
            <p:nvPr/>
          </p:nvCxnSpPr>
          <p:spPr bwMode="auto">
            <a:xfrm>
              <a:off x="5387775" y="4876799"/>
              <a:ext cx="3276600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234" name="Rectangle 13"/>
            <p:cNvSpPr>
              <a:spLocks noChangeArrowheads="1"/>
            </p:cNvSpPr>
            <p:nvPr/>
          </p:nvSpPr>
          <p:spPr bwMode="auto">
            <a:xfrm>
              <a:off x="5341394" y="3581400"/>
              <a:ext cx="457200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51235" name="Rectangle 14"/>
            <p:cNvSpPr>
              <a:spLocks noChangeArrowheads="1"/>
            </p:cNvSpPr>
            <p:nvPr/>
          </p:nvSpPr>
          <p:spPr bwMode="auto">
            <a:xfrm>
              <a:off x="5722393" y="3581400"/>
              <a:ext cx="657225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236" name="Rectangle 16"/>
            <p:cNvSpPr>
              <a:spLocks noChangeArrowheads="1"/>
            </p:cNvSpPr>
            <p:nvPr/>
          </p:nvSpPr>
          <p:spPr bwMode="auto">
            <a:xfrm>
              <a:off x="7115175" y="3581400"/>
              <a:ext cx="657225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51237" name="TextBox 17"/>
            <p:cNvSpPr txBox="1">
              <a:spLocks noChangeArrowheads="1"/>
            </p:cNvSpPr>
            <p:nvPr/>
          </p:nvSpPr>
          <p:spPr bwMode="auto">
            <a:xfrm>
              <a:off x="5378192" y="4038600"/>
              <a:ext cx="336387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0000FF"/>
                  </a:solidFill>
                </a:rPr>
                <a:t>toString()</a:t>
              </a:r>
            </a:p>
            <a:p>
              <a:r>
                <a:rPr lang="en-US"/>
                <a:t>Shape(…)  getX()  getY(</a:t>
              </a:r>
              <a:r>
                <a:rPr lang="en-US">
                  <a:solidFill>
                    <a:srgbClr val="0000FF"/>
                  </a:solidFill>
                </a:rPr>
                <a:t>)</a:t>
              </a:r>
            </a:p>
          </p:txBody>
        </p:sp>
        <p:sp>
          <p:nvSpPr>
            <p:cNvPr id="51238" name="TextBox 18"/>
            <p:cNvSpPr txBox="1">
              <a:spLocks noChangeArrowheads="1"/>
            </p:cNvSpPr>
            <p:nvPr/>
          </p:nvSpPr>
          <p:spPr bwMode="auto">
            <a:xfrm>
              <a:off x="7848600" y="4876799"/>
              <a:ext cx="9366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Circle</a:t>
              </a:r>
            </a:p>
          </p:txBody>
        </p:sp>
        <p:sp>
          <p:nvSpPr>
            <p:cNvPr id="51239" name="TextBox 19"/>
            <p:cNvSpPr txBox="1">
              <a:spLocks noChangeArrowheads="1"/>
            </p:cNvSpPr>
            <p:nvPr/>
          </p:nvSpPr>
          <p:spPr bwMode="auto">
            <a:xfrm>
              <a:off x="7826175" y="3352800"/>
              <a:ext cx="9368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Shape</a:t>
              </a:r>
            </a:p>
          </p:txBody>
        </p:sp>
        <p:cxnSp>
          <p:nvCxnSpPr>
            <p:cNvPr id="51240" name="Straight Connector 22"/>
            <p:cNvCxnSpPr>
              <a:cxnSpLocks noChangeShapeType="1"/>
            </p:cNvCxnSpPr>
            <p:nvPr/>
          </p:nvCxnSpPr>
          <p:spPr bwMode="auto">
            <a:xfrm>
              <a:off x="5410200" y="3429000"/>
              <a:ext cx="3276600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241" name="TextBox 24"/>
            <p:cNvSpPr txBox="1">
              <a:spLocks noChangeArrowheads="1"/>
            </p:cNvSpPr>
            <p:nvPr/>
          </p:nvSpPr>
          <p:spPr bwMode="auto">
            <a:xfrm>
              <a:off x="5363819" y="2514600"/>
              <a:ext cx="347538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Object()</a:t>
              </a:r>
            </a:p>
            <a:p>
              <a:r>
                <a:rPr lang="en-US"/>
                <a:t>Equals(Object)   </a:t>
              </a:r>
              <a:r>
                <a:rPr lang="en-US">
                  <a:solidFill>
                    <a:srgbClr val="0000FF"/>
                  </a:solidFill>
                </a:rPr>
                <a:t>toString(</a:t>
              </a:r>
              <a:r>
                <a:rPr lang="en-US"/>
                <a:t>)</a:t>
              </a:r>
            </a:p>
          </p:txBody>
        </p:sp>
        <p:sp>
          <p:nvSpPr>
            <p:cNvPr id="51242" name="TextBox 23"/>
            <p:cNvSpPr txBox="1">
              <a:spLocks noChangeArrowheads="1"/>
            </p:cNvSpPr>
            <p:nvPr/>
          </p:nvSpPr>
          <p:spPr bwMode="auto">
            <a:xfrm>
              <a:off x="7757597" y="2514600"/>
              <a:ext cx="10054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Object</a:t>
              </a:r>
            </a:p>
          </p:txBody>
        </p:sp>
      </p:grpSp>
      <p:sp>
        <p:nvSpPr>
          <p:cNvPr id="51206" name="TextBox 42"/>
          <p:cNvSpPr txBox="1">
            <a:spLocks noChangeArrowheads="1"/>
          </p:cNvSpPr>
          <p:nvPr/>
        </p:nvSpPr>
        <p:spPr bwMode="auto">
          <a:xfrm>
            <a:off x="4648200" y="6096000"/>
            <a:ext cx="3186113" cy="461963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Page C-23, but not good </a:t>
            </a:r>
          </a:p>
        </p:txBody>
      </p:sp>
      <p:sp>
        <p:nvSpPr>
          <p:cNvPr id="51207" name="Rectangle 43"/>
          <p:cNvSpPr>
            <a:spLocks noChangeArrowheads="1"/>
          </p:cNvSpPr>
          <p:nvPr/>
        </p:nvSpPr>
        <p:spPr bwMode="auto">
          <a:xfrm>
            <a:off x="6553200" y="3429000"/>
            <a:ext cx="457200" cy="381000"/>
          </a:xfrm>
          <a:prstGeom prst="rect">
            <a:avLst/>
          </a:prstGeom>
          <a:solidFill>
            <a:srgbClr val="FFCC99"/>
          </a:solidFill>
          <a:ln w="0">
            <a:solidFill>
              <a:srgbClr val="FFCC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51208" name="Rectangle 44"/>
          <p:cNvSpPr>
            <a:spLocks noChangeArrowheads="1"/>
          </p:cNvSpPr>
          <p:nvPr/>
        </p:nvSpPr>
        <p:spPr bwMode="auto">
          <a:xfrm>
            <a:off x="6276975" y="4724400"/>
            <a:ext cx="657225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5.3</a:t>
            </a:r>
          </a:p>
        </p:txBody>
      </p:sp>
      <p:sp>
        <p:nvSpPr>
          <p:cNvPr id="51209" name="TextBox 4"/>
          <p:cNvSpPr txBox="1">
            <a:spLocks noChangeArrowheads="1"/>
          </p:cNvSpPr>
          <p:nvPr/>
        </p:nvSpPr>
        <p:spPr bwMode="auto">
          <a:xfrm>
            <a:off x="381000" y="609600"/>
            <a:ext cx="83058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(</a:t>
            </a:r>
            <a:r>
              <a:rPr lang="en-US" b="1"/>
              <a:t>int</a:t>
            </a:r>
            <a:r>
              <a:rPr lang="en-US"/>
              <a:t>) (5.0 / 3)      </a:t>
            </a:r>
            <a:r>
              <a:rPr lang="en-US">
                <a:solidFill>
                  <a:srgbClr val="FF0000"/>
                </a:solidFill>
              </a:rPr>
              <a:t>// cast value of expression from </a:t>
            </a:r>
            <a:r>
              <a:rPr lang="en-US" b="1">
                <a:solidFill>
                  <a:srgbClr val="800000"/>
                </a:solidFill>
              </a:rPr>
              <a:t>double</a:t>
            </a:r>
            <a:r>
              <a:rPr lang="en-US">
                <a:solidFill>
                  <a:srgbClr val="80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to </a:t>
            </a:r>
            <a:r>
              <a:rPr lang="en-US" b="1">
                <a:solidFill>
                  <a:srgbClr val="800000"/>
                </a:solidFill>
              </a:rPr>
              <a:t>int</a:t>
            </a:r>
          </a:p>
          <a:p>
            <a:pPr>
              <a:spcBef>
                <a:spcPts val="600"/>
              </a:spcBef>
            </a:pPr>
            <a:r>
              <a:rPr lang="en-US"/>
              <a:t>(Shape) c            </a:t>
            </a:r>
            <a:r>
              <a:rPr lang="en-US">
                <a:solidFill>
                  <a:srgbClr val="FF0000"/>
                </a:solidFill>
              </a:rPr>
              <a:t>// cast value in c from </a:t>
            </a:r>
            <a:r>
              <a:rPr lang="en-US">
                <a:solidFill>
                  <a:srgbClr val="800000"/>
                </a:solidFill>
              </a:rPr>
              <a:t>Circle</a:t>
            </a:r>
            <a:r>
              <a:rPr lang="en-US">
                <a:solidFill>
                  <a:srgbClr val="FF0000"/>
                </a:solidFill>
              </a:rPr>
              <a:t> to</a:t>
            </a:r>
            <a:r>
              <a:rPr lang="en-US"/>
              <a:t> </a:t>
            </a:r>
            <a:r>
              <a:rPr lang="en-US">
                <a:solidFill>
                  <a:srgbClr val="800000"/>
                </a:solidFill>
              </a:rPr>
              <a:t>Shape</a:t>
            </a:r>
          </a:p>
          <a:p>
            <a:pPr>
              <a:spcBef>
                <a:spcPts val="600"/>
              </a:spcBef>
            </a:pPr>
            <a:r>
              <a:rPr lang="en-US"/>
              <a:t>Explain, using this situation</a:t>
            </a:r>
          </a:p>
        </p:txBody>
      </p:sp>
      <p:sp>
        <p:nvSpPr>
          <p:cNvPr id="51210" name="TextBox 6"/>
          <p:cNvSpPr txBox="1">
            <a:spLocks noChangeArrowheads="1"/>
          </p:cNvSpPr>
          <p:nvPr/>
        </p:nvSpPr>
        <p:spPr bwMode="auto">
          <a:xfrm>
            <a:off x="914400" y="1981200"/>
            <a:ext cx="37433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800000"/>
                </a:solidFill>
              </a:rPr>
              <a:t>Circle c= </a:t>
            </a:r>
            <a:r>
              <a:rPr lang="en-US" b="1">
                <a:solidFill>
                  <a:srgbClr val="800000"/>
                </a:solidFill>
              </a:rPr>
              <a:t>new</a:t>
            </a:r>
            <a:r>
              <a:rPr lang="en-US">
                <a:solidFill>
                  <a:srgbClr val="800000"/>
                </a:solidFill>
              </a:rPr>
              <a:t> Circle(5.3, 2);</a:t>
            </a:r>
          </a:p>
          <a:p>
            <a:r>
              <a:rPr lang="en-US">
                <a:solidFill>
                  <a:srgbClr val="800000"/>
                </a:solidFill>
              </a:rPr>
              <a:t>Shape d= (Shape) c;</a:t>
            </a:r>
          </a:p>
          <a:p>
            <a:r>
              <a:rPr lang="en-US">
                <a:solidFill>
                  <a:srgbClr val="800000"/>
                </a:solidFill>
              </a:rPr>
              <a:t>Object e= (Object) c;</a:t>
            </a:r>
          </a:p>
        </p:txBody>
      </p: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381000" y="3276600"/>
            <a:ext cx="4564063" cy="2062163"/>
            <a:chOff x="457200" y="4114800"/>
            <a:chExt cx="4564103" cy="2061865"/>
          </a:xfrm>
        </p:grpSpPr>
        <p:grpSp>
          <p:nvGrpSpPr>
            <p:cNvPr id="51213" name="Group 29"/>
            <p:cNvGrpSpPr>
              <a:grpSpLocks/>
            </p:cNvGrpSpPr>
            <p:nvPr/>
          </p:nvGrpSpPr>
          <p:grpSpPr bwMode="auto">
            <a:xfrm>
              <a:off x="457200" y="5486400"/>
              <a:ext cx="2133600" cy="457200"/>
              <a:chOff x="1905000" y="3352800"/>
              <a:chExt cx="3058160" cy="457200"/>
            </a:xfrm>
          </p:grpSpPr>
          <p:sp>
            <p:nvSpPr>
              <p:cNvPr id="51227" name="Rectangle 30"/>
              <p:cNvSpPr>
                <a:spLocks noChangeArrowheads="1"/>
              </p:cNvSpPr>
              <p:nvPr/>
            </p:nvSpPr>
            <p:spPr bwMode="auto">
              <a:xfrm>
                <a:off x="1905000" y="3429000"/>
                <a:ext cx="1317625" cy="381000"/>
              </a:xfrm>
              <a:prstGeom prst="rect">
                <a:avLst/>
              </a:prstGeom>
              <a:noFill/>
              <a:ln w="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  <p:sp>
            <p:nvSpPr>
              <p:cNvPr id="51228" name="Rectangle 31"/>
              <p:cNvSpPr>
                <a:spLocks noChangeArrowheads="1"/>
              </p:cNvSpPr>
              <p:nvPr/>
            </p:nvSpPr>
            <p:spPr bwMode="auto">
              <a:xfrm>
                <a:off x="2743200" y="3352800"/>
                <a:ext cx="2219960" cy="4572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en-US"/>
                  <a:t>Circle@x1</a:t>
                </a:r>
              </a:p>
              <a:p>
                <a:pPr algn="ctr"/>
                <a:endParaRPr lang="en-US"/>
              </a:p>
            </p:txBody>
          </p:sp>
        </p:grpSp>
        <p:sp>
          <p:nvSpPr>
            <p:cNvPr id="51214" name="TextBox 3"/>
            <p:cNvSpPr txBox="1">
              <a:spLocks noChangeArrowheads="1"/>
            </p:cNvSpPr>
            <p:nvPr/>
          </p:nvSpPr>
          <p:spPr bwMode="auto">
            <a:xfrm>
              <a:off x="2514600" y="5715000"/>
              <a:ext cx="9366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Circle</a:t>
              </a:r>
            </a:p>
          </p:txBody>
        </p:sp>
        <p:grpSp>
          <p:nvGrpSpPr>
            <p:cNvPr id="51215" name="Group 37"/>
            <p:cNvGrpSpPr>
              <a:grpSpLocks/>
            </p:cNvGrpSpPr>
            <p:nvPr/>
          </p:nvGrpSpPr>
          <p:grpSpPr bwMode="auto">
            <a:xfrm>
              <a:off x="457200" y="4800600"/>
              <a:ext cx="2133600" cy="457200"/>
              <a:chOff x="1905000" y="3352800"/>
              <a:chExt cx="3058160" cy="457200"/>
            </a:xfrm>
          </p:grpSpPr>
          <p:sp>
            <p:nvSpPr>
              <p:cNvPr id="51225" name="Rectangle 38"/>
              <p:cNvSpPr>
                <a:spLocks noChangeArrowheads="1"/>
              </p:cNvSpPr>
              <p:nvPr/>
            </p:nvSpPr>
            <p:spPr bwMode="auto">
              <a:xfrm>
                <a:off x="1905000" y="3429000"/>
                <a:ext cx="1317625" cy="381000"/>
              </a:xfrm>
              <a:prstGeom prst="rect">
                <a:avLst/>
              </a:prstGeom>
              <a:noFill/>
              <a:ln w="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d</a:t>
                </a:r>
              </a:p>
            </p:txBody>
          </p:sp>
          <p:sp>
            <p:nvSpPr>
              <p:cNvPr id="51226" name="Rectangle 39"/>
              <p:cNvSpPr>
                <a:spLocks noChangeArrowheads="1"/>
              </p:cNvSpPr>
              <p:nvPr/>
            </p:nvSpPr>
            <p:spPr bwMode="auto">
              <a:xfrm>
                <a:off x="2743200" y="3352800"/>
                <a:ext cx="2219960" cy="4572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en-US"/>
                  <a:t>Circle@x1</a:t>
                </a:r>
              </a:p>
              <a:p>
                <a:pPr algn="ctr"/>
                <a:endParaRPr lang="en-US"/>
              </a:p>
            </p:txBody>
          </p:sp>
        </p:grpSp>
        <p:sp>
          <p:nvSpPr>
            <p:cNvPr id="51216" name="TextBox 40"/>
            <p:cNvSpPr txBox="1">
              <a:spLocks noChangeArrowheads="1"/>
            </p:cNvSpPr>
            <p:nvPr/>
          </p:nvSpPr>
          <p:spPr bwMode="auto">
            <a:xfrm>
              <a:off x="2514600" y="5029200"/>
              <a:ext cx="9368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Shape</a:t>
              </a:r>
            </a:p>
          </p:txBody>
        </p:sp>
        <p:grpSp>
          <p:nvGrpSpPr>
            <p:cNvPr id="51217" name="Group 41"/>
            <p:cNvGrpSpPr>
              <a:grpSpLocks/>
            </p:cNvGrpSpPr>
            <p:nvPr/>
          </p:nvGrpSpPr>
          <p:grpSpPr bwMode="auto">
            <a:xfrm>
              <a:off x="457200" y="4114800"/>
              <a:ext cx="2133600" cy="457200"/>
              <a:chOff x="1905000" y="3352800"/>
              <a:chExt cx="3058160" cy="457200"/>
            </a:xfrm>
          </p:grpSpPr>
          <p:sp>
            <p:nvSpPr>
              <p:cNvPr id="51223" name="Rectangle 46"/>
              <p:cNvSpPr>
                <a:spLocks noChangeArrowheads="1"/>
              </p:cNvSpPr>
              <p:nvPr/>
            </p:nvSpPr>
            <p:spPr bwMode="auto">
              <a:xfrm>
                <a:off x="1905000" y="3429000"/>
                <a:ext cx="1317625" cy="381000"/>
              </a:xfrm>
              <a:prstGeom prst="rect">
                <a:avLst/>
              </a:prstGeom>
              <a:noFill/>
              <a:ln w="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e</a:t>
                </a:r>
              </a:p>
            </p:txBody>
          </p:sp>
          <p:sp>
            <p:nvSpPr>
              <p:cNvPr id="51224" name="Rectangle 47"/>
              <p:cNvSpPr>
                <a:spLocks noChangeArrowheads="1"/>
              </p:cNvSpPr>
              <p:nvPr/>
            </p:nvSpPr>
            <p:spPr bwMode="auto">
              <a:xfrm>
                <a:off x="2743200" y="3352800"/>
                <a:ext cx="2219960" cy="4572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en-US"/>
                  <a:t>Circle@x1</a:t>
                </a:r>
              </a:p>
              <a:p>
                <a:pPr algn="ctr"/>
                <a:endParaRPr lang="en-US"/>
              </a:p>
            </p:txBody>
          </p:sp>
        </p:grpSp>
        <p:sp>
          <p:nvSpPr>
            <p:cNvPr id="51218" name="TextBox 48"/>
            <p:cNvSpPr txBox="1">
              <a:spLocks noChangeArrowheads="1"/>
            </p:cNvSpPr>
            <p:nvPr/>
          </p:nvSpPr>
          <p:spPr bwMode="auto">
            <a:xfrm>
              <a:off x="2514600" y="4343400"/>
              <a:ext cx="10054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Object</a:t>
              </a:r>
            </a:p>
          </p:txBody>
        </p:sp>
        <p:sp>
          <p:nvSpPr>
            <p:cNvPr id="51219" name="TextBox 25"/>
            <p:cNvSpPr txBox="1">
              <a:spLocks noChangeArrowheads="1"/>
            </p:cNvSpPr>
            <p:nvPr/>
          </p:nvSpPr>
          <p:spPr bwMode="auto">
            <a:xfrm>
              <a:off x="3810000" y="4724400"/>
              <a:ext cx="1211303" cy="830997"/>
            </a:xfrm>
            <a:prstGeom prst="rect">
              <a:avLst/>
            </a:prstGeom>
            <a:solidFill>
              <a:srgbClr val="FFD6E2"/>
            </a:solidFill>
            <a:ln w="9525">
              <a:solidFill>
                <a:srgbClr val="E4C7C8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Type of variable</a:t>
              </a:r>
            </a:p>
          </p:txBody>
        </p:sp>
        <p:cxnSp>
          <p:nvCxnSpPr>
            <p:cNvPr id="51220" name="Straight Arrow Connector 27"/>
            <p:cNvCxnSpPr>
              <a:cxnSpLocks noChangeShapeType="1"/>
              <a:stCxn id="51219" idx="1"/>
            </p:cNvCxnSpPr>
            <p:nvPr/>
          </p:nvCxnSpPr>
          <p:spPr bwMode="auto">
            <a:xfrm flipH="1" flipV="1">
              <a:off x="3429000" y="4724400"/>
              <a:ext cx="381000" cy="415499"/>
            </a:xfrm>
            <a:prstGeom prst="straightConnector1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1" name="Straight Arrow Connector 49"/>
            <p:cNvCxnSpPr>
              <a:cxnSpLocks noChangeShapeType="1"/>
              <a:stCxn id="51219" idx="1"/>
            </p:cNvCxnSpPr>
            <p:nvPr/>
          </p:nvCxnSpPr>
          <p:spPr bwMode="auto">
            <a:xfrm flipH="1">
              <a:off x="3429000" y="5139899"/>
              <a:ext cx="381000" cy="117902"/>
            </a:xfrm>
            <a:prstGeom prst="straightConnector1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2" name="Straight Arrow Connector 50"/>
            <p:cNvCxnSpPr>
              <a:cxnSpLocks noChangeShapeType="1"/>
              <a:stCxn id="51219" idx="1"/>
            </p:cNvCxnSpPr>
            <p:nvPr/>
          </p:nvCxnSpPr>
          <p:spPr bwMode="auto">
            <a:xfrm flipH="1">
              <a:off x="3352800" y="5139899"/>
              <a:ext cx="457200" cy="727501"/>
            </a:xfrm>
            <a:prstGeom prst="straightConnector1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09600" y="5334000"/>
            <a:ext cx="4019550" cy="1200150"/>
          </a:xfrm>
          <a:prstGeom prst="rect">
            <a:avLst/>
          </a:prstGeom>
          <a:solidFill>
            <a:srgbClr val="FFD6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Class casting: costs nothing at</a:t>
            </a:r>
          </a:p>
          <a:p>
            <a:r>
              <a:rPr lang="en-US"/>
              <a:t>runtime, just provides different</a:t>
            </a:r>
          </a:p>
          <a:p>
            <a:r>
              <a:rPr lang="en-US"/>
              <a:t>perspective on object.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5791200" cy="533400"/>
          </a:xfrm>
        </p:spPr>
        <p:txBody>
          <a:bodyPr/>
          <a:lstStyle/>
          <a:p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Casting among class-types</a:t>
            </a:r>
          </a:p>
        </p:txBody>
      </p:sp>
      <p:sp>
        <p:nvSpPr>
          <p:cNvPr id="5222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3258F2C-2E6B-4748-8774-C65D66CB80F8}" type="slidenum">
              <a:rPr lang="en-US" sz="1400"/>
              <a:pPr/>
              <a:t>35</a:t>
            </a:fld>
            <a:endParaRPr lang="en-US" sz="1400"/>
          </a:p>
        </p:txBody>
      </p:sp>
      <p:grpSp>
        <p:nvGrpSpPr>
          <p:cNvPr id="52227" name="Group 29"/>
          <p:cNvGrpSpPr>
            <a:grpSpLocks/>
          </p:cNvGrpSpPr>
          <p:nvPr/>
        </p:nvGrpSpPr>
        <p:grpSpPr bwMode="auto">
          <a:xfrm>
            <a:off x="457200" y="5486400"/>
            <a:ext cx="2133600" cy="457200"/>
            <a:chOff x="1905000" y="3352800"/>
            <a:chExt cx="3058160" cy="457200"/>
          </a:xfrm>
        </p:grpSpPr>
        <p:sp>
          <p:nvSpPr>
            <p:cNvPr id="52252" name="Rectangle 30"/>
            <p:cNvSpPr>
              <a:spLocks noChangeArrowheads="1"/>
            </p:cNvSpPr>
            <p:nvPr/>
          </p:nvSpPr>
          <p:spPr bwMode="auto">
            <a:xfrm>
              <a:off x="1905000" y="3429000"/>
              <a:ext cx="1317625" cy="381000"/>
            </a:xfrm>
            <a:prstGeom prst="rect">
              <a:avLst/>
            </a:prstGeom>
            <a:noFill/>
            <a:ln w="0">
              <a:solidFill>
                <a:srgbClr val="FFC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52253" name="Rectangle 31"/>
            <p:cNvSpPr>
              <a:spLocks noChangeArrowheads="1"/>
            </p:cNvSpPr>
            <p:nvPr/>
          </p:nvSpPr>
          <p:spPr bwMode="auto">
            <a:xfrm>
              <a:off x="2743200" y="3352800"/>
              <a:ext cx="2219960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/>
                <a:t>Circle@x1</a:t>
              </a:r>
            </a:p>
            <a:p>
              <a:pPr algn="ctr"/>
              <a:endParaRPr lang="en-US"/>
            </a:p>
          </p:txBody>
        </p:sp>
      </p:grpSp>
      <p:sp>
        <p:nvSpPr>
          <p:cNvPr id="52228" name="TextBox 42"/>
          <p:cNvSpPr txBox="1">
            <a:spLocks noChangeArrowheads="1"/>
          </p:cNvSpPr>
          <p:nvPr/>
        </p:nvSpPr>
        <p:spPr bwMode="auto">
          <a:xfrm>
            <a:off x="228600" y="6167438"/>
            <a:ext cx="3186113" cy="461962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Page C-23, but not good </a:t>
            </a:r>
          </a:p>
        </p:txBody>
      </p:sp>
      <p:sp>
        <p:nvSpPr>
          <p:cNvPr id="52229" name="TextBox 4"/>
          <p:cNvSpPr txBox="1">
            <a:spLocks noChangeArrowheads="1"/>
          </p:cNvSpPr>
          <p:nvPr/>
        </p:nvSpPr>
        <p:spPr bwMode="auto">
          <a:xfrm>
            <a:off x="304800" y="914400"/>
            <a:ext cx="78486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Important</a:t>
            </a:r>
            <a:r>
              <a:rPr lang="en-US"/>
              <a:t>: Object </a:t>
            </a:r>
            <a:r>
              <a:rPr lang="en-US">
                <a:solidFill>
                  <a:srgbClr val="800000"/>
                </a:solidFill>
              </a:rPr>
              <a:t>Circle@</a:t>
            </a:r>
            <a:r>
              <a:rPr lang="en-US"/>
              <a:t>x1 has partitions for </a:t>
            </a:r>
            <a:r>
              <a:rPr lang="en-US">
                <a:solidFill>
                  <a:srgbClr val="800000"/>
                </a:solidFill>
              </a:rPr>
              <a:t>Object</a:t>
            </a:r>
            <a:r>
              <a:rPr lang="en-US"/>
              <a:t>, </a:t>
            </a:r>
            <a:r>
              <a:rPr lang="en-US">
                <a:solidFill>
                  <a:srgbClr val="800000"/>
                </a:solidFill>
              </a:rPr>
              <a:t>Shape</a:t>
            </a:r>
            <a:r>
              <a:rPr lang="en-US"/>
              <a:t>, </a:t>
            </a:r>
            <a:r>
              <a:rPr lang="en-US">
                <a:solidFill>
                  <a:srgbClr val="800000"/>
                </a:solidFill>
              </a:rPr>
              <a:t>Circle</a:t>
            </a:r>
            <a:r>
              <a:rPr lang="en-US"/>
              <a:t>. Can be cast only to these three classes.</a:t>
            </a:r>
          </a:p>
          <a:p>
            <a:endParaRPr lang="en-US"/>
          </a:p>
          <a:p>
            <a:r>
              <a:rPr lang="en-US">
                <a:solidFill>
                  <a:srgbClr val="800000"/>
                </a:solidFill>
              </a:rPr>
              <a:t>Circle@x1   </a:t>
            </a:r>
            <a:r>
              <a:rPr lang="en-US" b="1"/>
              <a:t>is a</a:t>
            </a:r>
            <a:r>
              <a:rPr lang="en-US"/>
              <a:t>  </a:t>
            </a:r>
            <a:r>
              <a:rPr lang="en-US">
                <a:solidFill>
                  <a:srgbClr val="800000"/>
                </a:solidFill>
              </a:rPr>
              <a:t>Circle</a:t>
            </a:r>
            <a:r>
              <a:rPr lang="en-US"/>
              <a:t>, </a:t>
            </a:r>
            <a:r>
              <a:rPr lang="en-US">
                <a:solidFill>
                  <a:srgbClr val="800000"/>
                </a:solidFill>
              </a:rPr>
              <a:t>Shape</a:t>
            </a:r>
            <a:r>
              <a:rPr lang="en-US"/>
              <a:t>, </a:t>
            </a:r>
            <a:r>
              <a:rPr lang="en-US">
                <a:solidFill>
                  <a:srgbClr val="800000"/>
                </a:solidFill>
              </a:rPr>
              <a:t>Object</a:t>
            </a:r>
          </a:p>
          <a:p>
            <a:endParaRPr lang="en-US"/>
          </a:p>
          <a:p>
            <a:r>
              <a:rPr lang="en-US"/>
              <a:t>Cast</a:t>
            </a:r>
            <a:r>
              <a:rPr lang="en-US">
                <a:solidFill>
                  <a:srgbClr val="800000"/>
                </a:solidFill>
              </a:rPr>
              <a:t> (String) c  </a:t>
            </a:r>
            <a:r>
              <a:rPr lang="en-US"/>
              <a:t>is illegal because</a:t>
            </a:r>
          </a:p>
          <a:p>
            <a:r>
              <a:rPr lang="en-US">
                <a:solidFill>
                  <a:srgbClr val="800000"/>
                </a:solidFill>
              </a:rPr>
              <a:t>Circle@x1</a:t>
            </a:r>
            <a:r>
              <a:rPr lang="en-US"/>
              <a:t> is not a String —does not</a:t>
            </a:r>
          </a:p>
          <a:p>
            <a:r>
              <a:rPr lang="en-US"/>
              <a:t>have a partition for String</a:t>
            </a:r>
          </a:p>
          <a:p>
            <a:r>
              <a:rPr lang="en-US"/>
              <a:t>  </a:t>
            </a:r>
          </a:p>
        </p:txBody>
      </p:sp>
      <p:sp>
        <p:nvSpPr>
          <p:cNvPr id="52230" name="TextBox 3"/>
          <p:cNvSpPr txBox="1">
            <a:spLocks noChangeArrowheads="1"/>
          </p:cNvSpPr>
          <p:nvPr/>
        </p:nvSpPr>
        <p:spPr bwMode="auto">
          <a:xfrm>
            <a:off x="2514600" y="5715000"/>
            <a:ext cx="93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Circle</a:t>
            </a:r>
          </a:p>
        </p:txBody>
      </p:sp>
      <p:grpSp>
        <p:nvGrpSpPr>
          <p:cNvPr id="52231" name="Group 37"/>
          <p:cNvGrpSpPr>
            <a:grpSpLocks/>
          </p:cNvGrpSpPr>
          <p:nvPr/>
        </p:nvGrpSpPr>
        <p:grpSpPr bwMode="auto">
          <a:xfrm>
            <a:off x="457200" y="4800600"/>
            <a:ext cx="2133600" cy="457200"/>
            <a:chOff x="1905000" y="3352800"/>
            <a:chExt cx="3058160" cy="457200"/>
          </a:xfrm>
        </p:grpSpPr>
        <p:sp>
          <p:nvSpPr>
            <p:cNvPr id="52250" name="Rectangle 38"/>
            <p:cNvSpPr>
              <a:spLocks noChangeArrowheads="1"/>
            </p:cNvSpPr>
            <p:nvPr/>
          </p:nvSpPr>
          <p:spPr bwMode="auto">
            <a:xfrm>
              <a:off x="1905000" y="3429000"/>
              <a:ext cx="1317625" cy="381000"/>
            </a:xfrm>
            <a:prstGeom prst="rect">
              <a:avLst/>
            </a:prstGeom>
            <a:noFill/>
            <a:ln w="0">
              <a:solidFill>
                <a:srgbClr val="FFC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52251" name="Rectangle 39"/>
            <p:cNvSpPr>
              <a:spLocks noChangeArrowheads="1"/>
            </p:cNvSpPr>
            <p:nvPr/>
          </p:nvSpPr>
          <p:spPr bwMode="auto">
            <a:xfrm>
              <a:off x="2743200" y="3352800"/>
              <a:ext cx="2219960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/>
                <a:t>Circle@x1</a:t>
              </a:r>
            </a:p>
            <a:p>
              <a:pPr algn="ctr"/>
              <a:endParaRPr lang="en-US"/>
            </a:p>
          </p:txBody>
        </p:sp>
      </p:grpSp>
      <p:sp>
        <p:nvSpPr>
          <p:cNvPr id="52232" name="TextBox 40"/>
          <p:cNvSpPr txBox="1">
            <a:spLocks noChangeArrowheads="1"/>
          </p:cNvSpPr>
          <p:nvPr/>
        </p:nvSpPr>
        <p:spPr bwMode="auto">
          <a:xfrm>
            <a:off x="2514600" y="5029200"/>
            <a:ext cx="93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Shape</a:t>
            </a:r>
          </a:p>
        </p:txBody>
      </p:sp>
      <p:grpSp>
        <p:nvGrpSpPr>
          <p:cNvPr id="52233" name="Group 41"/>
          <p:cNvGrpSpPr>
            <a:grpSpLocks/>
          </p:cNvGrpSpPr>
          <p:nvPr/>
        </p:nvGrpSpPr>
        <p:grpSpPr bwMode="auto">
          <a:xfrm>
            <a:off x="457200" y="4114800"/>
            <a:ext cx="2133600" cy="457200"/>
            <a:chOff x="1905000" y="3352800"/>
            <a:chExt cx="3058160" cy="457200"/>
          </a:xfrm>
        </p:grpSpPr>
        <p:sp>
          <p:nvSpPr>
            <p:cNvPr id="52248" name="Rectangle 46"/>
            <p:cNvSpPr>
              <a:spLocks noChangeArrowheads="1"/>
            </p:cNvSpPr>
            <p:nvPr/>
          </p:nvSpPr>
          <p:spPr bwMode="auto">
            <a:xfrm>
              <a:off x="1905000" y="3429000"/>
              <a:ext cx="1317625" cy="381000"/>
            </a:xfrm>
            <a:prstGeom prst="rect">
              <a:avLst/>
            </a:prstGeom>
            <a:noFill/>
            <a:ln w="0">
              <a:solidFill>
                <a:srgbClr val="FFC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52249" name="Rectangle 47"/>
            <p:cNvSpPr>
              <a:spLocks noChangeArrowheads="1"/>
            </p:cNvSpPr>
            <p:nvPr/>
          </p:nvSpPr>
          <p:spPr bwMode="auto">
            <a:xfrm>
              <a:off x="2743200" y="3352800"/>
              <a:ext cx="2219960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/>
                <a:t>Circle@x1</a:t>
              </a:r>
            </a:p>
            <a:p>
              <a:pPr algn="ctr"/>
              <a:endParaRPr lang="en-US"/>
            </a:p>
          </p:txBody>
        </p:sp>
      </p:grpSp>
      <p:sp>
        <p:nvSpPr>
          <p:cNvPr id="52234" name="TextBox 48"/>
          <p:cNvSpPr txBox="1">
            <a:spLocks noChangeArrowheads="1"/>
          </p:cNvSpPr>
          <p:nvPr/>
        </p:nvSpPr>
        <p:spPr bwMode="auto">
          <a:xfrm>
            <a:off x="2514600" y="4343400"/>
            <a:ext cx="1004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Object</a:t>
            </a:r>
          </a:p>
        </p:txBody>
      </p:sp>
      <p:grpSp>
        <p:nvGrpSpPr>
          <p:cNvPr id="52235" name="Group 33"/>
          <p:cNvGrpSpPr>
            <a:grpSpLocks/>
          </p:cNvGrpSpPr>
          <p:nvPr/>
        </p:nvGrpSpPr>
        <p:grpSpPr bwMode="auto">
          <a:xfrm>
            <a:off x="5387975" y="1905000"/>
            <a:ext cx="2003425" cy="2133600"/>
            <a:chOff x="6629400" y="1752600"/>
            <a:chExt cx="2003625" cy="2133600"/>
          </a:xfrm>
        </p:grpSpPr>
        <p:sp>
          <p:nvSpPr>
            <p:cNvPr id="52238" name="Rectangle 7"/>
            <p:cNvSpPr>
              <a:spLocks noChangeArrowheads="1"/>
            </p:cNvSpPr>
            <p:nvPr/>
          </p:nvSpPr>
          <p:spPr bwMode="auto">
            <a:xfrm>
              <a:off x="6629400" y="2286000"/>
              <a:ext cx="1981200" cy="16002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9" name="Rectangle 8"/>
            <p:cNvSpPr>
              <a:spLocks noChangeArrowheads="1"/>
            </p:cNvSpPr>
            <p:nvPr/>
          </p:nvSpPr>
          <p:spPr bwMode="auto">
            <a:xfrm>
              <a:off x="6629400" y="1752600"/>
              <a:ext cx="1524000" cy="5334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Circle@x1</a:t>
              </a:r>
            </a:p>
          </p:txBody>
        </p:sp>
        <p:cxnSp>
          <p:nvCxnSpPr>
            <p:cNvPr id="52240" name="Straight Connector 12"/>
            <p:cNvCxnSpPr>
              <a:cxnSpLocks noChangeShapeType="1"/>
            </p:cNvCxnSpPr>
            <p:nvPr/>
          </p:nvCxnSpPr>
          <p:spPr bwMode="auto">
            <a:xfrm>
              <a:off x="6781800" y="3352800"/>
              <a:ext cx="1752600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241" name="TextBox 18"/>
            <p:cNvSpPr txBox="1">
              <a:spLocks noChangeArrowheads="1"/>
            </p:cNvSpPr>
            <p:nvPr/>
          </p:nvSpPr>
          <p:spPr bwMode="auto">
            <a:xfrm>
              <a:off x="7620000" y="3352800"/>
              <a:ext cx="9366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Circle</a:t>
              </a:r>
            </a:p>
          </p:txBody>
        </p:sp>
        <p:sp>
          <p:nvSpPr>
            <p:cNvPr id="52242" name="TextBox 19"/>
            <p:cNvSpPr txBox="1">
              <a:spLocks noChangeArrowheads="1"/>
            </p:cNvSpPr>
            <p:nvPr/>
          </p:nvSpPr>
          <p:spPr bwMode="auto">
            <a:xfrm>
              <a:off x="7620000" y="2814935"/>
              <a:ext cx="9368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Shape</a:t>
              </a:r>
            </a:p>
          </p:txBody>
        </p:sp>
        <p:cxnSp>
          <p:nvCxnSpPr>
            <p:cNvPr id="52243" name="Straight Connector 22"/>
            <p:cNvCxnSpPr>
              <a:cxnSpLocks noChangeShapeType="1"/>
            </p:cNvCxnSpPr>
            <p:nvPr/>
          </p:nvCxnSpPr>
          <p:spPr bwMode="auto">
            <a:xfrm>
              <a:off x="6781800" y="2819400"/>
              <a:ext cx="1698825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244" name="TextBox 23"/>
            <p:cNvSpPr txBox="1">
              <a:spLocks noChangeArrowheads="1"/>
            </p:cNvSpPr>
            <p:nvPr/>
          </p:nvSpPr>
          <p:spPr bwMode="auto">
            <a:xfrm>
              <a:off x="7627622" y="2286000"/>
              <a:ext cx="10054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Object</a:t>
              </a:r>
            </a:p>
          </p:txBody>
        </p:sp>
        <p:sp>
          <p:nvSpPr>
            <p:cNvPr id="52245" name="TextBox 52"/>
            <p:cNvSpPr txBox="1">
              <a:spLocks noChangeArrowheads="1"/>
            </p:cNvSpPr>
            <p:nvPr/>
          </p:nvSpPr>
          <p:spPr bwMode="auto">
            <a:xfrm>
              <a:off x="7086600" y="2281535"/>
              <a:ext cx="5333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…</a:t>
              </a:r>
            </a:p>
          </p:txBody>
        </p:sp>
        <p:sp>
          <p:nvSpPr>
            <p:cNvPr id="52246" name="TextBox 53"/>
            <p:cNvSpPr txBox="1">
              <a:spLocks noChangeArrowheads="1"/>
            </p:cNvSpPr>
            <p:nvPr/>
          </p:nvSpPr>
          <p:spPr bwMode="auto">
            <a:xfrm>
              <a:off x="7086600" y="2814935"/>
              <a:ext cx="5333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…</a:t>
              </a:r>
            </a:p>
          </p:txBody>
        </p:sp>
        <p:sp>
          <p:nvSpPr>
            <p:cNvPr id="52247" name="TextBox 54"/>
            <p:cNvSpPr txBox="1">
              <a:spLocks noChangeArrowheads="1"/>
            </p:cNvSpPr>
            <p:nvPr/>
          </p:nvSpPr>
          <p:spPr bwMode="auto">
            <a:xfrm>
              <a:off x="7086600" y="3348335"/>
              <a:ext cx="5333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…</a:t>
              </a:r>
            </a:p>
          </p:txBody>
        </p:sp>
      </p:grp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7467600" y="2438400"/>
            <a:ext cx="1300163" cy="1570038"/>
          </a:xfrm>
          <a:prstGeom prst="rect">
            <a:avLst/>
          </a:prstGeom>
          <a:solidFill>
            <a:srgbClr val="FFD6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wider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narrower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114800" y="4495800"/>
            <a:ext cx="4572000" cy="1724025"/>
          </a:xfrm>
          <a:prstGeom prst="rect">
            <a:avLst/>
          </a:prstGeom>
          <a:solidFill>
            <a:srgbClr val="FFD6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800000"/>
                </a:solidFill>
              </a:rPr>
              <a:t>(Object) c  </a:t>
            </a:r>
            <a:r>
              <a:rPr lang="en-US"/>
              <a:t>widening cast, may be</a:t>
            </a:r>
          </a:p>
          <a:p>
            <a:r>
              <a:rPr lang="en-US"/>
              <a:t>                        done automatically</a:t>
            </a:r>
          </a:p>
          <a:p>
            <a:pPr>
              <a:spcBef>
                <a:spcPts val="1200"/>
              </a:spcBef>
            </a:pPr>
            <a:r>
              <a:rPr lang="en-US">
                <a:solidFill>
                  <a:srgbClr val="800000"/>
                </a:solidFill>
              </a:rPr>
              <a:t>(Circle) e   </a:t>
            </a:r>
            <a:r>
              <a:rPr lang="en-US"/>
              <a:t>narrowing cast, must be</a:t>
            </a:r>
          </a:p>
          <a:p>
            <a:r>
              <a:rPr lang="en-US"/>
              <a:t>                                 done explicitly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5791200" cy="533400"/>
          </a:xfrm>
        </p:spPr>
        <p:txBody>
          <a:bodyPr/>
          <a:lstStyle/>
          <a:p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Different perspectives of object</a:t>
            </a:r>
          </a:p>
        </p:txBody>
      </p:sp>
      <p:sp>
        <p:nvSpPr>
          <p:cNvPr id="5325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15F5497-D263-6C4B-ADD3-65BAF6989667}" type="slidenum">
              <a:rPr lang="en-US" sz="1400"/>
              <a:pPr/>
              <a:t>36</a:t>
            </a:fld>
            <a:endParaRPr lang="en-US" sz="1400"/>
          </a:p>
        </p:txBody>
      </p:sp>
      <p:sp>
        <p:nvSpPr>
          <p:cNvPr id="53251" name="TextBox 42"/>
          <p:cNvSpPr txBox="1">
            <a:spLocks noChangeArrowheads="1"/>
          </p:cNvSpPr>
          <p:nvPr/>
        </p:nvSpPr>
        <p:spPr bwMode="auto">
          <a:xfrm>
            <a:off x="304800" y="5638800"/>
            <a:ext cx="1552575" cy="830263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Page C-23,</a:t>
            </a:r>
          </a:p>
          <a:p>
            <a:r>
              <a:rPr lang="en-US"/>
              <a:t>not good </a:t>
            </a:r>
          </a:p>
        </p:txBody>
      </p:sp>
      <p:sp>
        <p:nvSpPr>
          <p:cNvPr id="53252" name="TextBox 4"/>
          <p:cNvSpPr txBox="1">
            <a:spLocks noChangeArrowheads="1"/>
          </p:cNvSpPr>
          <p:nvPr/>
        </p:nvSpPr>
        <p:spPr bwMode="auto">
          <a:xfrm>
            <a:off x="304800" y="762000"/>
            <a:ext cx="7848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800000"/>
                </a:solidFill>
              </a:rPr>
              <a:t>e </a:t>
            </a:r>
            <a:r>
              <a:rPr lang="en-US"/>
              <a:t>looks at </a:t>
            </a:r>
            <a:r>
              <a:rPr lang="en-US">
                <a:solidFill>
                  <a:srgbClr val="800000"/>
                </a:solidFill>
              </a:rPr>
              <a:t>Circle@x1</a:t>
            </a:r>
            <a:r>
              <a:rPr lang="en-US"/>
              <a:t> from perspective of class </a:t>
            </a:r>
            <a:r>
              <a:rPr lang="en-US">
                <a:solidFill>
                  <a:srgbClr val="800000"/>
                </a:solidFill>
              </a:rPr>
              <a:t>Object</a:t>
            </a:r>
            <a:r>
              <a:rPr lang="en-US"/>
              <a:t>.</a:t>
            </a:r>
          </a:p>
          <a:p>
            <a:r>
              <a:rPr lang="en-US">
                <a:solidFill>
                  <a:srgbClr val="800000"/>
                </a:solidFill>
              </a:rPr>
              <a:t>e.m(…)</a:t>
            </a:r>
            <a:r>
              <a:rPr lang="en-US"/>
              <a:t> </a:t>
            </a:r>
            <a:r>
              <a:rPr lang="en-US" b="1"/>
              <a:t>syntactically legal </a:t>
            </a:r>
            <a:r>
              <a:rPr lang="en-US"/>
              <a:t>only if method </a:t>
            </a:r>
            <a:r>
              <a:rPr lang="en-US">
                <a:solidFill>
                  <a:srgbClr val="800000"/>
                </a:solidFill>
              </a:rPr>
              <a:t>m(…)</a:t>
            </a:r>
            <a:endParaRPr lang="en-US"/>
          </a:p>
          <a:p>
            <a:r>
              <a:rPr lang="en-US"/>
              <a:t>is in </a:t>
            </a:r>
            <a:r>
              <a:rPr lang="en-US">
                <a:solidFill>
                  <a:srgbClr val="800000"/>
                </a:solidFill>
              </a:rPr>
              <a:t>Object</a:t>
            </a:r>
            <a:r>
              <a:rPr lang="en-US"/>
              <a:t> partition.</a:t>
            </a:r>
          </a:p>
          <a:p>
            <a:r>
              <a:rPr lang="en-US">
                <a:solidFill>
                  <a:srgbClr val="FF0000"/>
                </a:solidFill>
              </a:rPr>
              <a:t>Example:  </a:t>
            </a:r>
            <a:r>
              <a:rPr lang="en-US">
                <a:solidFill>
                  <a:srgbClr val="800000"/>
                </a:solidFill>
              </a:rPr>
              <a:t>e.toString()</a:t>
            </a:r>
            <a:r>
              <a:rPr lang="en-US"/>
              <a:t> legal</a:t>
            </a:r>
          </a:p>
          <a:p>
            <a:r>
              <a:rPr lang="en-US"/>
              <a:t>                 </a:t>
            </a:r>
            <a:r>
              <a:rPr lang="en-US">
                <a:solidFill>
                  <a:srgbClr val="800000"/>
                </a:solidFill>
              </a:rPr>
              <a:t>e.getX()</a:t>
            </a:r>
            <a:r>
              <a:rPr lang="en-US"/>
              <a:t> illegal.</a:t>
            </a:r>
          </a:p>
        </p:txBody>
      </p:sp>
      <p:grpSp>
        <p:nvGrpSpPr>
          <p:cNvPr id="53253" name="Group 37"/>
          <p:cNvGrpSpPr>
            <a:grpSpLocks/>
          </p:cNvGrpSpPr>
          <p:nvPr/>
        </p:nvGrpSpPr>
        <p:grpSpPr bwMode="auto">
          <a:xfrm>
            <a:off x="2133600" y="5791200"/>
            <a:ext cx="2133600" cy="457200"/>
            <a:chOff x="1905000" y="3352800"/>
            <a:chExt cx="3058160" cy="457200"/>
          </a:xfrm>
        </p:grpSpPr>
        <p:sp>
          <p:nvSpPr>
            <p:cNvPr id="53279" name="Rectangle 38"/>
            <p:cNvSpPr>
              <a:spLocks noChangeArrowheads="1"/>
            </p:cNvSpPr>
            <p:nvPr/>
          </p:nvSpPr>
          <p:spPr bwMode="auto">
            <a:xfrm>
              <a:off x="1905000" y="3429000"/>
              <a:ext cx="1317625" cy="381000"/>
            </a:xfrm>
            <a:prstGeom prst="rect">
              <a:avLst/>
            </a:prstGeom>
            <a:noFill/>
            <a:ln w="0">
              <a:solidFill>
                <a:srgbClr val="FFC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53280" name="Rectangle 39"/>
            <p:cNvSpPr>
              <a:spLocks noChangeArrowheads="1"/>
            </p:cNvSpPr>
            <p:nvPr/>
          </p:nvSpPr>
          <p:spPr bwMode="auto">
            <a:xfrm>
              <a:off x="2743200" y="3352800"/>
              <a:ext cx="2219960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/>
                <a:t>Circle@x1</a:t>
              </a:r>
            </a:p>
            <a:p>
              <a:pPr algn="ctr"/>
              <a:endParaRPr lang="en-US"/>
            </a:p>
          </p:txBody>
        </p:sp>
      </p:grpSp>
      <p:sp>
        <p:nvSpPr>
          <p:cNvPr id="53254" name="TextBox 40"/>
          <p:cNvSpPr txBox="1">
            <a:spLocks noChangeArrowheads="1"/>
          </p:cNvSpPr>
          <p:nvPr/>
        </p:nvSpPr>
        <p:spPr bwMode="auto">
          <a:xfrm>
            <a:off x="4191000" y="6015038"/>
            <a:ext cx="936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Shape</a:t>
            </a:r>
          </a:p>
        </p:txBody>
      </p:sp>
      <p:grpSp>
        <p:nvGrpSpPr>
          <p:cNvPr id="53255" name="Group 41"/>
          <p:cNvGrpSpPr>
            <a:grpSpLocks/>
          </p:cNvGrpSpPr>
          <p:nvPr/>
        </p:nvGrpSpPr>
        <p:grpSpPr bwMode="auto">
          <a:xfrm>
            <a:off x="2133600" y="5100638"/>
            <a:ext cx="2133600" cy="457200"/>
            <a:chOff x="1905000" y="3352800"/>
            <a:chExt cx="3058160" cy="457200"/>
          </a:xfrm>
        </p:grpSpPr>
        <p:sp>
          <p:nvSpPr>
            <p:cNvPr id="53277" name="Rectangle 46"/>
            <p:cNvSpPr>
              <a:spLocks noChangeArrowheads="1"/>
            </p:cNvSpPr>
            <p:nvPr/>
          </p:nvSpPr>
          <p:spPr bwMode="auto">
            <a:xfrm>
              <a:off x="1905000" y="3429000"/>
              <a:ext cx="1317625" cy="381000"/>
            </a:xfrm>
            <a:prstGeom prst="rect">
              <a:avLst/>
            </a:prstGeom>
            <a:noFill/>
            <a:ln w="0">
              <a:solidFill>
                <a:srgbClr val="FFC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53278" name="Rectangle 47"/>
            <p:cNvSpPr>
              <a:spLocks noChangeArrowheads="1"/>
            </p:cNvSpPr>
            <p:nvPr/>
          </p:nvSpPr>
          <p:spPr bwMode="auto">
            <a:xfrm>
              <a:off x="2743200" y="3352800"/>
              <a:ext cx="2219960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/>
                <a:t>Circle@x1</a:t>
              </a:r>
            </a:p>
            <a:p>
              <a:pPr algn="ctr"/>
              <a:endParaRPr lang="en-US"/>
            </a:p>
          </p:txBody>
        </p:sp>
      </p:grpSp>
      <p:sp>
        <p:nvSpPr>
          <p:cNvPr id="53256" name="TextBox 48"/>
          <p:cNvSpPr txBox="1">
            <a:spLocks noChangeArrowheads="1"/>
          </p:cNvSpPr>
          <p:nvPr/>
        </p:nvSpPr>
        <p:spPr bwMode="auto">
          <a:xfrm>
            <a:off x="4191000" y="5329238"/>
            <a:ext cx="1004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Object</a:t>
            </a:r>
          </a:p>
        </p:txBody>
      </p:sp>
      <p:grpSp>
        <p:nvGrpSpPr>
          <p:cNvPr id="53257" name="Group 32"/>
          <p:cNvGrpSpPr>
            <a:grpSpLocks/>
          </p:cNvGrpSpPr>
          <p:nvPr/>
        </p:nvGrpSpPr>
        <p:grpSpPr bwMode="auto">
          <a:xfrm>
            <a:off x="5181600" y="1143000"/>
            <a:ext cx="3527425" cy="4572000"/>
            <a:chOff x="5311575" y="1981200"/>
            <a:chExt cx="3527625" cy="4572000"/>
          </a:xfrm>
        </p:grpSpPr>
        <p:sp>
          <p:nvSpPr>
            <p:cNvPr id="53263" name="Rectangle 34"/>
            <p:cNvSpPr>
              <a:spLocks noChangeArrowheads="1"/>
            </p:cNvSpPr>
            <p:nvPr/>
          </p:nvSpPr>
          <p:spPr bwMode="auto">
            <a:xfrm>
              <a:off x="5311575" y="2514600"/>
              <a:ext cx="3429000" cy="40386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4" name="Rectangle 43"/>
            <p:cNvSpPr>
              <a:spLocks noChangeArrowheads="1"/>
            </p:cNvSpPr>
            <p:nvPr/>
          </p:nvSpPr>
          <p:spPr bwMode="auto">
            <a:xfrm>
              <a:off x="7216575" y="1981200"/>
              <a:ext cx="1524000" cy="5334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Circle@x1</a:t>
              </a:r>
            </a:p>
          </p:txBody>
        </p:sp>
        <p:sp>
          <p:nvSpPr>
            <p:cNvPr id="53265" name="Rectangle 44"/>
            <p:cNvSpPr>
              <a:spLocks noChangeArrowheads="1"/>
            </p:cNvSpPr>
            <p:nvPr/>
          </p:nvSpPr>
          <p:spPr bwMode="auto">
            <a:xfrm>
              <a:off x="5311575" y="4952999"/>
              <a:ext cx="1241425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radius</a:t>
              </a:r>
            </a:p>
          </p:txBody>
        </p:sp>
        <p:sp>
          <p:nvSpPr>
            <p:cNvPr id="53266" name="Rectangle 45"/>
            <p:cNvSpPr>
              <a:spLocks noChangeArrowheads="1"/>
            </p:cNvSpPr>
            <p:nvPr/>
          </p:nvSpPr>
          <p:spPr bwMode="auto">
            <a:xfrm>
              <a:off x="5387775" y="5333999"/>
              <a:ext cx="3200400" cy="12192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/>
                <a:t>getRadius()</a:t>
              </a:r>
            </a:p>
            <a:p>
              <a:r>
                <a:rPr lang="en-US"/>
                <a:t>setRadius(</a:t>
              </a:r>
              <a:r>
                <a:rPr lang="en-US" b="1"/>
                <a:t>double</a:t>
              </a:r>
              <a:r>
                <a:rPr lang="en-US"/>
                <a:t>)</a:t>
              </a:r>
            </a:p>
            <a:p>
              <a:r>
                <a:rPr lang="en-US"/>
                <a:t>area()  Circle(</a:t>
              </a:r>
              <a:r>
                <a:rPr lang="en-US" b="1"/>
                <a:t>double</a:t>
              </a:r>
              <a:r>
                <a:rPr lang="en-US"/>
                <a:t>)</a:t>
              </a:r>
            </a:p>
            <a:p>
              <a:endParaRPr lang="en-US"/>
            </a:p>
          </p:txBody>
        </p:sp>
        <p:cxnSp>
          <p:nvCxnSpPr>
            <p:cNvPr id="53267" name="Straight Connector 49"/>
            <p:cNvCxnSpPr>
              <a:cxnSpLocks noChangeShapeType="1"/>
            </p:cNvCxnSpPr>
            <p:nvPr/>
          </p:nvCxnSpPr>
          <p:spPr bwMode="auto">
            <a:xfrm>
              <a:off x="5387775" y="4876799"/>
              <a:ext cx="3276600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268" name="Rectangle 50"/>
            <p:cNvSpPr>
              <a:spLocks noChangeArrowheads="1"/>
            </p:cNvSpPr>
            <p:nvPr/>
          </p:nvSpPr>
          <p:spPr bwMode="auto">
            <a:xfrm>
              <a:off x="5341394" y="3581400"/>
              <a:ext cx="457200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53269" name="Rectangle 51"/>
            <p:cNvSpPr>
              <a:spLocks noChangeArrowheads="1"/>
            </p:cNvSpPr>
            <p:nvPr/>
          </p:nvSpPr>
          <p:spPr bwMode="auto">
            <a:xfrm>
              <a:off x="5722393" y="3581400"/>
              <a:ext cx="657225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3270" name="Rectangle 55"/>
            <p:cNvSpPr>
              <a:spLocks noChangeArrowheads="1"/>
            </p:cNvSpPr>
            <p:nvPr/>
          </p:nvSpPr>
          <p:spPr bwMode="auto">
            <a:xfrm>
              <a:off x="7115175" y="3581400"/>
              <a:ext cx="657225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53271" name="TextBox 56"/>
            <p:cNvSpPr txBox="1">
              <a:spLocks noChangeArrowheads="1"/>
            </p:cNvSpPr>
            <p:nvPr/>
          </p:nvSpPr>
          <p:spPr bwMode="auto">
            <a:xfrm>
              <a:off x="5378192" y="4038600"/>
              <a:ext cx="336387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0000FF"/>
                  </a:solidFill>
                </a:rPr>
                <a:t>toString()</a:t>
              </a:r>
            </a:p>
            <a:p>
              <a:r>
                <a:rPr lang="en-US"/>
                <a:t>Shape(…)  getX()  getY(</a:t>
              </a:r>
              <a:r>
                <a:rPr lang="en-US">
                  <a:solidFill>
                    <a:srgbClr val="0000FF"/>
                  </a:solidFill>
                </a:rPr>
                <a:t>)</a:t>
              </a:r>
            </a:p>
          </p:txBody>
        </p:sp>
        <p:sp>
          <p:nvSpPr>
            <p:cNvPr id="53272" name="TextBox 57"/>
            <p:cNvSpPr txBox="1">
              <a:spLocks noChangeArrowheads="1"/>
            </p:cNvSpPr>
            <p:nvPr/>
          </p:nvSpPr>
          <p:spPr bwMode="auto">
            <a:xfrm>
              <a:off x="7848600" y="4876799"/>
              <a:ext cx="9366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Circle</a:t>
              </a:r>
            </a:p>
          </p:txBody>
        </p:sp>
        <p:sp>
          <p:nvSpPr>
            <p:cNvPr id="53273" name="TextBox 58"/>
            <p:cNvSpPr txBox="1">
              <a:spLocks noChangeArrowheads="1"/>
            </p:cNvSpPr>
            <p:nvPr/>
          </p:nvSpPr>
          <p:spPr bwMode="auto">
            <a:xfrm>
              <a:off x="7826175" y="3352800"/>
              <a:ext cx="9368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Shape</a:t>
              </a:r>
            </a:p>
          </p:txBody>
        </p:sp>
        <p:cxnSp>
          <p:nvCxnSpPr>
            <p:cNvPr id="53274" name="Straight Connector 59"/>
            <p:cNvCxnSpPr>
              <a:cxnSpLocks noChangeShapeType="1"/>
            </p:cNvCxnSpPr>
            <p:nvPr/>
          </p:nvCxnSpPr>
          <p:spPr bwMode="auto">
            <a:xfrm>
              <a:off x="5410200" y="3429000"/>
              <a:ext cx="3276600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275" name="TextBox 60"/>
            <p:cNvSpPr txBox="1">
              <a:spLocks noChangeArrowheads="1"/>
            </p:cNvSpPr>
            <p:nvPr/>
          </p:nvSpPr>
          <p:spPr bwMode="auto">
            <a:xfrm>
              <a:off x="5363819" y="2514600"/>
              <a:ext cx="347538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Object()</a:t>
              </a:r>
            </a:p>
            <a:p>
              <a:r>
                <a:rPr lang="en-US"/>
                <a:t>Equals(Object)   </a:t>
              </a:r>
              <a:r>
                <a:rPr lang="en-US">
                  <a:solidFill>
                    <a:srgbClr val="0000FF"/>
                  </a:solidFill>
                </a:rPr>
                <a:t>toString(</a:t>
              </a:r>
              <a:r>
                <a:rPr lang="en-US"/>
                <a:t>)</a:t>
              </a:r>
            </a:p>
          </p:txBody>
        </p:sp>
        <p:sp>
          <p:nvSpPr>
            <p:cNvPr id="53276" name="TextBox 61"/>
            <p:cNvSpPr txBox="1">
              <a:spLocks noChangeArrowheads="1"/>
            </p:cNvSpPr>
            <p:nvPr/>
          </p:nvSpPr>
          <p:spPr bwMode="auto">
            <a:xfrm>
              <a:off x="7757597" y="2514600"/>
              <a:ext cx="10054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Object</a:t>
              </a:r>
            </a:p>
          </p:txBody>
        </p:sp>
      </p:grpSp>
      <p:sp>
        <p:nvSpPr>
          <p:cNvPr id="53258" name="Rectangle 62"/>
          <p:cNvSpPr>
            <a:spLocks noChangeArrowheads="1"/>
          </p:cNvSpPr>
          <p:nvPr/>
        </p:nvSpPr>
        <p:spPr bwMode="auto">
          <a:xfrm>
            <a:off x="6477000" y="2743200"/>
            <a:ext cx="457200" cy="381000"/>
          </a:xfrm>
          <a:prstGeom prst="rect">
            <a:avLst/>
          </a:prstGeom>
          <a:solidFill>
            <a:srgbClr val="FFCC99"/>
          </a:solidFill>
          <a:ln w="0">
            <a:solidFill>
              <a:srgbClr val="FFCC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53259" name="Rectangle 63"/>
          <p:cNvSpPr>
            <a:spLocks noChangeArrowheads="1"/>
          </p:cNvSpPr>
          <p:nvPr/>
        </p:nvSpPr>
        <p:spPr bwMode="auto">
          <a:xfrm>
            <a:off x="6248400" y="4114800"/>
            <a:ext cx="657225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5.3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304800" y="2895600"/>
            <a:ext cx="4953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800000"/>
                </a:solidFill>
              </a:rPr>
              <a:t>d </a:t>
            </a:r>
            <a:r>
              <a:rPr lang="en-US"/>
              <a:t>looks at </a:t>
            </a:r>
            <a:r>
              <a:rPr lang="en-US">
                <a:solidFill>
                  <a:srgbClr val="800000"/>
                </a:solidFill>
              </a:rPr>
              <a:t>Circle@x1</a:t>
            </a:r>
            <a:r>
              <a:rPr lang="en-US"/>
              <a:t> from perspective</a:t>
            </a:r>
          </a:p>
          <a:p>
            <a:r>
              <a:rPr lang="en-US"/>
              <a:t>Of </a:t>
            </a:r>
            <a:r>
              <a:rPr lang="en-US">
                <a:solidFill>
                  <a:srgbClr val="800000"/>
                </a:solidFill>
              </a:rPr>
              <a:t>Shape</a:t>
            </a:r>
            <a:r>
              <a:rPr lang="en-US"/>
              <a:t>.</a:t>
            </a:r>
          </a:p>
          <a:p>
            <a:r>
              <a:rPr lang="en-US">
                <a:solidFill>
                  <a:srgbClr val="800000"/>
                </a:solidFill>
              </a:rPr>
              <a:t>d.m(…)</a:t>
            </a:r>
            <a:r>
              <a:rPr lang="en-US"/>
              <a:t> syntactically legal only if</a:t>
            </a:r>
          </a:p>
          <a:p>
            <a:r>
              <a:rPr lang="en-US">
                <a:solidFill>
                  <a:srgbClr val="800000"/>
                </a:solidFill>
              </a:rPr>
              <a:t>m(…)</a:t>
            </a:r>
            <a:r>
              <a:rPr lang="en-US"/>
              <a:t> is in </a:t>
            </a:r>
            <a:r>
              <a:rPr lang="en-US">
                <a:solidFill>
                  <a:srgbClr val="800000"/>
                </a:solidFill>
              </a:rPr>
              <a:t>Shape </a:t>
            </a:r>
            <a:r>
              <a:rPr lang="en-US"/>
              <a:t>or</a:t>
            </a:r>
            <a:r>
              <a:rPr lang="en-US">
                <a:solidFill>
                  <a:srgbClr val="800000"/>
                </a:solidFill>
              </a:rPr>
              <a:t> Object </a:t>
            </a:r>
            <a:r>
              <a:rPr lang="en-US"/>
              <a:t>partition.</a:t>
            </a:r>
          </a:p>
          <a:p>
            <a:r>
              <a:rPr lang="en-US">
                <a:solidFill>
                  <a:srgbClr val="FF0000"/>
                </a:solidFill>
              </a:rPr>
              <a:t>Example:  </a:t>
            </a:r>
            <a:r>
              <a:rPr lang="en-US">
                <a:solidFill>
                  <a:srgbClr val="800000"/>
                </a:solidFill>
              </a:rPr>
              <a:t>e.area() illegal</a:t>
            </a: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81600" y="2514600"/>
            <a:ext cx="3429000" cy="1447800"/>
          </a:xfrm>
          <a:prstGeom prst="rect">
            <a:avLst/>
          </a:prstGeom>
          <a:solidFill>
            <a:schemeClr val="accent1">
              <a:alpha val="34901"/>
            </a:schemeClr>
          </a:solidFill>
          <a:ln w="9525">
            <a:solidFill>
              <a:schemeClr val="tx1">
                <a:alpha val="5098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2" name="Rectangle 65"/>
          <p:cNvSpPr>
            <a:spLocks noChangeArrowheads="1"/>
          </p:cNvSpPr>
          <p:nvPr/>
        </p:nvSpPr>
        <p:spPr bwMode="auto">
          <a:xfrm>
            <a:off x="5181600" y="4038600"/>
            <a:ext cx="3429000" cy="1752600"/>
          </a:xfrm>
          <a:prstGeom prst="rect">
            <a:avLst/>
          </a:prstGeom>
          <a:solidFill>
            <a:schemeClr val="accent1">
              <a:alpha val="34901"/>
            </a:schemeClr>
          </a:solidFill>
          <a:ln w="9525">
            <a:solidFill>
              <a:schemeClr val="tx1">
                <a:alpha val="5098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638800" cy="533400"/>
          </a:xfrm>
        </p:spPr>
        <p:txBody>
          <a:bodyPr/>
          <a:lstStyle/>
          <a:p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More on the perspective</a:t>
            </a:r>
          </a:p>
        </p:txBody>
      </p:sp>
      <p:sp>
        <p:nvSpPr>
          <p:cNvPr id="5427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5791200" y="59436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400A66A-7D8F-E749-BBC9-CF86F3ADD441}" type="slidenum">
              <a:rPr lang="en-US" sz="1400"/>
              <a:pPr/>
              <a:t>37</a:t>
            </a:fld>
            <a:endParaRPr lang="en-US" sz="1400"/>
          </a:p>
        </p:txBody>
      </p:sp>
      <p:sp>
        <p:nvSpPr>
          <p:cNvPr id="54275" name="TextBox 78"/>
          <p:cNvSpPr txBox="1">
            <a:spLocks noChangeArrowheads="1"/>
          </p:cNvSpPr>
          <p:nvPr/>
        </p:nvSpPr>
        <p:spPr bwMode="auto">
          <a:xfrm>
            <a:off x="2514600" y="5715000"/>
            <a:ext cx="1141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Shape[]</a:t>
            </a:r>
          </a:p>
        </p:txBody>
      </p:sp>
      <p:sp>
        <p:nvSpPr>
          <p:cNvPr id="54276" name="TextBox 3"/>
          <p:cNvSpPr txBox="1">
            <a:spLocks noChangeArrowheads="1"/>
          </p:cNvSpPr>
          <p:nvPr/>
        </p:nvSpPr>
        <p:spPr bwMode="auto">
          <a:xfrm>
            <a:off x="304800" y="838200"/>
            <a:ext cx="5943600" cy="830263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800000"/>
                </a:solidFill>
              </a:rPr>
              <a:t>b</a:t>
            </a:r>
            <a:r>
              <a:rPr lang="en-US"/>
              <a:t> is an array of </a:t>
            </a:r>
            <a:r>
              <a:rPr lang="en-US">
                <a:solidFill>
                  <a:srgbClr val="800000"/>
                </a:solidFill>
              </a:rPr>
              <a:t>Shape</a:t>
            </a:r>
            <a:r>
              <a:rPr lang="en-US"/>
              <a:t> objects</a:t>
            </a:r>
          </a:p>
          <a:p>
            <a:r>
              <a:rPr lang="en-US">
                <a:solidFill>
                  <a:srgbClr val="800000"/>
                </a:solidFill>
              </a:rPr>
              <a:t>b[i] </a:t>
            </a:r>
            <a:r>
              <a:rPr lang="en-US"/>
              <a:t>contains name of (pointer to) </a:t>
            </a:r>
            <a:r>
              <a:rPr lang="en-US">
                <a:solidFill>
                  <a:srgbClr val="800000"/>
                </a:solidFill>
              </a:rPr>
              <a:t>Shape</a:t>
            </a:r>
            <a:r>
              <a:rPr lang="en-US"/>
              <a:t> object</a:t>
            </a:r>
          </a:p>
        </p:txBody>
      </p:sp>
      <p:grpSp>
        <p:nvGrpSpPr>
          <p:cNvPr id="54277" name="Group 32"/>
          <p:cNvGrpSpPr>
            <a:grpSpLocks/>
          </p:cNvGrpSpPr>
          <p:nvPr/>
        </p:nvGrpSpPr>
        <p:grpSpPr bwMode="auto">
          <a:xfrm>
            <a:off x="6781800" y="762000"/>
            <a:ext cx="1766888" cy="2590800"/>
            <a:chOff x="7064274" y="2514600"/>
            <a:chExt cx="1767443" cy="2590800"/>
          </a:xfrm>
        </p:grpSpPr>
        <p:sp>
          <p:nvSpPr>
            <p:cNvPr id="54336" name="Rectangle 34"/>
            <p:cNvSpPr>
              <a:spLocks noChangeArrowheads="1"/>
            </p:cNvSpPr>
            <p:nvPr/>
          </p:nvSpPr>
          <p:spPr bwMode="auto">
            <a:xfrm>
              <a:off x="7064274" y="3048000"/>
              <a:ext cx="1676495" cy="20574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37" name="Rectangle 43"/>
            <p:cNvSpPr>
              <a:spLocks noChangeArrowheads="1"/>
            </p:cNvSpPr>
            <p:nvPr/>
          </p:nvSpPr>
          <p:spPr bwMode="auto">
            <a:xfrm>
              <a:off x="7064279" y="2514600"/>
              <a:ext cx="1371678" cy="5334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Circle@x</a:t>
              </a:r>
            </a:p>
          </p:txBody>
        </p:sp>
        <p:sp>
          <p:nvSpPr>
            <p:cNvPr id="54338" name="Rectangle 44"/>
            <p:cNvSpPr>
              <a:spLocks noChangeArrowheads="1"/>
            </p:cNvSpPr>
            <p:nvPr/>
          </p:nvSpPr>
          <p:spPr bwMode="auto">
            <a:xfrm>
              <a:off x="7400857" y="4343401"/>
              <a:ext cx="555586" cy="1778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…</a:t>
              </a:r>
            </a:p>
          </p:txBody>
        </p:sp>
        <p:sp>
          <p:nvSpPr>
            <p:cNvPr id="54339" name="Rectangle 45"/>
            <p:cNvSpPr>
              <a:spLocks noChangeArrowheads="1"/>
            </p:cNvSpPr>
            <p:nvPr/>
          </p:nvSpPr>
          <p:spPr bwMode="auto">
            <a:xfrm>
              <a:off x="7902709" y="4648200"/>
              <a:ext cx="761858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r>
                <a:rPr lang="en-US"/>
                <a:t>area()</a:t>
              </a:r>
            </a:p>
          </p:txBody>
        </p:sp>
        <p:sp>
          <p:nvSpPr>
            <p:cNvPr id="54340" name="TextBox 56"/>
            <p:cNvSpPr txBox="1">
              <a:spLocks noChangeArrowheads="1"/>
            </p:cNvSpPr>
            <p:nvPr/>
          </p:nvSpPr>
          <p:spPr bwMode="auto">
            <a:xfrm>
              <a:off x="7369092" y="3505200"/>
              <a:ext cx="4924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54341" name="TextBox 57"/>
            <p:cNvSpPr txBox="1">
              <a:spLocks noChangeArrowheads="1"/>
            </p:cNvSpPr>
            <p:nvPr/>
          </p:nvSpPr>
          <p:spPr bwMode="auto">
            <a:xfrm>
              <a:off x="7826318" y="4267200"/>
              <a:ext cx="9366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Circle</a:t>
              </a:r>
            </a:p>
          </p:txBody>
        </p:sp>
        <p:sp>
          <p:nvSpPr>
            <p:cNvPr id="54342" name="TextBox 58"/>
            <p:cNvSpPr txBox="1">
              <a:spLocks noChangeArrowheads="1"/>
            </p:cNvSpPr>
            <p:nvPr/>
          </p:nvSpPr>
          <p:spPr bwMode="auto">
            <a:xfrm>
              <a:off x="7826175" y="3505200"/>
              <a:ext cx="9368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Shape</a:t>
              </a:r>
            </a:p>
          </p:txBody>
        </p:sp>
        <p:cxnSp>
          <p:nvCxnSpPr>
            <p:cNvPr id="54343" name="Straight Connector 59"/>
            <p:cNvCxnSpPr>
              <a:cxnSpLocks noChangeShapeType="1"/>
            </p:cNvCxnSpPr>
            <p:nvPr/>
          </p:nvCxnSpPr>
          <p:spPr bwMode="auto">
            <a:xfrm>
              <a:off x="7369093" y="3581400"/>
              <a:ext cx="1317708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344" name="TextBox 60"/>
            <p:cNvSpPr txBox="1">
              <a:spLocks noChangeArrowheads="1"/>
            </p:cNvSpPr>
            <p:nvPr/>
          </p:nvSpPr>
          <p:spPr bwMode="auto">
            <a:xfrm>
              <a:off x="7285405" y="3048000"/>
              <a:ext cx="15463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…</a:t>
              </a:r>
            </a:p>
          </p:txBody>
        </p:sp>
        <p:sp>
          <p:nvSpPr>
            <p:cNvPr id="54345" name="TextBox 61"/>
            <p:cNvSpPr txBox="1">
              <a:spLocks noChangeArrowheads="1"/>
            </p:cNvSpPr>
            <p:nvPr/>
          </p:nvSpPr>
          <p:spPr bwMode="auto">
            <a:xfrm>
              <a:off x="7750115" y="3048000"/>
              <a:ext cx="10054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Object</a:t>
              </a:r>
            </a:p>
          </p:txBody>
        </p:sp>
        <p:cxnSp>
          <p:nvCxnSpPr>
            <p:cNvPr id="54346" name="Straight Connector 49"/>
            <p:cNvCxnSpPr>
              <a:cxnSpLocks noChangeShapeType="1"/>
            </p:cNvCxnSpPr>
            <p:nvPr/>
          </p:nvCxnSpPr>
          <p:spPr bwMode="auto">
            <a:xfrm>
              <a:off x="7369092" y="4343400"/>
              <a:ext cx="1295287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4278" name="Group 36"/>
          <p:cNvGrpSpPr>
            <a:grpSpLocks/>
          </p:cNvGrpSpPr>
          <p:nvPr/>
        </p:nvGrpSpPr>
        <p:grpSpPr bwMode="auto">
          <a:xfrm>
            <a:off x="-76200" y="5334000"/>
            <a:ext cx="3048000" cy="457200"/>
            <a:chOff x="3106503" y="6725907"/>
            <a:chExt cx="4369078" cy="587529"/>
          </a:xfrm>
        </p:grpSpPr>
        <p:sp>
          <p:nvSpPr>
            <p:cNvPr id="54334" name="Rectangle 39"/>
            <p:cNvSpPr>
              <a:spLocks noChangeArrowheads="1"/>
            </p:cNvSpPr>
            <p:nvPr/>
          </p:nvSpPr>
          <p:spPr bwMode="auto">
            <a:xfrm>
              <a:off x="3106503" y="6823826"/>
              <a:ext cx="977971" cy="380999"/>
            </a:xfrm>
            <a:prstGeom prst="rect">
              <a:avLst/>
            </a:prstGeom>
            <a:noFill/>
            <a:ln w="0">
              <a:solidFill>
                <a:srgbClr val="FFC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54335" name="Rectangle 40"/>
            <p:cNvSpPr>
              <a:spLocks noChangeArrowheads="1"/>
            </p:cNvSpPr>
            <p:nvPr/>
          </p:nvSpPr>
          <p:spPr bwMode="auto">
            <a:xfrm>
              <a:off x="3871092" y="6725907"/>
              <a:ext cx="3604489" cy="58752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endParaRPr lang="en-US"/>
            </a:p>
          </p:txBody>
        </p:sp>
      </p:grpSp>
      <p:grpSp>
        <p:nvGrpSpPr>
          <p:cNvPr id="54279" name="Group 32"/>
          <p:cNvGrpSpPr>
            <a:grpSpLocks/>
          </p:cNvGrpSpPr>
          <p:nvPr/>
        </p:nvGrpSpPr>
        <p:grpSpPr bwMode="auto">
          <a:xfrm>
            <a:off x="7010400" y="3657600"/>
            <a:ext cx="1546225" cy="2590800"/>
            <a:chOff x="7285405" y="2514600"/>
            <a:chExt cx="1546312" cy="2590800"/>
          </a:xfrm>
        </p:grpSpPr>
        <p:sp>
          <p:nvSpPr>
            <p:cNvPr id="54323" name="Rectangle 34"/>
            <p:cNvSpPr>
              <a:spLocks noChangeArrowheads="1"/>
            </p:cNvSpPr>
            <p:nvPr/>
          </p:nvSpPr>
          <p:spPr bwMode="auto">
            <a:xfrm>
              <a:off x="7292885" y="3048000"/>
              <a:ext cx="1447883" cy="20574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24" name="Rectangle 43"/>
            <p:cNvSpPr>
              <a:spLocks noChangeArrowheads="1"/>
            </p:cNvSpPr>
            <p:nvPr/>
          </p:nvSpPr>
          <p:spPr bwMode="auto">
            <a:xfrm>
              <a:off x="7292886" y="2514600"/>
              <a:ext cx="1143070" cy="5334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Rect@y</a:t>
              </a:r>
            </a:p>
          </p:txBody>
        </p:sp>
        <p:sp>
          <p:nvSpPr>
            <p:cNvPr id="54325" name="Rectangle 44"/>
            <p:cNvSpPr>
              <a:spLocks noChangeArrowheads="1"/>
            </p:cNvSpPr>
            <p:nvPr/>
          </p:nvSpPr>
          <p:spPr bwMode="auto">
            <a:xfrm>
              <a:off x="7400857" y="4343401"/>
              <a:ext cx="555586" cy="1778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…</a:t>
              </a:r>
            </a:p>
          </p:txBody>
        </p:sp>
        <p:sp>
          <p:nvSpPr>
            <p:cNvPr id="54326" name="Rectangle 45"/>
            <p:cNvSpPr>
              <a:spLocks noChangeArrowheads="1"/>
            </p:cNvSpPr>
            <p:nvPr/>
          </p:nvSpPr>
          <p:spPr bwMode="auto">
            <a:xfrm>
              <a:off x="7902709" y="4648200"/>
              <a:ext cx="761858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r>
                <a:rPr lang="en-US"/>
                <a:t>area()</a:t>
              </a:r>
            </a:p>
          </p:txBody>
        </p:sp>
        <p:sp>
          <p:nvSpPr>
            <p:cNvPr id="54327" name="TextBox 56"/>
            <p:cNvSpPr txBox="1">
              <a:spLocks noChangeArrowheads="1"/>
            </p:cNvSpPr>
            <p:nvPr/>
          </p:nvSpPr>
          <p:spPr bwMode="auto">
            <a:xfrm>
              <a:off x="7369092" y="3505200"/>
              <a:ext cx="4924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54328" name="TextBox 57"/>
            <p:cNvSpPr txBox="1">
              <a:spLocks noChangeArrowheads="1"/>
            </p:cNvSpPr>
            <p:nvPr/>
          </p:nvSpPr>
          <p:spPr bwMode="auto">
            <a:xfrm>
              <a:off x="7826318" y="4267200"/>
              <a:ext cx="7489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Rect</a:t>
              </a:r>
            </a:p>
          </p:txBody>
        </p:sp>
        <p:sp>
          <p:nvSpPr>
            <p:cNvPr id="54329" name="TextBox 58"/>
            <p:cNvSpPr txBox="1">
              <a:spLocks noChangeArrowheads="1"/>
            </p:cNvSpPr>
            <p:nvPr/>
          </p:nvSpPr>
          <p:spPr bwMode="auto">
            <a:xfrm>
              <a:off x="7826175" y="3505200"/>
              <a:ext cx="9368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Shape</a:t>
              </a:r>
            </a:p>
          </p:txBody>
        </p:sp>
        <p:cxnSp>
          <p:nvCxnSpPr>
            <p:cNvPr id="54330" name="Straight Connector 59"/>
            <p:cNvCxnSpPr>
              <a:cxnSpLocks noChangeShapeType="1"/>
            </p:cNvCxnSpPr>
            <p:nvPr/>
          </p:nvCxnSpPr>
          <p:spPr bwMode="auto">
            <a:xfrm>
              <a:off x="7369093" y="3581400"/>
              <a:ext cx="1317708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331" name="TextBox 60"/>
            <p:cNvSpPr txBox="1">
              <a:spLocks noChangeArrowheads="1"/>
            </p:cNvSpPr>
            <p:nvPr/>
          </p:nvSpPr>
          <p:spPr bwMode="auto">
            <a:xfrm>
              <a:off x="7285405" y="3048000"/>
              <a:ext cx="15463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…</a:t>
              </a:r>
            </a:p>
          </p:txBody>
        </p:sp>
        <p:sp>
          <p:nvSpPr>
            <p:cNvPr id="54332" name="TextBox 61"/>
            <p:cNvSpPr txBox="1">
              <a:spLocks noChangeArrowheads="1"/>
            </p:cNvSpPr>
            <p:nvPr/>
          </p:nvSpPr>
          <p:spPr bwMode="auto">
            <a:xfrm>
              <a:off x="7750115" y="3048000"/>
              <a:ext cx="10054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Object</a:t>
              </a:r>
            </a:p>
          </p:txBody>
        </p:sp>
        <p:cxnSp>
          <p:nvCxnSpPr>
            <p:cNvPr id="54333" name="Straight Connector 49"/>
            <p:cNvCxnSpPr>
              <a:cxnSpLocks noChangeShapeType="1"/>
            </p:cNvCxnSpPr>
            <p:nvPr/>
          </p:nvCxnSpPr>
          <p:spPr bwMode="auto">
            <a:xfrm>
              <a:off x="7369092" y="4343400"/>
              <a:ext cx="1295287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4280" name="Group 32"/>
          <p:cNvGrpSpPr>
            <a:grpSpLocks/>
          </p:cNvGrpSpPr>
          <p:nvPr/>
        </p:nvGrpSpPr>
        <p:grpSpPr bwMode="auto">
          <a:xfrm>
            <a:off x="5334000" y="3657600"/>
            <a:ext cx="1546225" cy="2590800"/>
            <a:chOff x="7285398" y="2514600"/>
            <a:chExt cx="1546319" cy="2590800"/>
          </a:xfrm>
        </p:grpSpPr>
        <p:sp>
          <p:nvSpPr>
            <p:cNvPr id="54312" name="Rectangle 34"/>
            <p:cNvSpPr>
              <a:spLocks noChangeArrowheads="1"/>
            </p:cNvSpPr>
            <p:nvPr/>
          </p:nvSpPr>
          <p:spPr bwMode="auto">
            <a:xfrm>
              <a:off x="7292885" y="3048000"/>
              <a:ext cx="1447883" cy="20574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3" name="Rectangle 43"/>
            <p:cNvSpPr>
              <a:spLocks noChangeArrowheads="1"/>
            </p:cNvSpPr>
            <p:nvPr/>
          </p:nvSpPr>
          <p:spPr bwMode="auto">
            <a:xfrm>
              <a:off x="7285398" y="2514600"/>
              <a:ext cx="1295481" cy="5334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Trian@w</a:t>
              </a:r>
            </a:p>
          </p:txBody>
        </p:sp>
        <p:sp>
          <p:nvSpPr>
            <p:cNvPr id="54314" name="Rectangle 44"/>
            <p:cNvSpPr>
              <a:spLocks noChangeArrowheads="1"/>
            </p:cNvSpPr>
            <p:nvPr/>
          </p:nvSpPr>
          <p:spPr bwMode="auto">
            <a:xfrm>
              <a:off x="7400857" y="4343401"/>
              <a:ext cx="555586" cy="1778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…</a:t>
              </a:r>
            </a:p>
          </p:txBody>
        </p:sp>
        <p:sp>
          <p:nvSpPr>
            <p:cNvPr id="54315" name="Rectangle 45"/>
            <p:cNvSpPr>
              <a:spLocks noChangeArrowheads="1"/>
            </p:cNvSpPr>
            <p:nvPr/>
          </p:nvSpPr>
          <p:spPr bwMode="auto">
            <a:xfrm>
              <a:off x="7902709" y="4648200"/>
              <a:ext cx="761858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r>
                <a:rPr lang="en-US"/>
                <a:t>area()</a:t>
              </a:r>
            </a:p>
          </p:txBody>
        </p:sp>
        <p:sp>
          <p:nvSpPr>
            <p:cNvPr id="54316" name="TextBox 56"/>
            <p:cNvSpPr txBox="1">
              <a:spLocks noChangeArrowheads="1"/>
            </p:cNvSpPr>
            <p:nvPr/>
          </p:nvSpPr>
          <p:spPr bwMode="auto">
            <a:xfrm>
              <a:off x="7369092" y="3505200"/>
              <a:ext cx="4924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54317" name="TextBox 57"/>
            <p:cNvSpPr txBox="1">
              <a:spLocks noChangeArrowheads="1"/>
            </p:cNvSpPr>
            <p:nvPr/>
          </p:nvSpPr>
          <p:spPr bwMode="auto">
            <a:xfrm>
              <a:off x="7826318" y="4267200"/>
              <a:ext cx="8405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Trian</a:t>
              </a:r>
            </a:p>
          </p:txBody>
        </p:sp>
        <p:sp>
          <p:nvSpPr>
            <p:cNvPr id="54318" name="TextBox 58"/>
            <p:cNvSpPr txBox="1">
              <a:spLocks noChangeArrowheads="1"/>
            </p:cNvSpPr>
            <p:nvPr/>
          </p:nvSpPr>
          <p:spPr bwMode="auto">
            <a:xfrm>
              <a:off x="7826175" y="3505200"/>
              <a:ext cx="9368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Shape</a:t>
              </a:r>
            </a:p>
          </p:txBody>
        </p:sp>
        <p:cxnSp>
          <p:nvCxnSpPr>
            <p:cNvPr id="54319" name="Straight Connector 59"/>
            <p:cNvCxnSpPr>
              <a:cxnSpLocks noChangeShapeType="1"/>
            </p:cNvCxnSpPr>
            <p:nvPr/>
          </p:nvCxnSpPr>
          <p:spPr bwMode="auto">
            <a:xfrm>
              <a:off x="7369093" y="3581400"/>
              <a:ext cx="1317708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320" name="TextBox 60"/>
            <p:cNvSpPr txBox="1">
              <a:spLocks noChangeArrowheads="1"/>
            </p:cNvSpPr>
            <p:nvPr/>
          </p:nvSpPr>
          <p:spPr bwMode="auto">
            <a:xfrm>
              <a:off x="7285405" y="3048000"/>
              <a:ext cx="15463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…</a:t>
              </a:r>
            </a:p>
          </p:txBody>
        </p:sp>
        <p:sp>
          <p:nvSpPr>
            <p:cNvPr id="54321" name="TextBox 61"/>
            <p:cNvSpPr txBox="1">
              <a:spLocks noChangeArrowheads="1"/>
            </p:cNvSpPr>
            <p:nvPr/>
          </p:nvSpPr>
          <p:spPr bwMode="auto">
            <a:xfrm>
              <a:off x="7750115" y="3048000"/>
              <a:ext cx="10054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Object</a:t>
              </a:r>
            </a:p>
          </p:txBody>
        </p:sp>
        <p:cxnSp>
          <p:nvCxnSpPr>
            <p:cNvPr id="54322" name="Straight Connector 49"/>
            <p:cNvCxnSpPr>
              <a:cxnSpLocks noChangeShapeType="1"/>
            </p:cNvCxnSpPr>
            <p:nvPr/>
          </p:nvCxnSpPr>
          <p:spPr bwMode="auto">
            <a:xfrm>
              <a:off x="7369092" y="4343400"/>
              <a:ext cx="1295287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92" name="Straight Arrow Connector 38"/>
          <p:cNvCxnSpPr>
            <a:cxnSpLocks noChangeShapeType="1"/>
          </p:cNvCxnSpPr>
          <p:nvPr/>
        </p:nvCxnSpPr>
        <p:spPr bwMode="auto">
          <a:xfrm flipV="1">
            <a:off x="609600" y="1295400"/>
            <a:ext cx="6172200" cy="4267200"/>
          </a:xfrm>
          <a:prstGeom prst="straightConnector1">
            <a:avLst/>
          </a:prstGeom>
          <a:noFill/>
          <a:ln w="44450">
            <a:solidFill>
              <a:srgbClr val="33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2" name="TextBox 6"/>
          <p:cNvSpPr txBox="1">
            <a:spLocks noChangeArrowheads="1"/>
          </p:cNvSpPr>
          <p:nvPr/>
        </p:nvSpPr>
        <p:spPr bwMode="auto">
          <a:xfrm>
            <a:off x="609600" y="4953000"/>
            <a:ext cx="2386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0   1   2   3   4    … </a:t>
            </a:r>
          </a:p>
        </p:txBody>
      </p:sp>
      <p:cxnSp>
        <p:nvCxnSpPr>
          <p:cNvPr id="54283" name="Straight Connector 8"/>
          <p:cNvCxnSpPr>
            <a:cxnSpLocks noChangeShapeType="1"/>
          </p:cNvCxnSpPr>
          <p:nvPr/>
        </p:nvCxnSpPr>
        <p:spPr bwMode="auto">
          <a:xfrm>
            <a:off x="838200" y="53340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4" name="Straight Connector 95"/>
          <p:cNvCxnSpPr>
            <a:cxnSpLocks noChangeShapeType="1"/>
          </p:cNvCxnSpPr>
          <p:nvPr/>
        </p:nvCxnSpPr>
        <p:spPr bwMode="auto">
          <a:xfrm>
            <a:off x="1219200" y="53340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5" name="Straight Connector 96"/>
          <p:cNvCxnSpPr>
            <a:cxnSpLocks noChangeShapeType="1"/>
          </p:cNvCxnSpPr>
          <p:nvPr/>
        </p:nvCxnSpPr>
        <p:spPr bwMode="auto">
          <a:xfrm>
            <a:off x="1600200" y="53340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6" name="Straight Connector 97"/>
          <p:cNvCxnSpPr>
            <a:cxnSpLocks noChangeShapeType="1"/>
          </p:cNvCxnSpPr>
          <p:nvPr/>
        </p:nvCxnSpPr>
        <p:spPr bwMode="auto">
          <a:xfrm>
            <a:off x="1981200" y="53340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7" name="Straight Connector 98"/>
          <p:cNvCxnSpPr>
            <a:cxnSpLocks noChangeShapeType="1"/>
          </p:cNvCxnSpPr>
          <p:nvPr/>
        </p:nvCxnSpPr>
        <p:spPr bwMode="auto">
          <a:xfrm>
            <a:off x="2438400" y="53340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8" name="Rectangle 9"/>
          <p:cNvSpPr>
            <a:spLocks noChangeArrowheads="1"/>
          </p:cNvSpPr>
          <p:nvPr/>
        </p:nvSpPr>
        <p:spPr bwMode="auto">
          <a:xfrm>
            <a:off x="2514600" y="53340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cxnSp>
        <p:nvCxnSpPr>
          <p:cNvPr id="102" name="Straight Arrow Connector 38"/>
          <p:cNvCxnSpPr>
            <a:cxnSpLocks noChangeShapeType="1"/>
            <a:endCxn id="54302" idx="1"/>
          </p:cNvCxnSpPr>
          <p:nvPr/>
        </p:nvCxnSpPr>
        <p:spPr bwMode="auto">
          <a:xfrm flipV="1">
            <a:off x="1066800" y="3924300"/>
            <a:ext cx="2667000" cy="1676400"/>
          </a:xfrm>
          <a:prstGeom prst="straightConnector1">
            <a:avLst/>
          </a:prstGeom>
          <a:noFill/>
          <a:ln w="44450">
            <a:solidFill>
              <a:srgbClr val="33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4290" name="Group 32"/>
          <p:cNvGrpSpPr>
            <a:grpSpLocks/>
          </p:cNvGrpSpPr>
          <p:nvPr/>
        </p:nvGrpSpPr>
        <p:grpSpPr bwMode="auto">
          <a:xfrm>
            <a:off x="3733800" y="3657600"/>
            <a:ext cx="1546225" cy="2590800"/>
            <a:chOff x="7285398" y="2514600"/>
            <a:chExt cx="1546319" cy="2590800"/>
          </a:xfrm>
        </p:grpSpPr>
        <p:sp>
          <p:nvSpPr>
            <p:cNvPr id="54301" name="Rectangle 34"/>
            <p:cNvSpPr>
              <a:spLocks noChangeArrowheads="1"/>
            </p:cNvSpPr>
            <p:nvPr/>
          </p:nvSpPr>
          <p:spPr bwMode="auto">
            <a:xfrm>
              <a:off x="7292885" y="3048000"/>
              <a:ext cx="1447883" cy="20574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2" name="Rectangle 43"/>
            <p:cNvSpPr>
              <a:spLocks noChangeArrowheads="1"/>
            </p:cNvSpPr>
            <p:nvPr/>
          </p:nvSpPr>
          <p:spPr bwMode="auto">
            <a:xfrm>
              <a:off x="7285398" y="2514600"/>
              <a:ext cx="1219269" cy="5334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Trian@z</a:t>
              </a:r>
            </a:p>
          </p:txBody>
        </p:sp>
        <p:sp>
          <p:nvSpPr>
            <p:cNvPr id="54303" name="Rectangle 44"/>
            <p:cNvSpPr>
              <a:spLocks noChangeArrowheads="1"/>
            </p:cNvSpPr>
            <p:nvPr/>
          </p:nvSpPr>
          <p:spPr bwMode="auto">
            <a:xfrm>
              <a:off x="7400857" y="4343401"/>
              <a:ext cx="555586" cy="1778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…</a:t>
              </a:r>
            </a:p>
          </p:txBody>
        </p:sp>
        <p:sp>
          <p:nvSpPr>
            <p:cNvPr id="54304" name="Rectangle 45"/>
            <p:cNvSpPr>
              <a:spLocks noChangeArrowheads="1"/>
            </p:cNvSpPr>
            <p:nvPr/>
          </p:nvSpPr>
          <p:spPr bwMode="auto">
            <a:xfrm>
              <a:off x="7902709" y="4648200"/>
              <a:ext cx="761858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r>
                <a:rPr lang="en-US"/>
                <a:t>area()</a:t>
              </a:r>
            </a:p>
          </p:txBody>
        </p:sp>
        <p:sp>
          <p:nvSpPr>
            <p:cNvPr id="54305" name="TextBox 56"/>
            <p:cNvSpPr txBox="1">
              <a:spLocks noChangeArrowheads="1"/>
            </p:cNvSpPr>
            <p:nvPr/>
          </p:nvSpPr>
          <p:spPr bwMode="auto">
            <a:xfrm>
              <a:off x="7369092" y="3505200"/>
              <a:ext cx="4924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54306" name="TextBox 57"/>
            <p:cNvSpPr txBox="1">
              <a:spLocks noChangeArrowheads="1"/>
            </p:cNvSpPr>
            <p:nvPr/>
          </p:nvSpPr>
          <p:spPr bwMode="auto">
            <a:xfrm>
              <a:off x="7826318" y="4267200"/>
              <a:ext cx="8405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Trian</a:t>
              </a:r>
            </a:p>
          </p:txBody>
        </p:sp>
        <p:sp>
          <p:nvSpPr>
            <p:cNvPr id="54307" name="TextBox 58"/>
            <p:cNvSpPr txBox="1">
              <a:spLocks noChangeArrowheads="1"/>
            </p:cNvSpPr>
            <p:nvPr/>
          </p:nvSpPr>
          <p:spPr bwMode="auto">
            <a:xfrm>
              <a:off x="7826175" y="3505200"/>
              <a:ext cx="9368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Shape</a:t>
              </a:r>
            </a:p>
          </p:txBody>
        </p:sp>
        <p:cxnSp>
          <p:nvCxnSpPr>
            <p:cNvPr id="54308" name="Straight Connector 59"/>
            <p:cNvCxnSpPr>
              <a:cxnSpLocks noChangeShapeType="1"/>
            </p:cNvCxnSpPr>
            <p:nvPr/>
          </p:nvCxnSpPr>
          <p:spPr bwMode="auto">
            <a:xfrm>
              <a:off x="7369093" y="3581400"/>
              <a:ext cx="1317708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309" name="TextBox 60"/>
            <p:cNvSpPr txBox="1">
              <a:spLocks noChangeArrowheads="1"/>
            </p:cNvSpPr>
            <p:nvPr/>
          </p:nvSpPr>
          <p:spPr bwMode="auto">
            <a:xfrm>
              <a:off x="7285405" y="3048000"/>
              <a:ext cx="15463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…</a:t>
              </a:r>
            </a:p>
          </p:txBody>
        </p:sp>
        <p:sp>
          <p:nvSpPr>
            <p:cNvPr id="54310" name="TextBox 61"/>
            <p:cNvSpPr txBox="1">
              <a:spLocks noChangeArrowheads="1"/>
            </p:cNvSpPr>
            <p:nvPr/>
          </p:nvSpPr>
          <p:spPr bwMode="auto">
            <a:xfrm>
              <a:off x="7750115" y="3048000"/>
              <a:ext cx="10054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Object</a:t>
              </a:r>
            </a:p>
          </p:txBody>
        </p:sp>
        <p:cxnSp>
          <p:nvCxnSpPr>
            <p:cNvPr id="54311" name="Straight Connector 49"/>
            <p:cNvCxnSpPr>
              <a:cxnSpLocks noChangeShapeType="1"/>
            </p:cNvCxnSpPr>
            <p:nvPr/>
          </p:nvCxnSpPr>
          <p:spPr bwMode="auto">
            <a:xfrm>
              <a:off x="7369092" y="4343400"/>
              <a:ext cx="1295287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19" name="Straight Arrow Connector 38"/>
          <p:cNvCxnSpPr>
            <a:cxnSpLocks noChangeShapeType="1"/>
          </p:cNvCxnSpPr>
          <p:nvPr/>
        </p:nvCxnSpPr>
        <p:spPr bwMode="auto">
          <a:xfrm flipV="1">
            <a:off x="1752600" y="4114800"/>
            <a:ext cx="3581400" cy="1447800"/>
          </a:xfrm>
          <a:prstGeom prst="straightConnector1">
            <a:avLst/>
          </a:prstGeom>
          <a:noFill/>
          <a:ln w="44450">
            <a:solidFill>
              <a:srgbClr val="33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" name="Straight Arrow Connector 38"/>
          <p:cNvCxnSpPr>
            <a:cxnSpLocks noChangeShapeType="1"/>
          </p:cNvCxnSpPr>
          <p:nvPr/>
        </p:nvCxnSpPr>
        <p:spPr bwMode="auto">
          <a:xfrm flipV="1">
            <a:off x="2209800" y="4114800"/>
            <a:ext cx="4800600" cy="1447800"/>
          </a:xfrm>
          <a:prstGeom prst="straightConnector1">
            <a:avLst/>
          </a:prstGeom>
          <a:noFill/>
          <a:ln w="44450">
            <a:solidFill>
              <a:srgbClr val="33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3733800" y="2590800"/>
            <a:ext cx="4724400" cy="3657600"/>
            <a:chOff x="3733800" y="2590800"/>
            <a:chExt cx="4724400" cy="3657600"/>
          </a:xfrm>
        </p:grpSpPr>
        <p:sp>
          <p:nvSpPr>
            <p:cNvPr id="54297" name="Rectangle 65"/>
            <p:cNvSpPr>
              <a:spLocks noChangeArrowheads="1"/>
            </p:cNvSpPr>
            <p:nvPr/>
          </p:nvSpPr>
          <p:spPr bwMode="auto">
            <a:xfrm>
              <a:off x="6781800" y="2590800"/>
              <a:ext cx="1676400" cy="762000"/>
            </a:xfrm>
            <a:prstGeom prst="rect">
              <a:avLst/>
            </a:prstGeom>
            <a:solidFill>
              <a:schemeClr val="accent1">
                <a:alpha val="34901"/>
              </a:schemeClr>
            </a:solidFill>
            <a:ln w="9525">
              <a:solidFill>
                <a:schemeClr val="tx1">
                  <a:alpha val="5098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8" name="Rectangle 65"/>
            <p:cNvSpPr>
              <a:spLocks noChangeArrowheads="1"/>
            </p:cNvSpPr>
            <p:nvPr/>
          </p:nvSpPr>
          <p:spPr bwMode="auto">
            <a:xfrm>
              <a:off x="7010400" y="5486400"/>
              <a:ext cx="1447800" cy="762000"/>
            </a:xfrm>
            <a:prstGeom prst="rect">
              <a:avLst/>
            </a:prstGeom>
            <a:solidFill>
              <a:schemeClr val="accent1">
                <a:alpha val="34901"/>
              </a:schemeClr>
            </a:solidFill>
            <a:ln w="9525">
              <a:solidFill>
                <a:schemeClr val="tx1">
                  <a:alpha val="5098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9" name="Rectangle 65"/>
            <p:cNvSpPr>
              <a:spLocks noChangeArrowheads="1"/>
            </p:cNvSpPr>
            <p:nvPr/>
          </p:nvSpPr>
          <p:spPr bwMode="auto">
            <a:xfrm>
              <a:off x="5334000" y="5486400"/>
              <a:ext cx="1447800" cy="762000"/>
            </a:xfrm>
            <a:prstGeom prst="rect">
              <a:avLst/>
            </a:prstGeom>
            <a:solidFill>
              <a:schemeClr val="accent1">
                <a:alpha val="34901"/>
              </a:schemeClr>
            </a:solidFill>
            <a:ln w="9525">
              <a:solidFill>
                <a:schemeClr val="tx1">
                  <a:alpha val="5098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0" name="Rectangle 65"/>
            <p:cNvSpPr>
              <a:spLocks noChangeArrowheads="1"/>
            </p:cNvSpPr>
            <p:nvPr/>
          </p:nvSpPr>
          <p:spPr bwMode="auto">
            <a:xfrm>
              <a:off x="3733800" y="5486400"/>
              <a:ext cx="1447800" cy="762000"/>
            </a:xfrm>
            <a:prstGeom prst="rect">
              <a:avLst/>
            </a:prstGeom>
            <a:solidFill>
              <a:schemeClr val="accent1">
                <a:alpha val="34901"/>
              </a:schemeClr>
            </a:solidFill>
            <a:ln w="9525">
              <a:solidFill>
                <a:schemeClr val="tx1">
                  <a:alpha val="5098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" name="TextBox 3"/>
          <p:cNvSpPr txBox="1">
            <a:spLocks noChangeArrowheads="1"/>
          </p:cNvSpPr>
          <p:nvPr/>
        </p:nvSpPr>
        <p:spPr bwMode="auto">
          <a:xfrm>
            <a:off x="381000" y="1752600"/>
            <a:ext cx="5486400" cy="461963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800000"/>
                </a:solidFill>
              </a:rPr>
              <a:t>b[3] </a:t>
            </a:r>
            <a:r>
              <a:rPr lang="en-US"/>
              <a:t>has type </a:t>
            </a:r>
            <a:r>
              <a:rPr lang="en-US">
                <a:solidFill>
                  <a:srgbClr val="800000"/>
                </a:solidFill>
              </a:rPr>
              <a:t>Shape</a:t>
            </a:r>
            <a:r>
              <a:rPr lang="en-US"/>
              <a:t>.  Is </a:t>
            </a:r>
            <a:r>
              <a:rPr lang="en-US">
                <a:solidFill>
                  <a:srgbClr val="800000"/>
                </a:solidFill>
              </a:rPr>
              <a:t>b[3].area() </a:t>
            </a:r>
            <a:r>
              <a:rPr lang="en-US"/>
              <a:t>legal?</a:t>
            </a:r>
          </a:p>
        </p:txBody>
      </p:sp>
      <p:sp>
        <p:nvSpPr>
          <p:cNvPr id="131" name="TextBox 3"/>
          <p:cNvSpPr txBox="1">
            <a:spLocks noChangeArrowheads="1"/>
          </p:cNvSpPr>
          <p:nvPr/>
        </p:nvSpPr>
        <p:spPr bwMode="auto">
          <a:xfrm>
            <a:off x="381000" y="2209800"/>
            <a:ext cx="2590800" cy="461963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NO</a:t>
            </a:r>
            <a:r>
              <a:rPr lang="en-US"/>
              <a:t>. Have to do</a:t>
            </a:r>
          </a:p>
        </p:txBody>
      </p:sp>
      <p:sp>
        <p:nvSpPr>
          <p:cNvPr id="132" name="TextBox 3"/>
          <p:cNvSpPr txBox="1">
            <a:spLocks noChangeArrowheads="1"/>
          </p:cNvSpPr>
          <p:nvPr/>
        </p:nvSpPr>
        <p:spPr bwMode="auto">
          <a:xfrm>
            <a:off x="381000" y="2667000"/>
            <a:ext cx="3048000" cy="1200150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     ((Trian) b[3]).area()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800000"/>
                </a:solidFill>
              </a:rPr>
              <a:t>NOT GOOD!!!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1" grpId="0" animBg="1"/>
      <p:bldP spid="13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5638800" cy="533400"/>
          </a:xfrm>
        </p:spPr>
        <p:txBody>
          <a:bodyPr/>
          <a:lstStyle/>
          <a:p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More on the perspective</a:t>
            </a:r>
          </a:p>
        </p:txBody>
      </p:sp>
      <p:sp>
        <p:nvSpPr>
          <p:cNvPr id="5529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5791200" y="59436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BC145E3-1439-7B48-95AB-1F8E0831907C}" type="slidenum">
              <a:rPr lang="en-US" sz="1400"/>
              <a:pPr/>
              <a:t>38</a:t>
            </a:fld>
            <a:endParaRPr lang="en-US" sz="1400"/>
          </a:p>
        </p:txBody>
      </p:sp>
      <p:sp>
        <p:nvSpPr>
          <p:cNvPr id="55299" name="TextBox 78"/>
          <p:cNvSpPr txBox="1">
            <a:spLocks noChangeArrowheads="1"/>
          </p:cNvSpPr>
          <p:nvPr/>
        </p:nvSpPr>
        <p:spPr bwMode="auto">
          <a:xfrm>
            <a:off x="2514600" y="5715000"/>
            <a:ext cx="1141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Shape[]</a:t>
            </a:r>
          </a:p>
        </p:txBody>
      </p:sp>
      <p:sp>
        <p:nvSpPr>
          <p:cNvPr id="55300" name="TextBox 3"/>
          <p:cNvSpPr txBox="1">
            <a:spLocks noChangeArrowheads="1"/>
          </p:cNvSpPr>
          <p:nvPr/>
        </p:nvSpPr>
        <p:spPr bwMode="auto">
          <a:xfrm>
            <a:off x="304800" y="909638"/>
            <a:ext cx="5943600" cy="461962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Better</a:t>
            </a:r>
            <a:r>
              <a:rPr lang="en-US"/>
              <a:t>: Declare </a:t>
            </a:r>
            <a:r>
              <a:rPr lang="en-US">
                <a:solidFill>
                  <a:srgbClr val="800000"/>
                </a:solidFill>
              </a:rPr>
              <a:t>area()</a:t>
            </a:r>
            <a:r>
              <a:rPr lang="en-US"/>
              <a:t> in class </a:t>
            </a:r>
            <a:r>
              <a:rPr lang="en-US">
                <a:solidFill>
                  <a:srgbClr val="800000"/>
                </a:solidFill>
              </a:rPr>
              <a:t>Shape</a:t>
            </a:r>
          </a:p>
        </p:txBody>
      </p:sp>
      <p:grpSp>
        <p:nvGrpSpPr>
          <p:cNvPr id="55301" name="Group 32"/>
          <p:cNvGrpSpPr>
            <a:grpSpLocks/>
          </p:cNvGrpSpPr>
          <p:nvPr/>
        </p:nvGrpSpPr>
        <p:grpSpPr bwMode="auto">
          <a:xfrm>
            <a:off x="6781800" y="762000"/>
            <a:ext cx="1766888" cy="2590800"/>
            <a:chOff x="7064274" y="2514600"/>
            <a:chExt cx="1767443" cy="2590800"/>
          </a:xfrm>
        </p:grpSpPr>
        <p:sp>
          <p:nvSpPr>
            <p:cNvPr id="55361" name="Rectangle 34"/>
            <p:cNvSpPr>
              <a:spLocks noChangeArrowheads="1"/>
            </p:cNvSpPr>
            <p:nvPr/>
          </p:nvSpPr>
          <p:spPr bwMode="auto">
            <a:xfrm>
              <a:off x="7064274" y="3048000"/>
              <a:ext cx="1676495" cy="20574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62" name="Rectangle 43"/>
            <p:cNvSpPr>
              <a:spLocks noChangeArrowheads="1"/>
            </p:cNvSpPr>
            <p:nvPr/>
          </p:nvSpPr>
          <p:spPr bwMode="auto">
            <a:xfrm>
              <a:off x="7064279" y="2514600"/>
              <a:ext cx="1371678" cy="5334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Circle@x</a:t>
              </a:r>
            </a:p>
          </p:txBody>
        </p:sp>
        <p:sp>
          <p:nvSpPr>
            <p:cNvPr id="55363" name="Rectangle 44"/>
            <p:cNvSpPr>
              <a:spLocks noChangeArrowheads="1"/>
            </p:cNvSpPr>
            <p:nvPr/>
          </p:nvSpPr>
          <p:spPr bwMode="auto">
            <a:xfrm>
              <a:off x="7400857" y="4343401"/>
              <a:ext cx="555586" cy="1778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…</a:t>
              </a:r>
            </a:p>
          </p:txBody>
        </p:sp>
        <p:sp>
          <p:nvSpPr>
            <p:cNvPr id="55364" name="Rectangle 45"/>
            <p:cNvSpPr>
              <a:spLocks noChangeArrowheads="1"/>
            </p:cNvSpPr>
            <p:nvPr/>
          </p:nvSpPr>
          <p:spPr bwMode="auto">
            <a:xfrm>
              <a:off x="7902709" y="4648200"/>
              <a:ext cx="761858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r>
                <a:rPr lang="en-US"/>
                <a:t>area()</a:t>
              </a:r>
            </a:p>
          </p:txBody>
        </p:sp>
        <p:sp>
          <p:nvSpPr>
            <p:cNvPr id="55365" name="TextBox 56"/>
            <p:cNvSpPr txBox="1">
              <a:spLocks noChangeArrowheads="1"/>
            </p:cNvSpPr>
            <p:nvPr/>
          </p:nvSpPr>
          <p:spPr bwMode="auto">
            <a:xfrm>
              <a:off x="7369092" y="3505200"/>
              <a:ext cx="4924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55366" name="TextBox 57"/>
            <p:cNvSpPr txBox="1">
              <a:spLocks noChangeArrowheads="1"/>
            </p:cNvSpPr>
            <p:nvPr/>
          </p:nvSpPr>
          <p:spPr bwMode="auto">
            <a:xfrm>
              <a:off x="7826318" y="4267200"/>
              <a:ext cx="9366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Circle</a:t>
              </a:r>
            </a:p>
          </p:txBody>
        </p:sp>
        <p:sp>
          <p:nvSpPr>
            <p:cNvPr id="55367" name="TextBox 58"/>
            <p:cNvSpPr txBox="1">
              <a:spLocks noChangeArrowheads="1"/>
            </p:cNvSpPr>
            <p:nvPr/>
          </p:nvSpPr>
          <p:spPr bwMode="auto">
            <a:xfrm>
              <a:off x="7826175" y="3505200"/>
              <a:ext cx="9368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Shape</a:t>
              </a:r>
            </a:p>
          </p:txBody>
        </p:sp>
        <p:cxnSp>
          <p:nvCxnSpPr>
            <p:cNvPr id="55368" name="Straight Connector 59"/>
            <p:cNvCxnSpPr>
              <a:cxnSpLocks noChangeShapeType="1"/>
            </p:cNvCxnSpPr>
            <p:nvPr/>
          </p:nvCxnSpPr>
          <p:spPr bwMode="auto">
            <a:xfrm>
              <a:off x="7369093" y="3581400"/>
              <a:ext cx="1317708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69" name="TextBox 60"/>
            <p:cNvSpPr txBox="1">
              <a:spLocks noChangeArrowheads="1"/>
            </p:cNvSpPr>
            <p:nvPr/>
          </p:nvSpPr>
          <p:spPr bwMode="auto">
            <a:xfrm>
              <a:off x="7285405" y="3048000"/>
              <a:ext cx="15463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…</a:t>
              </a:r>
            </a:p>
          </p:txBody>
        </p:sp>
        <p:sp>
          <p:nvSpPr>
            <p:cNvPr id="55370" name="TextBox 61"/>
            <p:cNvSpPr txBox="1">
              <a:spLocks noChangeArrowheads="1"/>
            </p:cNvSpPr>
            <p:nvPr/>
          </p:nvSpPr>
          <p:spPr bwMode="auto">
            <a:xfrm>
              <a:off x="7750115" y="3048000"/>
              <a:ext cx="10054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Object</a:t>
              </a:r>
            </a:p>
          </p:txBody>
        </p:sp>
        <p:cxnSp>
          <p:nvCxnSpPr>
            <p:cNvPr id="55371" name="Straight Connector 49"/>
            <p:cNvCxnSpPr>
              <a:cxnSpLocks noChangeShapeType="1"/>
            </p:cNvCxnSpPr>
            <p:nvPr/>
          </p:nvCxnSpPr>
          <p:spPr bwMode="auto">
            <a:xfrm>
              <a:off x="7369092" y="4343400"/>
              <a:ext cx="1295287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5302" name="Group 36"/>
          <p:cNvGrpSpPr>
            <a:grpSpLocks/>
          </p:cNvGrpSpPr>
          <p:nvPr/>
        </p:nvGrpSpPr>
        <p:grpSpPr bwMode="auto">
          <a:xfrm>
            <a:off x="-76200" y="5334000"/>
            <a:ext cx="3048000" cy="457200"/>
            <a:chOff x="3106503" y="6725907"/>
            <a:chExt cx="4369078" cy="587529"/>
          </a:xfrm>
        </p:grpSpPr>
        <p:sp>
          <p:nvSpPr>
            <p:cNvPr id="55359" name="Rectangle 39"/>
            <p:cNvSpPr>
              <a:spLocks noChangeArrowheads="1"/>
            </p:cNvSpPr>
            <p:nvPr/>
          </p:nvSpPr>
          <p:spPr bwMode="auto">
            <a:xfrm>
              <a:off x="3106503" y="6823826"/>
              <a:ext cx="977971" cy="380999"/>
            </a:xfrm>
            <a:prstGeom prst="rect">
              <a:avLst/>
            </a:prstGeom>
            <a:noFill/>
            <a:ln w="0">
              <a:solidFill>
                <a:srgbClr val="FFC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55360" name="Rectangle 40"/>
            <p:cNvSpPr>
              <a:spLocks noChangeArrowheads="1"/>
            </p:cNvSpPr>
            <p:nvPr/>
          </p:nvSpPr>
          <p:spPr bwMode="auto">
            <a:xfrm>
              <a:off x="3871092" y="6725907"/>
              <a:ext cx="3604489" cy="58752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endParaRPr lang="en-US"/>
            </a:p>
          </p:txBody>
        </p:sp>
      </p:grpSp>
      <p:grpSp>
        <p:nvGrpSpPr>
          <p:cNvPr id="55303" name="Group 32"/>
          <p:cNvGrpSpPr>
            <a:grpSpLocks/>
          </p:cNvGrpSpPr>
          <p:nvPr/>
        </p:nvGrpSpPr>
        <p:grpSpPr bwMode="auto">
          <a:xfrm>
            <a:off x="7010400" y="3657600"/>
            <a:ext cx="1546225" cy="2590800"/>
            <a:chOff x="7285405" y="2514600"/>
            <a:chExt cx="1546312" cy="2590800"/>
          </a:xfrm>
        </p:grpSpPr>
        <p:sp>
          <p:nvSpPr>
            <p:cNvPr id="55348" name="Rectangle 34"/>
            <p:cNvSpPr>
              <a:spLocks noChangeArrowheads="1"/>
            </p:cNvSpPr>
            <p:nvPr/>
          </p:nvSpPr>
          <p:spPr bwMode="auto">
            <a:xfrm>
              <a:off x="7292885" y="3048000"/>
              <a:ext cx="1447883" cy="20574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9" name="Rectangle 43"/>
            <p:cNvSpPr>
              <a:spLocks noChangeArrowheads="1"/>
            </p:cNvSpPr>
            <p:nvPr/>
          </p:nvSpPr>
          <p:spPr bwMode="auto">
            <a:xfrm>
              <a:off x="7292886" y="2514600"/>
              <a:ext cx="1143070" cy="5334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Rect@y</a:t>
              </a:r>
            </a:p>
          </p:txBody>
        </p:sp>
        <p:sp>
          <p:nvSpPr>
            <p:cNvPr id="55350" name="Rectangle 44"/>
            <p:cNvSpPr>
              <a:spLocks noChangeArrowheads="1"/>
            </p:cNvSpPr>
            <p:nvPr/>
          </p:nvSpPr>
          <p:spPr bwMode="auto">
            <a:xfrm>
              <a:off x="7400857" y="4343401"/>
              <a:ext cx="555586" cy="1778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…</a:t>
              </a:r>
            </a:p>
          </p:txBody>
        </p:sp>
        <p:sp>
          <p:nvSpPr>
            <p:cNvPr id="55351" name="Rectangle 45"/>
            <p:cNvSpPr>
              <a:spLocks noChangeArrowheads="1"/>
            </p:cNvSpPr>
            <p:nvPr/>
          </p:nvSpPr>
          <p:spPr bwMode="auto">
            <a:xfrm>
              <a:off x="7902709" y="4648200"/>
              <a:ext cx="761858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r>
                <a:rPr lang="en-US"/>
                <a:t>area()</a:t>
              </a:r>
            </a:p>
          </p:txBody>
        </p:sp>
        <p:sp>
          <p:nvSpPr>
            <p:cNvPr id="55352" name="TextBox 56"/>
            <p:cNvSpPr txBox="1">
              <a:spLocks noChangeArrowheads="1"/>
            </p:cNvSpPr>
            <p:nvPr/>
          </p:nvSpPr>
          <p:spPr bwMode="auto">
            <a:xfrm>
              <a:off x="7369092" y="3505200"/>
              <a:ext cx="4924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55353" name="TextBox 57"/>
            <p:cNvSpPr txBox="1">
              <a:spLocks noChangeArrowheads="1"/>
            </p:cNvSpPr>
            <p:nvPr/>
          </p:nvSpPr>
          <p:spPr bwMode="auto">
            <a:xfrm>
              <a:off x="7826318" y="4267200"/>
              <a:ext cx="7489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Rect</a:t>
              </a:r>
            </a:p>
          </p:txBody>
        </p:sp>
        <p:sp>
          <p:nvSpPr>
            <p:cNvPr id="55354" name="TextBox 58"/>
            <p:cNvSpPr txBox="1">
              <a:spLocks noChangeArrowheads="1"/>
            </p:cNvSpPr>
            <p:nvPr/>
          </p:nvSpPr>
          <p:spPr bwMode="auto">
            <a:xfrm>
              <a:off x="7826175" y="3505200"/>
              <a:ext cx="9368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Shape</a:t>
              </a:r>
            </a:p>
          </p:txBody>
        </p:sp>
        <p:cxnSp>
          <p:nvCxnSpPr>
            <p:cNvPr id="55355" name="Straight Connector 59"/>
            <p:cNvCxnSpPr>
              <a:cxnSpLocks noChangeShapeType="1"/>
            </p:cNvCxnSpPr>
            <p:nvPr/>
          </p:nvCxnSpPr>
          <p:spPr bwMode="auto">
            <a:xfrm>
              <a:off x="7369093" y="3581400"/>
              <a:ext cx="1317708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56" name="TextBox 60"/>
            <p:cNvSpPr txBox="1">
              <a:spLocks noChangeArrowheads="1"/>
            </p:cNvSpPr>
            <p:nvPr/>
          </p:nvSpPr>
          <p:spPr bwMode="auto">
            <a:xfrm>
              <a:off x="7285405" y="3048000"/>
              <a:ext cx="15463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…</a:t>
              </a:r>
            </a:p>
          </p:txBody>
        </p:sp>
        <p:sp>
          <p:nvSpPr>
            <p:cNvPr id="55357" name="TextBox 61"/>
            <p:cNvSpPr txBox="1">
              <a:spLocks noChangeArrowheads="1"/>
            </p:cNvSpPr>
            <p:nvPr/>
          </p:nvSpPr>
          <p:spPr bwMode="auto">
            <a:xfrm>
              <a:off x="7750115" y="3048000"/>
              <a:ext cx="10054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Object</a:t>
              </a:r>
            </a:p>
          </p:txBody>
        </p:sp>
        <p:cxnSp>
          <p:nvCxnSpPr>
            <p:cNvPr id="55358" name="Straight Connector 49"/>
            <p:cNvCxnSpPr>
              <a:cxnSpLocks noChangeShapeType="1"/>
            </p:cNvCxnSpPr>
            <p:nvPr/>
          </p:nvCxnSpPr>
          <p:spPr bwMode="auto">
            <a:xfrm>
              <a:off x="7369092" y="4343400"/>
              <a:ext cx="1295287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5304" name="Group 32"/>
          <p:cNvGrpSpPr>
            <a:grpSpLocks/>
          </p:cNvGrpSpPr>
          <p:nvPr/>
        </p:nvGrpSpPr>
        <p:grpSpPr bwMode="auto">
          <a:xfrm>
            <a:off x="5334000" y="3657600"/>
            <a:ext cx="1546225" cy="2590800"/>
            <a:chOff x="7285398" y="2514600"/>
            <a:chExt cx="1546319" cy="2590800"/>
          </a:xfrm>
        </p:grpSpPr>
        <p:sp>
          <p:nvSpPr>
            <p:cNvPr id="55337" name="Rectangle 34"/>
            <p:cNvSpPr>
              <a:spLocks noChangeArrowheads="1"/>
            </p:cNvSpPr>
            <p:nvPr/>
          </p:nvSpPr>
          <p:spPr bwMode="auto">
            <a:xfrm>
              <a:off x="7292885" y="3048000"/>
              <a:ext cx="1447883" cy="20574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8" name="Rectangle 43"/>
            <p:cNvSpPr>
              <a:spLocks noChangeArrowheads="1"/>
            </p:cNvSpPr>
            <p:nvPr/>
          </p:nvSpPr>
          <p:spPr bwMode="auto">
            <a:xfrm>
              <a:off x="7285398" y="2514600"/>
              <a:ext cx="1143070" cy="5334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Trian@z</a:t>
              </a:r>
            </a:p>
          </p:txBody>
        </p:sp>
        <p:sp>
          <p:nvSpPr>
            <p:cNvPr id="55339" name="Rectangle 44"/>
            <p:cNvSpPr>
              <a:spLocks noChangeArrowheads="1"/>
            </p:cNvSpPr>
            <p:nvPr/>
          </p:nvSpPr>
          <p:spPr bwMode="auto">
            <a:xfrm>
              <a:off x="7400857" y="4343401"/>
              <a:ext cx="555586" cy="1778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…</a:t>
              </a:r>
            </a:p>
          </p:txBody>
        </p:sp>
        <p:sp>
          <p:nvSpPr>
            <p:cNvPr id="55340" name="Rectangle 45"/>
            <p:cNvSpPr>
              <a:spLocks noChangeArrowheads="1"/>
            </p:cNvSpPr>
            <p:nvPr/>
          </p:nvSpPr>
          <p:spPr bwMode="auto">
            <a:xfrm>
              <a:off x="7902709" y="4648200"/>
              <a:ext cx="761858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r>
                <a:rPr lang="en-US"/>
                <a:t>area()</a:t>
              </a:r>
            </a:p>
          </p:txBody>
        </p:sp>
        <p:sp>
          <p:nvSpPr>
            <p:cNvPr id="55341" name="TextBox 56"/>
            <p:cNvSpPr txBox="1">
              <a:spLocks noChangeArrowheads="1"/>
            </p:cNvSpPr>
            <p:nvPr/>
          </p:nvSpPr>
          <p:spPr bwMode="auto">
            <a:xfrm>
              <a:off x="7369092" y="3505200"/>
              <a:ext cx="4924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55342" name="TextBox 57"/>
            <p:cNvSpPr txBox="1">
              <a:spLocks noChangeArrowheads="1"/>
            </p:cNvSpPr>
            <p:nvPr/>
          </p:nvSpPr>
          <p:spPr bwMode="auto">
            <a:xfrm>
              <a:off x="7826318" y="4267200"/>
              <a:ext cx="8405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Trian</a:t>
              </a:r>
            </a:p>
          </p:txBody>
        </p:sp>
        <p:sp>
          <p:nvSpPr>
            <p:cNvPr id="55343" name="TextBox 58"/>
            <p:cNvSpPr txBox="1">
              <a:spLocks noChangeArrowheads="1"/>
            </p:cNvSpPr>
            <p:nvPr/>
          </p:nvSpPr>
          <p:spPr bwMode="auto">
            <a:xfrm>
              <a:off x="7826175" y="3505200"/>
              <a:ext cx="9368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Shape</a:t>
              </a:r>
            </a:p>
          </p:txBody>
        </p:sp>
        <p:cxnSp>
          <p:nvCxnSpPr>
            <p:cNvPr id="55344" name="Straight Connector 59"/>
            <p:cNvCxnSpPr>
              <a:cxnSpLocks noChangeShapeType="1"/>
            </p:cNvCxnSpPr>
            <p:nvPr/>
          </p:nvCxnSpPr>
          <p:spPr bwMode="auto">
            <a:xfrm>
              <a:off x="7369093" y="3581400"/>
              <a:ext cx="1317708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45" name="TextBox 60"/>
            <p:cNvSpPr txBox="1">
              <a:spLocks noChangeArrowheads="1"/>
            </p:cNvSpPr>
            <p:nvPr/>
          </p:nvSpPr>
          <p:spPr bwMode="auto">
            <a:xfrm>
              <a:off x="7285405" y="3048000"/>
              <a:ext cx="15463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…</a:t>
              </a:r>
            </a:p>
          </p:txBody>
        </p:sp>
        <p:sp>
          <p:nvSpPr>
            <p:cNvPr id="55346" name="TextBox 61"/>
            <p:cNvSpPr txBox="1">
              <a:spLocks noChangeArrowheads="1"/>
            </p:cNvSpPr>
            <p:nvPr/>
          </p:nvSpPr>
          <p:spPr bwMode="auto">
            <a:xfrm>
              <a:off x="7750115" y="3048000"/>
              <a:ext cx="10054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Object</a:t>
              </a:r>
            </a:p>
          </p:txBody>
        </p:sp>
        <p:cxnSp>
          <p:nvCxnSpPr>
            <p:cNvPr id="55347" name="Straight Connector 49"/>
            <p:cNvCxnSpPr>
              <a:cxnSpLocks noChangeShapeType="1"/>
            </p:cNvCxnSpPr>
            <p:nvPr/>
          </p:nvCxnSpPr>
          <p:spPr bwMode="auto">
            <a:xfrm>
              <a:off x="7369092" y="4343400"/>
              <a:ext cx="1295287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5305" name="Group 4"/>
          <p:cNvGrpSpPr>
            <a:grpSpLocks/>
          </p:cNvGrpSpPr>
          <p:nvPr/>
        </p:nvGrpSpPr>
        <p:grpSpPr bwMode="auto">
          <a:xfrm>
            <a:off x="5943600" y="2133600"/>
            <a:ext cx="2438400" cy="3276600"/>
            <a:chOff x="5943785" y="2133600"/>
            <a:chExt cx="2438215" cy="3276600"/>
          </a:xfrm>
        </p:grpSpPr>
        <p:sp>
          <p:nvSpPr>
            <p:cNvPr id="55334" name="Rectangle 45"/>
            <p:cNvSpPr>
              <a:spLocks noChangeArrowheads="1"/>
            </p:cNvSpPr>
            <p:nvPr/>
          </p:nvSpPr>
          <p:spPr bwMode="auto">
            <a:xfrm>
              <a:off x="7620185" y="5029200"/>
              <a:ext cx="761815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r>
                <a:rPr lang="en-US"/>
                <a:t>area()</a:t>
              </a:r>
            </a:p>
          </p:txBody>
        </p:sp>
        <p:sp>
          <p:nvSpPr>
            <p:cNvPr id="55335" name="Rectangle 45"/>
            <p:cNvSpPr>
              <a:spLocks noChangeArrowheads="1"/>
            </p:cNvSpPr>
            <p:nvPr/>
          </p:nvSpPr>
          <p:spPr bwMode="auto">
            <a:xfrm>
              <a:off x="5943785" y="5029200"/>
              <a:ext cx="761815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r>
                <a:rPr lang="en-US"/>
                <a:t>area()</a:t>
              </a:r>
            </a:p>
          </p:txBody>
        </p:sp>
        <p:sp>
          <p:nvSpPr>
            <p:cNvPr id="55336" name="Rectangle 45"/>
            <p:cNvSpPr>
              <a:spLocks noChangeArrowheads="1"/>
            </p:cNvSpPr>
            <p:nvPr/>
          </p:nvSpPr>
          <p:spPr bwMode="auto">
            <a:xfrm>
              <a:off x="7620185" y="2133600"/>
              <a:ext cx="761815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r>
                <a:rPr lang="en-US"/>
                <a:t>area()</a:t>
              </a:r>
            </a:p>
          </p:txBody>
        </p:sp>
      </p:grpSp>
      <p:cxnSp>
        <p:nvCxnSpPr>
          <p:cNvPr id="55306" name="Straight Arrow Connector 38"/>
          <p:cNvCxnSpPr>
            <a:cxnSpLocks noChangeShapeType="1"/>
          </p:cNvCxnSpPr>
          <p:nvPr/>
        </p:nvCxnSpPr>
        <p:spPr bwMode="auto">
          <a:xfrm flipV="1">
            <a:off x="609600" y="1295400"/>
            <a:ext cx="6172200" cy="4267200"/>
          </a:xfrm>
          <a:prstGeom prst="straightConnector1">
            <a:avLst/>
          </a:prstGeom>
          <a:noFill/>
          <a:ln w="44450">
            <a:solidFill>
              <a:srgbClr val="33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07" name="TextBox 6"/>
          <p:cNvSpPr txBox="1">
            <a:spLocks noChangeArrowheads="1"/>
          </p:cNvSpPr>
          <p:nvPr/>
        </p:nvSpPr>
        <p:spPr bwMode="auto">
          <a:xfrm>
            <a:off x="609600" y="4953000"/>
            <a:ext cx="2386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0   1   2   3   4    … </a:t>
            </a:r>
          </a:p>
        </p:txBody>
      </p:sp>
      <p:cxnSp>
        <p:nvCxnSpPr>
          <p:cNvPr id="55308" name="Straight Connector 8"/>
          <p:cNvCxnSpPr>
            <a:cxnSpLocks noChangeShapeType="1"/>
          </p:cNvCxnSpPr>
          <p:nvPr/>
        </p:nvCxnSpPr>
        <p:spPr bwMode="auto">
          <a:xfrm>
            <a:off x="838200" y="53340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9" name="Straight Connector 95"/>
          <p:cNvCxnSpPr>
            <a:cxnSpLocks noChangeShapeType="1"/>
          </p:cNvCxnSpPr>
          <p:nvPr/>
        </p:nvCxnSpPr>
        <p:spPr bwMode="auto">
          <a:xfrm>
            <a:off x="1219200" y="53340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0" name="Straight Connector 96"/>
          <p:cNvCxnSpPr>
            <a:cxnSpLocks noChangeShapeType="1"/>
          </p:cNvCxnSpPr>
          <p:nvPr/>
        </p:nvCxnSpPr>
        <p:spPr bwMode="auto">
          <a:xfrm>
            <a:off x="1600200" y="53340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1" name="Straight Connector 97"/>
          <p:cNvCxnSpPr>
            <a:cxnSpLocks noChangeShapeType="1"/>
          </p:cNvCxnSpPr>
          <p:nvPr/>
        </p:nvCxnSpPr>
        <p:spPr bwMode="auto">
          <a:xfrm>
            <a:off x="1981200" y="53340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2" name="Straight Connector 98"/>
          <p:cNvCxnSpPr>
            <a:cxnSpLocks noChangeShapeType="1"/>
          </p:cNvCxnSpPr>
          <p:nvPr/>
        </p:nvCxnSpPr>
        <p:spPr bwMode="auto">
          <a:xfrm>
            <a:off x="2438400" y="53340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13" name="Rectangle 9"/>
          <p:cNvSpPr>
            <a:spLocks noChangeArrowheads="1"/>
          </p:cNvSpPr>
          <p:nvPr/>
        </p:nvSpPr>
        <p:spPr bwMode="auto">
          <a:xfrm>
            <a:off x="2514600" y="53340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cxnSp>
        <p:nvCxnSpPr>
          <p:cNvPr id="55314" name="Straight Arrow Connector 38"/>
          <p:cNvCxnSpPr>
            <a:cxnSpLocks noChangeShapeType="1"/>
            <a:endCxn id="55324" idx="1"/>
          </p:cNvCxnSpPr>
          <p:nvPr/>
        </p:nvCxnSpPr>
        <p:spPr bwMode="auto">
          <a:xfrm flipV="1">
            <a:off x="1066800" y="3924300"/>
            <a:ext cx="2667000" cy="1676400"/>
          </a:xfrm>
          <a:prstGeom prst="straightConnector1">
            <a:avLst/>
          </a:prstGeom>
          <a:noFill/>
          <a:ln w="44450">
            <a:solidFill>
              <a:srgbClr val="33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5315" name="Group 32"/>
          <p:cNvGrpSpPr>
            <a:grpSpLocks/>
          </p:cNvGrpSpPr>
          <p:nvPr/>
        </p:nvGrpSpPr>
        <p:grpSpPr bwMode="auto">
          <a:xfrm>
            <a:off x="3733800" y="3657600"/>
            <a:ext cx="1546225" cy="2590800"/>
            <a:chOff x="7285398" y="2514600"/>
            <a:chExt cx="1546319" cy="2590800"/>
          </a:xfrm>
        </p:grpSpPr>
        <p:sp>
          <p:nvSpPr>
            <p:cNvPr id="55323" name="Rectangle 34"/>
            <p:cNvSpPr>
              <a:spLocks noChangeArrowheads="1"/>
            </p:cNvSpPr>
            <p:nvPr/>
          </p:nvSpPr>
          <p:spPr bwMode="auto">
            <a:xfrm>
              <a:off x="7292885" y="3048000"/>
              <a:ext cx="1447883" cy="20574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4" name="Rectangle 43"/>
            <p:cNvSpPr>
              <a:spLocks noChangeArrowheads="1"/>
            </p:cNvSpPr>
            <p:nvPr/>
          </p:nvSpPr>
          <p:spPr bwMode="auto">
            <a:xfrm>
              <a:off x="7285398" y="2514600"/>
              <a:ext cx="1143070" cy="5334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Trian@z</a:t>
              </a:r>
            </a:p>
          </p:txBody>
        </p:sp>
        <p:sp>
          <p:nvSpPr>
            <p:cNvPr id="55325" name="Rectangle 44"/>
            <p:cNvSpPr>
              <a:spLocks noChangeArrowheads="1"/>
            </p:cNvSpPr>
            <p:nvPr/>
          </p:nvSpPr>
          <p:spPr bwMode="auto">
            <a:xfrm>
              <a:off x="7400857" y="4343401"/>
              <a:ext cx="555586" cy="1778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…</a:t>
              </a:r>
            </a:p>
          </p:txBody>
        </p:sp>
        <p:sp>
          <p:nvSpPr>
            <p:cNvPr id="55326" name="Rectangle 45"/>
            <p:cNvSpPr>
              <a:spLocks noChangeArrowheads="1"/>
            </p:cNvSpPr>
            <p:nvPr/>
          </p:nvSpPr>
          <p:spPr bwMode="auto">
            <a:xfrm>
              <a:off x="7902709" y="4648200"/>
              <a:ext cx="761858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r>
                <a:rPr lang="en-US"/>
                <a:t>area()</a:t>
              </a:r>
            </a:p>
          </p:txBody>
        </p:sp>
        <p:sp>
          <p:nvSpPr>
            <p:cNvPr id="55327" name="TextBox 56"/>
            <p:cNvSpPr txBox="1">
              <a:spLocks noChangeArrowheads="1"/>
            </p:cNvSpPr>
            <p:nvPr/>
          </p:nvSpPr>
          <p:spPr bwMode="auto">
            <a:xfrm>
              <a:off x="7369092" y="3505200"/>
              <a:ext cx="4924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55328" name="TextBox 57"/>
            <p:cNvSpPr txBox="1">
              <a:spLocks noChangeArrowheads="1"/>
            </p:cNvSpPr>
            <p:nvPr/>
          </p:nvSpPr>
          <p:spPr bwMode="auto">
            <a:xfrm>
              <a:off x="7826318" y="4267200"/>
              <a:ext cx="8405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Trian</a:t>
              </a:r>
            </a:p>
          </p:txBody>
        </p:sp>
        <p:sp>
          <p:nvSpPr>
            <p:cNvPr id="55329" name="TextBox 58"/>
            <p:cNvSpPr txBox="1">
              <a:spLocks noChangeArrowheads="1"/>
            </p:cNvSpPr>
            <p:nvPr/>
          </p:nvSpPr>
          <p:spPr bwMode="auto">
            <a:xfrm>
              <a:off x="7826175" y="3505200"/>
              <a:ext cx="9368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Shape</a:t>
              </a:r>
            </a:p>
          </p:txBody>
        </p:sp>
        <p:cxnSp>
          <p:nvCxnSpPr>
            <p:cNvPr id="55330" name="Straight Connector 59"/>
            <p:cNvCxnSpPr>
              <a:cxnSpLocks noChangeShapeType="1"/>
            </p:cNvCxnSpPr>
            <p:nvPr/>
          </p:nvCxnSpPr>
          <p:spPr bwMode="auto">
            <a:xfrm>
              <a:off x="7369093" y="3581400"/>
              <a:ext cx="1317708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31" name="TextBox 60"/>
            <p:cNvSpPr txBox="1">
              <a:spLocks noChangeArrowheads="1"/>
            </p:cNvSpPr>
            <p:nvPr/>
          </p:nvSpPr>
          <p:spPr bwMode="auto">
            <a:xfrm>
              <a:off x="7285405" y="3048000"/>
              <a:ext cx="15463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…</a:t>
              </a:r>
            </a:p>
          </p:txBody>
        </p:sp>
        <p:sp>
          <p:nvSpPr>
            <p:cNvPr id="55332" name="TextBox 61"/>
            <p:cNvSpPr txBox="1">
              <a:spLocks noChangeArrowheads="1"/>
            </p:cNvSpPr>
            <p:nvPr/>
          </p:nvSpPr>
          <p:spPr bwMode="auto">
            <a:xfrm>
              <a:off x="7750115" y="3048000"/>
              <a:ext cx="10054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Object</a:t>
              </a:r>
            </a:p>
          </p:txBody>
        </p:sp>
        <p:cxnSp>
          <p:nvCxnSpPr>
            <p:cNvPr id="55333" name="Straight Connector 49"/>
            <p:cNvCxnSpPr>
              <a:cxnSpLocks noChangeShapeType="1"/>
            </p:cNvCxnSpPr>
            <p:nvPr/>
          </p:nvCxnSpPr>
          <p:spPr bwMode="auto">
            <a:xfrm>
              <a:off x="7369092" y="4343400"/>
              <a:ext cx="1295287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5316" name="Straight Arrow Connector 38"/>
          <p:cNvCxnSpPr>
            <a:cxnSpLocks noChangeShapeType="1"/>
          </p:cNvCxnSpPr>
          <p:nvPr/>
        </p:nvCxnSpPr>
        <p:spPr bwMode="auto">
          <a:xfrm flipV="1">
            <a:off x="1752600" y="4114800"/>
            <a:ext cx="3581400" cy="1447800"/>
          </a:xfrm>
          <a:prstGeom prst="straightConnector1">
            <a:avLst/>
          </a:prstGeom>
          <a:noFill/>
          <a:ln w="44450">
            <a:solidFill>
              <a:srgbClr val="33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7" name="Straight Arrow Connector 38"/>
          <p:cNvCxnSpPr>
            <a:cxnSpLocks noChangeShapeType="1"/>
          </p:cNvCxnSpPr>
          <p:nvPr/>
        </p:nvCxnSpPr>
        <p:spPr bwMode="auto">
          <a:xfrm flipV="1">
            <a:off x="2209800" y="4114800"/>
            <a:ext cx="4800600" cy="1447800"/>
          </a:xfrm>
          <a:prstGeom prst="straightConnector1">
            <a:avLst/>
          </a:prstGeom>
          <a:noFill/>
          <a:ln w="44450">
            <a:solidFill>
              <a:srgbClr val="33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18" name="TextBox 3"/>
          <p:cNvSpPr txBox="1">
            <a:spLocks noChangeArrowheads="1"/>
          </p:cNvSpPr>
          <p:nvPr/>
        </p:nvSpPr>
        <p:spPr bwMode="auto">
          <a:xfrm>
            <a:off x="762000" y="1747838"/>
            <a:ext cx="4800600" cy="461962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800000"/>
                </a:solidFill>
              </a:rPr>
              <a:t>public</a:t>
            </a:r>
            <a:r>
              <a:rPr lang="en-US">
                <a:solidFill>
                  <a:srgbClr val="800000"/>
                </a:solidFill>
              </a:rPr>
              <a:t> </a:t>
            </a:r>
            <a:r>
              <a:rPr lang="en-US" b="1">
                <a:solidFill>
                  <a:srgbClr val="800000"/>
                </a:solidFill>
              </a:rPr>
              <a:t>double</a:t>
            </a:r>
            <a:r>
              <a:rPr lang="en-US">
                <a:solidFill>
                  <a:srgbClr val="800000"/>
                </a:solidFill>
              </a:rPr>
              <a:t> area() { </a:t>
            </a:r>
            <a:r>
              <a:rPr lang="en-US" b="1">
                <a:solidFill>
                  <a:srgbClr val="800000"/>
                </a:solidFill>
              </a:rPr>
              <a:t>return</a:t>
            </a:r>
            <a:r>
              <a:rPr lang="en-US">
                <a:solidFill>
                  <a:srgbClr val="800000"/>
                </a:solidFill>
              </a:rPr>
              <a:t> 0.0; }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04800" y="2590800"/>
            <a:ext cx="5029200" cy="1287463"/>
            <a:chOff x="304800" y="2590800"/>
            <a:chExt cx="5029200" cy="1288197"/>
          </a:xfrm>
        </p:grpSpPr>
        <p:sp>
          <p:nvSpPr>
            <p:cNvPr id="55321" name="TextBox 3"/>
            <p:cNvSpPr txBox="1">
              <a:spLocks noChangeArrowheads="1"/>
            </p:cNvSpPr>
            <p:nvPr/>
          </p:nvSpPr>
          <p:spPr bwMode="auto">
            <a:xfrm>
              <a:off x="304800" y="2590800"/>
              <a:ext cx="5029200" cy="461665"/>
            </a:xfrm>
            <a:prstGeom prst="rect">
              <a:avLst/>
            </a:prstGeom>
            <a:solidFill>
              <a:srgbClr val="E5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Now,  </a:t>
              </a:r>
              <a:r>
                <a:rPr lang="en-US">
                  <a:solidFill>
                    <a:srgbClr val="800000"/>
                  </a:solidFill>
                </a:rPr>
                <a:t>b[3].area() is syntactically legal </a:t>
              </a:r>
            </a:p>
          </p:txBody>
        </p:sp>
        <p:sp>
          <p:nvSpPr>
            <p:cNvPr id="55322" name="Rectangle 2"/>
            <p:cNvSpPr>
              <a:spLocks noChangeArrowheads="1"/>
            </p:cNvSpPr>
            <p:nvPr/>
          </p:nvSpPr>
          <p:spPr bwMode="auto">
            <a:xfrm>
              <a:off x="304800" y="3048000"/>
              <a:ext cx="2756885" cy="830997"/>
            </a:xfrm>
            <a:prstGeom prst="rect">
              <a:avLst/>
            </a:prstGeom>
            <a:solidFill>
              <a:srgbClr val="E5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calls function </a:t>
              </a:r>
              <a:r>
                <a:rPr lang="en-US">
                  <a:solidFill>
                    <a:srgbClr val="800000"/>
                  </a:solidFill>
                </a:rPr>
                <a:t>area</a:t>
              </a:r>
              <a:r>
                <a:rPr lang="en-US">
                  <a:solidFill>
                    <a:srgbClr val="000000"/>
                  </a:solidFill>
                </a:rPr>
                <a:t> in</a:t>
              </a:r>
              <a:br>
                <a:rPr lang="en-US">
                  <a:solidFill>
                    <a:srgbClr val="000000"/>
                  </a:solidFill>
                </a:rPr>
              </a:br>
              <a:r>
                <a:rPr lang="en-US">
                  <a:solidFill>
                    <a:srgbClr val="000000"/>
                  </a:solidFill>
                </a:rPr>
                <a:t>partition </a:t>
              </a:r>
              <a:r>
                <a:rPr lang="en-US">
                  <a:solidFill>
                    <a:srgbClr val="800000"/>
                  </a:solidFill>
                </a:rPr>
                <a:t>Trian</a:t>
              </a:r>
            </a:p>
          </p:txBody>
        </p:sp>
      </p:grpSp>
      <p:sp>
        <p:nvSpPr>
          <p:cNvPr id="55320" name="Rectangle 45"/>
          <p:cNvSpPr>
            <a:spLocks noChangeArrowheads="1"/>
          </p:cNvSpPr>
          <p:nvPr/>
        </p:nvSpPr>
        <p:spPr bwMode="auto">
          <a:xfrm>
            <a:off x="4343400" y="5029200"/>
            <a:ext cx="762000" cy="381000"/>
          </a:xfrm>
          <a:prstGeom prst="rect">
            <a:avLst/>
          </a:prstGeom>
          <a:solidFill>
            <a:srgbClr val="FFCC99"/>
          </a:solidFill>
          <a:ln w="0">
            <a:solidFill>
              <a:srgbClr val="FFCC99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r>
              <a:rPr lang="en-US"/>
              <a:t>area()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533400"/>
          </a:xfrm>
        </p:spPr>
        <p:txBody>
          <a:bodyPr/>
          <a:lstStyle/>
          <a:p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E.g. overriding function equals (an automatic cast)</a:t>
            </a:r>
          </a:p>
        </p:txBody>
      </p:sp>
      <p:sp>
        <p:nvSpPr>
          <p:cNvPr id="5632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7040BD9-B860-D740-B89F-8AB4144DDC02}" type="slidenum">
              <a:rPr lang="en-US" sz="1400"/>
              <a:pPr/>
              <a:t>39</a:t>
            </a:fld>
            <a:endParaRPr lang="en-US" sz="1400"/>
          </a:p>
        </p:txBody>
      </p:sp>
      <p:sp>
        <p:nvSpPr>
          <p:cNvPr id="56323" name="TextBox 4"/>
          <p:cNvSpPr txBox="1">
            <a:spLocks noChangeArrowheads="1"/>
          </p:cNvSpPr>
          <p:nvPr/>
        </p:nvSpPr>
        <p:spPr bwMode="auto">
          <a:xfrm>
            <a:off x="228600" y="762000"/>
            <a:ext cx="4953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/** return true iff ob is a Shape and</a:t>
            </a:r>
          </a:p>
          <a:p>
            <a:r>
              <a:rPr lang="en-US"/>
              <a:t>      ob and this object at same point */</a:t>
            </a:r>
          </a:p>
          <a:p>
            <a:r>
              <a:rPr lang="en-US" b="1"/>
              <a:t>public boolean</a:t>
            </a:r>
            <a:r>
              <a:rPr lang="en-US"/>
              <a:t> equals(Object ob) {</a:t>
            </a:r>
          </a:p>
          <a:p>
            <a:r>
              <a:rPr lang="en-US" b="1"/>
              <a:t>    if</a:t>
            </a:r>
            <a:r>
              <a:rPr lang="en-US"/>
              <a:t> (!(ob  </a:t>
            </a:r>
            <a:r>
              <a:rPr lang="en-US" b="1"/>
              <a:t>instanceof </a:t>
            </a:r>
            <a:r>
              <a:rPr lang="en-US"/>
              <a:t> Shape)) {</a:t>
            </a:r>
          </a:p>
          <a:p>
            <a:r>
              <a:rPr lang="en-US"/>
              <a:t>        </a:t>
            </a:r>
            <a:r>
              <a:rPr lang="en-US" b="1"/>
              <a:t>return false</a:t>
            </a:r>
            <a:r>
              <a:rPr lang="en-US"/>
              <a:t>;</a:t>
            </a:r>
          </a:p>
          <a:p>
            <a:r>
              <a:rPr lang="en-US"/>
              <a:t>    }</a:t>
            </a:r>
          </a:p>
          <a:p>
            <a:r>
              <a:rPr lang="en-US"/>
              <a:t>    Shape s= (Shape) ob;</a:t>
            </a:r>
          </a:p>
          <a:p>
            <a:r>
              <a:rPr lang="en-US"/>
              <a:t>    </a:t>
            </a:r>
            <a:r>
              <a:rPr lang="en-US" b="1"/>
              <a:t>return</a:t>
            </a:r>
            <a:r>
              <a:rPr lang="en-US"/>
              <a:t> x == s.x  &amp;&amp;  y == s.y;</a:t>
            </a:r>
          </a:p>
          <a:p>
            <a:r>
              <a:rPr lang="en-US"/>
              <a:t>}</a:t>
            </a:r>
          </a:p>
        </p:txBody>
      </p:sp>
      <p:grpSp>
        <p:nvGrpSpPr>
          <p:cNvPr id="56324" name="Group 32"/>
          <p:cNvGrpSpPr>
            <a:grpSpLocks/>
          </p:cNvGrpSpPr>
          <p:nvPr/>
        </p:nvGrpSpPr>
        <p:grpSpPr bwMode="auto">
          <a:xfrm>
            <a:off x="5029200" y="914400"/>
            <a:ext cx="3527425" cy="4572000"/>
            <a:chOff x="5311575" y="1981200"/>
            <a:chExt cx="3527625" cy="4572000"/>
          </a:xfrm>
        </p:grpSpPr>
        <p:sp>
          <p:nvSpPr>
            <p:cNvPr id="56343" name="Rectangle 34"/>
            <p:cNvSpPr>
              <a:spLocks noChangeArrowheads="1"/>
            </p:cNvSpPr>
            <p:nvPr/>
          </p:nvSpPr>
          <p:spPr bwMode="auto">
            <a:xfrm>
              <a:off x="5311575" y="2514600"/>
              <a:ext cx="3429000" cy="40386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4" name="Rectangle 43"/>
            <p:cNvSpPr>
              <a:spLocks noChangeArrowheads="1"/>
            </p:cNvSpPr>
            <p:nvPr/>
          </p:nvSpPr>
          <p:spPr bwMode="auto">
            <a:xfrm>
              <a:off x="7216575" y="1981200"/>
              <a:ext cx="1524000" cy="5334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Circle@x1</a:t>
              </a:r>
            </a:p>
          </p:txBody>
        </p:sp>
        <p:sp>
          <p:nvSpPr>
            <p:cNvPr id="56345" name="Rectangle 44"/>
            <p:cNvSpPr>
              <a:spLocks noChangeArrowheads="1"/>
            </p:cNvSpPr>
            <p:nvPr/>
          </p:nvSpPr>
          <p:spPr bwMode="auto">
            <a:xfrm>
              <a:off x="5311575" y="4952999"/>
              <a:ext cx="1241425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radius</a:t>
              </a:r>
            </a:p>
          </p:txBody>
        </p:sp>
        <p:sp>
          <p:nvSpPr>
            <p:cNvPr id="56346" name="Rectangle 45"/>
            <p:cNvSpPr>
              <a:spLocks noChangeArrowheads="1"/>
            </p:cNvSpPr>
            <p:nvPr/>
          </p:nvSpPr>
          <p:spPr bwMode="auto">
            <a:xfrm>
              <a:off x="5387775" y="5333999"/>
              <a:ext cx="3200400" cy="12192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/>
                <a:t>getRadius()</a:t>
              </a:r>
            </a:p>
            <a:p>
              <a:r>
                <a:rPr lang="en-US"/>
                <a:t>setRadius(</a:t>
              </a:r>
              <a:r>
                <a:rPr lang="en-US" b="1"/>
                <a:t>double</a:t>
              </a:r>
              <a:r>
                <a:rPr lang="en-US"/>
                <a:t>)</a:t>
              </a:r>
            </a:p>
            <a:p>
              <a:r>
                <a:rPr lang="en-US"/>
                <a:t>area()  Circle(</a:t>
              </a:r>
              <a:r>
                <a:rPr lang="en-US" b="1"/>
                <a:t>double</a:t>
              </a:r>
              <a:r>
                <a:rPr lang="en-US"/>
                <a:t>)</a:t>
              </a:r>
            </a:p>
            <a:p>
              <a:endParaRPr lang="en-US"/>
            </a:p>
          </p:txBody>
        </p:sp>
        <p:cxnSp>
          <p:nvCxnSpPr>
            <p:cNvPr id="56347" name="Straight Connector 49"/>
            <p:cNvCxnSpPr>
              <a:cxnSpLocks noChangeShapeType="1"/>
            </p:cNvCxnSpPr>
            <p:nvPr/>
          </p:nvCxnSpPr>
          <p:spPr bwMode="auto">
            <a:xfrm>
              <a:off x="5387775" y="4876799"/>
              <a:ext cx="3276600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48" name="Rectangle 50"/>
            <p:cNvSpPr>
              <a:spLocks noChangeArrowheads="1"/>
            </p:cNvSpPr>
            <p:nvPr/>
          </p:nvSpPr>
          <p:spPr bwMode="auto">
            <a:xfrm>
              <a:off x="5341394" y="3581400"/>
              <a:ext cx="457200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56349" name="Rectangle 51"/>
            <p:cNvSpPr>
              <a:spLocks noChangeArrowheads="1"/>
            </p:cNvSpPr>
            <p:nvPr/>
          </p:nvSpPr>
          <p:spPr bwMode="auto">
            <a:xfrm>
              <a:off x="5722393" y="3581400"/>
              <a:ext cx="657225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6350" name="Rectangle 55"/>
            <p:cNvSpPr>
              <a:spLocks noChangeArrowheads="1"/>
            </p:cNvSpPr>
            <p:nvPr/>
          </p:nvSpPr>
          <p:spPr bwMode="auto">
            <a:xfrm>
              <a:off x="7115175" y="3581400"/>
              <a:ext cx="657225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56351" name="TextBox 56"/>
            <p:cNvSpPr txBox="1">
              <a:spLocks noChangeArrowheads="1"/>
            </p:cNvSpPr>
            <p:nvPr/>
          </p:nvSpPr>
          <p:spPr bwMode="auto">
            <a:xfrm>
              <a:off x="5378192" y="4038600"/>
              <a:ext cx="336387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toString()</a:t>
              </a:r>
            </a:p>
            <a:p>
              <a:r>
                <a:rPr lang="en-US"/>
                <a:t>Shape(…)  getX()  getY(</a:t>
              </a:r>
              <a:r>
                <a:rPr lang="en-US">
                  <a:solidFill>
                    <a:srgbClr val="0000FF"/>
                  </a:solidFill>
                </a:rPr>
                <a:t>)</a:t>
              </a:r>
            </a:p>
          </p:txBody>
        </p:sp>
        <p:sp>
          <p:nvSpPr>
            <p:cNvPr id="56352" name="TextBox 57"/>
            <p:cNvSpPr txBox="1">
              <a:spLocks noChangeArrowheads="1"/>
            </p:cNvSpPr>
            <p:nvPr/>
          </p:nvSpPr>
          <p:spPr bwMode="auto">
            <a:xfrm>
              <a:off x="7848600" y="4876799"/>
              <a:ext cx="9366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Circle</a:t>
              </a:r>
            </a:p>
          </p:txBody>
        </p:sp>
        <p:sp>
          <p:nvSpPr>
            <p:cNvPr id="56353" name="TextBox 58"/>
            <p:cNvSpPr txBox="1">
              <a:spLocks noChangeArrowheads="1"/>
            </p:cNvSpPr>
            <p:nvPr/>
          </p:nvSpPr>
          <p:spPr bwMode="auto">
            <a:xfrm>
              <a:off x="7826175" y="3352800"/>
              <a:ext cx="9368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Shape</a:t>
              </a:r>
            </a:p>
          </p:txBody>
        </p:sp>
        <p:cxnSp>
          <p:nvCxnSpPr>
            <p:cNvPr id="56354" name="Straight Connector 59"/>
            <p:cNvCxnSpPr>
              <a:cxnSpLocks noChangeShapeType="1"/>
            </p:cNvCxnSpPr>
            <p:nvPr/>
          </p:nvCxnSpPr>
          <p:spPr bwMode="auto">
            <a:xfrm>
              <a:off x="5410200" y="3429000"/>
              <a:ext cx="3276600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55" name="TextBox 60"/>
            <p:cNvSpPr txBox="1">
              <a:spLocks noChangeArrowheads="1"/>
            </p:cNvSpPr>
            <p:nvPr/>
          </p:nvSpPr>
          <p:spPr bwMode="auto">
            <a:xfrm>
              <a:off x="5363819" y="2514600"/>
              <a:ext cx="347538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Object()</a:t>
              </a:r>
            </a:p>
            <a:p>
              <a:r>
                <a:rPr lang="en-US"/>
                <a:t>Equals(Object)   </a:t>
              </a:r>
              <a:r>
                <a:rPr lang="en-US">
                  <a:solidFill>
                    <a:srgbClr val="0000FF"/>
                  </a:solidFill>
                </a:rPr>
                <a:t>toString(</a:t>
              </a:r>
              <a:r>
                <a:rPr lang="en-US"/>
                <a:t>)</a:t>
              </a:r>
            </a:p>
          </p:txBody>
        </p:sp>
        <p:sp>
          <p:nvSpPr>
            <p:cNvPr id="56356" name="TextBox 61"/>
            <p:cNvSpPr txBox="1">
              <a:spLocks noChangeArrowheads="1"/>
            </p:cNvSpPr>
            <p:nvPr/>
          </p:nvSpPr>
          <p:spPr bwMode="auto">
            <a:xfrm>
              <a:off x="7757597" y="2514600"/>
              <a:ext cx="10054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Object</a:t>
              </a:r>
            </a:p>
          </p:txBody>
        </p:sp>
      </p:grpSp>
      <p:sp>
        <p:nvSpPr>
          <p:cNvPr id="56325" name="Rectangle 62"/>
          <p:cNvSpPr>
            <a:spLocks noChangeArrowheads="1"/>
          </p:cNvSpPr>
          <p:nvPr/>
        </p:nvSpPr>
        <p:spPr bwMode="auto">
          <a:xfrm>
            <a:off x="6324600" y="2514600"/>
            <a:ext cx="457200" cy="381000"/>
          </a:xfrm>
          <a:prstGeom prst="rect">
            <a:avLst/>
          </a:prstGeom>
          <a:solidFill>
            <a:srgbClr val="FFCC99"/>
          </a:solidFill>
          <a:ln w="0">
            <a:solidFill>
              <a:srgbClr val="FFCC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56326" name="Rectangle 63"/>
          <p:cNvSpPr>
            <a:spLocks noChangeArrowheads="1"/>
          </p:cNvSpPr>
          <p:nvPr/>
        </p:nvSpPr>
        <p:spPr bwMode="auto">
          <a:xfrm>
            <a:off x="6248400" y="3886200"/>
            <a:ext cx="657225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5.3</a:t>
            </a:r>
          </a:p>
        </p:txBody>
      </p:sp>
      <p:grpSp>
        <p:nvGrpSpPr>
          <p:cNvPr id="56327" name="Group 35"/>
          <p:cNvGrpSpPr>
            <a:grpSpLocks/>
          </p:cNvGrpSpPr>
          <p:nvPr/>
        </p:nvGrpSpPr>
        <p:grpSpPr bwMode="auto">
          <a:xfrm>
            <a:off x="6010275" y="5786438"/>
            <a:ext cx="2133600" cy="457200"/>
            <a:chOff x="1905000" y="3352800"/>
            <a:chExt cx="3058160" cy="457200"/>
          </a:xfrm>
        </p:grpSpPr>
        <p:sp>
          <p:nvSpPr>
            <p:cNvPr id="56341" name="Rectangle 36"/>
            <p:cNvSpPr>
              <a:spLocks noChangeArrowheads="1"/>
            </p:cNvSpPr>
            <p:nvPr/>
          </p:nvSpPr>
          <p:spPr bwMode="auto">
            <a:xfrm>
              <a:off x="1905000" y="3429000"/>
              <a:ext cx="1317625" cy="381000"/>
            </a:xfrm>
            <a:prstGeom prst="rect">
              <a:avLst/>
            </a:prstGeom>
            <a:noFill/>
            <a:ln w="0">
              <a:solidFill>
                <a:srgbClr val="FFC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56342" name="Rectangle 52"/>
            <p:cNvSpPr>
              <a:spLocks noChangeArrowheads="1"/>
            </p:cNvSpPr>
            <p:nvPr/>
          </p:nvSpPr>
          <p:spPr bwMode="auto">
            <a:xfrm>
              <a:off x="2743200" y="3352800"/>
              <a:ext cx="2219960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/>
                <a:t>C@????</a:t>
              </a:r>
            </a:p>
            <a:p>
              <a:pPr algn="ctr"/>
              <a:endParaRPr lang="en-US"/>
            </a:p>
          </p:txBody>
        </p:sp>
      </p:grpSp>
      <p:grpSp>
        <p:nvGrpSpPr>
          <p:cNvPr id="56328" name="Group 70"/>
          <p:cNvGrpSpPr>
            <a:grpSpLocks/>
          </p:cNvGrpSpPr>
          <p:nvPr/>
        </p:nvGrpSpPr>
        <p:grpSpPr bwMode="auto">
          <a:xfrm>
            <a:off x="3025775" y="5786438"/>
            <a:ext cx="2133600" cy="457200"/>
            <a:chOff x="1905000" y="3352800"/>
            <a:chExt cx="3058160" cy="457200"/>
          </a:xfrm>
        </p:grpSpPr>
        <p:sp>
          <p:nvSpPr>
            <p:cNvPr id="56339" name="Rectangle 71"/>
            <p:cNvSpPr>
              <a:spLocks noChangeArrowheads="1"/>
            </p:cNvSpPr>
            <p:nvPr/>
          </p:nvSpPr>
          <p:spPr bwMode="auto">
            <a:xfrm>
              <a:off x="1905000" y="3429000"/>
              <a:ext cx="1317625" cy="381000"/>
            </a:xfrm>
            <a:prstGeom prst="rect">
              <a:avLst/>
            </a:prstGeom>
            <a:noFill/>
            <a:ln w="0">
              <a:solidFill>
                <a:srgbClr val="FFC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56340" name="Rectangle 72"/>
            <p:cNvSpPr>
              <a:spLocks noChangeArrowheads="1"/>
            </p:cNvSpPr>
            <p:nvPr/>
          </p:nvSpPr>
          <p:spPr bwMode="auto">
            <a:xfrm>
              <a:off x="2743200" y="3352800"/>
              <a:ext cx="2219960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/>
                <a:t>Circle@x1</a:t>
              </a:r>
            </a:p>
            <a:p>
              <a:pPr algn="ctr"/>
              <a:endParaRPr lang="en-US"/>
            </a:p>
          </p:txBody>
        </p:sp>
      </p:grpSp>
      <p:sp>
        <p:nvSpPr>
          <p:cNvPr id="56329" name="TextBox 73"/>
          <p:cNvSpPr txBox="1">
            <a:spLocks noChangeArrowheads="1"/>
          </p:cNvSpPr>
          <p:nvPr/>
        </p:nvSpPr>
        <p:spPr bwMode="auto">
          <a:xfrm>
            <a:off x="5083175" y="6010275"/>
            <a:ext cx="93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Shape</a:t>
            </a:r>
          </a:p>
        </p:txBody>
      </p:sp>
      <p:sp>
        <p:nvSpPr>
          <p:cNvPr id="56330" name="TextBox 74"/>
          <p:cNvSpPr txBox="1">
            <a:spLocks noChangeArrowheads="1"/>
          </p:cNvSpPr>
          <p:nvPr/>
        </p:nvSpPr>
        <p:spPr bwMode="auto">
          <a:xfrm>
            <a:off x="8143875" y="6015038"/>
            <a:ext cx="390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C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200" y="4495800"/>
            <a:ext cx="4419600" cy="1200150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Store arg </a:t>
            </a:r>
            <a:r>
              <a:rPr lang="en-US">
                <a:solidFill>
                  <a:srgbClr val="800000"/>
                </a:solidFill>
              </a:rPr>
              <a:t>f</a:t>
            </a:r>
            <a:r>
              <a:rPr lang="en-US"/>
              <a:t> in parameter </a:t>
            </a:r>
            <a:r>
              <a:rPr lang="en-US">
                <a:solidFill>
                  <a:srgbClr val="800000"/>
                </a:solidFill>
              </a:rPr>
              <a:t>ob</a:t>
            </a:r>
            <a:r>
              <a:rPr lang="en-US"/>
              <a:t>. Automatic cast from </a:t>
            </a:r>
            <a:r>
              <a:rPr lang="en-US">
                <a:solidFill>
                  <a:srgbClr val="800000"/>
                </a:solidFill>
              </a:rPr>
              <a:t>C</a:t>
            </a:r>
            <a:r>
              <a:rPr lang="en-US"/>
              <a:t> to </a:t>
            </a:r>
            <a:r>
              <a:rPr lang="en-US">
                <a:solidFill>
                  <a:srgbClr val="800000"/>
                </a:solidFill>
              </a:rPr>
              <a:t>Object</a:t>
            </a:r>
            <a:r>
              <a:rPr lang="en-US"/>
              <a:t> because </a:t>
            </a:r>
            <a:r>
              <a:rPr lang="en-US">
                <a:solidFill>
                  <a:srgbClr val="800000"/>
                </a:solidFill>
              </a:rPr>
              <a:t>ob </a:t>
            </a:r>
            <a:r>
              <a:rPr lang="en-US"/>
              <a:t>has type </a:t>
            </a:r>
            <a:r>
              <a:rPr lang="en-US">
                <a:solidFill>
                  <a:srgbClr val="800000"/>
                </a:solidFill>
              </a:rPr>
              <a:t>Object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-14288" y="5786438"/>
            <a:ext cx="3214688" cy="690562"/>
            <a:chOff x="-152400" y="5715000"/>
            <a:chExt cx="3215203" cy="690265"/>
          </a:xfrm>
        </p:grpSpPr>
        <p:grpSp>
          <p:nvGrpSpPr>
            <p:cNvPr id="56335" name="Group 75"/>
            <p:cNvGrpSpPr>
              <a:grpSpLocks/>
            </p:cNvGrpSpPr>
            <p:nvPr/>
          </p:nvGrpSpPr>
          <p:grpSpPr bwMode="auto">
            <a:xfrm>
              <a:off x="-152400" y="5715000"/>
              <a:ext cx="2209800" cy="457200"/>
              <a:chOff x="1795780" y="3352800"/>
              <a:chExt cx="3167380" cy="457200"/>
            </a:xfrm>
          </p:grpSpPr>
          <p:sp>
            <p:nvSpPr>
              <p:cNvPr id="56337" name="Rectangle 76"/>
              <p:cNvSpPr>
                <a:spLocks noChangeArrowheads="1"/>
              </p:cNvSpPr>
              <p:nvPr/>
            </p:nvSpPr>
            <p:spPr bwMode="auto">
              <a:xfrm>
                <a:off x="1795780" y="3429000"/>
                <a:ext cx="1317625" cy="381000"/>
              </a:xfrm>
              <a:prstGeom prst="rect">
                <a:avLst/>
              </a:prstGeom>
              <a:noFill/>
              <a:ln w="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ob</a:t>
                </a:r>
              </a:p>
            </p:txBody>
          </p:sp>
          <p:sp>
            <p:nvSpPr>
              <p:cNvPr id="56338" name="Rectangle 77"/>
              <p:cNvSpPr>
                <a:spLocks noChangeArrowheads="1"/>
              </p:cNvSpPr>
              <p:nvPr/>
            </p:nvSpPr>
            <p:spPr bwMode="auto">
              <a:xfrm>
                <a:off x="2743200" y="3352800"/>
                <a:ext cx="2219960" cy="4572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en-US"/>
                  <a:t>C@????</a:t>
                </a:r>
              </a:p>
              <a:p>
                <a:pPr algn="ctr"/>
                <a:endParaRPr lang="en-US"/>
              </a:p>
            </p:txBody>
          </p:sp>
        </p:grpSp>
        <p:sp>
          <p:nvSpPr>
            <p:cNvPr id="56336" name="TextBox 78"/>
            <p:cNvSpPr txBox="1">
              <a:spLocks noChangeArrowheads="1"/>
            </p:cNvSpPr>
            <p:nvPr/>
          </p:nvSpPr>
          <p:spPr bwMode="auto">
            <a:xfrm>
              <a:off x="2057400" y="5943600"/>
              <a:ext cx="10054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Object</a:t>
              </a:r>
            </a:p>
          </p:txBody>
        </p:sp>
      </p:grp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914400" y="3886200"/>
            <a:ext cx="2514600" cy="461963"/>
          </a:xfrm>
          <a:prstGeom prst="rect">
            <a:avLst/>
          </a:prstGeom>
          <a:solidFill>
            <a:srgbClr val="FFD6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Call </a:t>
            </a:r>
            <a:r>
              <a:rPr lang="en-US">
                <a:solidFill>
                  <a:srgbClr val="800000"/>
                </a:solidFill>
              </a:rPr>
              <a:t>d.equals(f)</a:t>
            </a:r>
            <a:endParaRPr lang="en-US"/>
          </a:p>
        </p:txBody>
      </p:sp>
      <p:sp>
        <p:nvSpPr>
          <p:cNvPr id="56334" name="Rectangle 1"/>
          <p:cNvSpPr>
            <a:spLocks noChangeArrowheads="1"/>
          </p:cNvSpPr>
          <p:nvPr/>
        </p:nvSpPr>
        <p:spPr bwMode="auto">
          <a:xfrm>
            <a:off x="6858000" y="4267200"/>
            <a:ext cx="1381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toString()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2A52F68-7D33-4841-A88E-34BABD19B3A6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6477000" y="3581400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741621"/>
                </a:solidFill>
              </a:rPr>
              <a:t>–2</a:t>
            </a:r>
            <a:r>
              <a:rPr lang="en-US" baseline="30000">
                <a:solidFill>
                  <a:srgbClr val="741621"/>
                </a:solidFill>
              </a:rPr>
              <a:t>31</a:t>
            </a:r>
            <a:r>
              <a:rPr lang="en-US">
                <a:solidFill>
                  <a:srgbClr val="741621"/>
                </a:solidFill>
              </a:rPr>
              <a:t> .. 2</a:t>
            </a:r>
            <a:r>
              <a:rPr lang="en-US" baseline="30000">
                <a:solidFill>
                  <a:srgbClr val="741621"/>
                </a:solidFill>
              </a:rPr>
              <a:t>31</a:t>
            </a:r>
            <a:r>
              <a:rPr lang="en-US">
                <a:solidFill>
                  <a:srgbClr val="741621"/>
                </a:solidFill>
              </a:rPr>
              <a:t>–1</a:t>
            </a:r>
          </a:p>
        </p:txBody>
      </p:sp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609600" y="1143000"/>
            <a:ext cx="78486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8B008C"/>
                </a:solidFill>
              </a:rPr>
              <a:t>Matlab, Python weakly typed</a:t>
            </a:r>
            <a:r>
              <a:rPr lang="en-US"/>
              <a:t>: A variable can contain any value —5, then “a string”, then an array, …</a:t>
            </a:r>
          </a:p>
          <a:p>
            <a:pPr>
              <a:spcBef>
                <a:spcPts val="1200"/>
              </a:spcBef>
            </a:pPr>
            <a:r>
              <a:rPr lang="en-US" b="1">
                <a:solidFill>
                  <a:srgbClr val="8B008C"/>
                </a:solidFill>
              </a:rPr>
              <a:t>Java strongly typed</a:t>
            </a:r>
            <a:r>
              <a:rPr lang="en-US"/>
              <a:t>: Must </a:t>
            </a:r>
            <a:r>
              <a:rPr lang="en-US" i="1"/>
              <a:t>declare</a:t>
            </a:r>
            <a:r>
              <a:rPr lang="en-US"/>
              <a:t> a variable with its type before you can use it. It can contain only values of that type</a:t>
            </a:r>
          </a:p>
          <a:p>
            <a:pPr>
              <a:spcBef>
                <a:spcPts val="1200"/>
              </a:spcBef>
            </a:pPr>
            <a:r>
              <a:rPr lang="en-US" b="1">
                <a:solidFill>
                  <a:srgbClr val="8B008C"/>
                </a:solidFill>
              </a:rPr>
              <a:t>Type</a:t>
            </a:r>
            <a:r>
              <a:rPr lang="en-US"/>
              <a:t>: Set of values together with operations on them</a:t>
            </a:r>
          </a:p>
        </p:txBody>
      </p:sp>
      <p:sp>
        <p:nvSpPr>
          <p:cNvPr id="19460" name="Title 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09600"/>
          </a:xfrm>
        </p:spPr>
        <p:txBody>
          <a:bodyPr/>
          <a:lstStyle/>
          <a:p>
            <a:r>
              <a:rPr lang="en-US" sz="3200" b="1">
                <a:solidFill>
                  <a:srgbClr val="E41900"/>
                </a:solidFill>
                <a:latin typeface="Times" charset="0"/>
                <a:ea typeface="ＭＳ Ｐゴシック" charset="0"/>
                <a:cs typeface="ＭＳ Ｐゴシック" charset="0"/>
              </a:rPr>
              <a:t>Strong versus weak typing</a:t>
            </a:r>
            <a:r>
              <a:rPr lang="en-US" sz="3200">
                <a:solidFill>
                  <a:srgbClr val="E41900"/>
                </a:solidFill>
                <a:latin typeface="Times" charset="0"/>
                <a:ea typeface="ＭＳ Ｐゴシック" charset="0"/>
                <a:cs typeface="ＭＳ Ｐゴシック" charset="0"/>
              </a:rPr>
              <a:t/>
            </a:r>
            <a:br>
              <a:rPr lang="en-US" sz="3200">
                <a:solidFill>
                  <a:srgbClr val="E41900"/>
                </a:solidFill>
                <a:latin typeface="Times" charset="0"/>
                <a:ea typeface="ＭＳ Ｐゴシック" charset="0"/>
                <a:cs typeface="ＭＳ Ｐゴシック" charset="0"/>
              </a:rPr>
            </a:br>
            <a:endParaRPr lang="en-US" sz="320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09600" y="3573463"/>
            <a:ext cx="7924800" cy="2679700"/>
            <a:chOff x="609600" y="3572976"/>
            <a:chExt cx="7924800" cy="2679889"/>
          </a:xfrm>
        </p:grpSpPr>
        <p:sp>
          <p:nvSpPr>
            <p:cNvPr id="19462" name="Text Box 5"/>
            <p:cNvSpPr txBox="1">
              <a:spLocks noChangeArrowheads="1"/>
            </p:cNvSpPr>
            <p:nvPr/>
          </p:nvSpPr>
          <p:spPr bwMode="auto">
            <a:xfrm>
              <a:off x="609600" y="3572976"/>
              <a:ext cx="7924800" cy="2446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7338" indent="-287338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Type </a:t>
              </a:r>
              <a:r>
                <a:rPr lang="en-US" b="1">
                  <a:solidFill>
                    <a:srgbClr val="8B008C"/>
                  </a:solidFill>
                </a:rPr>
                <a:t>int</a:t>
              </a:r>
              <a:r>
                <a:rPr lang="en-US"/>
                <a:t>: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8B008C"/>
                  </a:solidFill>
                </a:rPr>
                <a:t>values</a:t>
              </a:r>
              <a:r>
                <a:rPr lang="en-US"/>
                <a:t>: –2147483648, –2147483647,  …,  –3,  –2,  –1,</a:t>
              </a:r>
              <a:br>
                <a:rPr lang="en-US"/>
              </a:br>
              <a:r>
                <a:rPr lang="en-US"/>
                <a:t>         0,  1,  2,  3,  4,  5,  …, 2147483646,  2147483647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8B008C"/>
                  </a:solidFill>
                </a:rPr>
                <a:t>operations</a:t>
              </a:r>
              <a:r>
                <a:rPr lang="en-US"/>
                <a:t>: +,  –,  *,  /,  %, unary –</a:t>
              </a:r>
            </a:p>
            <a:p>
              <a:pPr>
                <a:spcBef>
                  <a:spcPct val="50000"/>
                </a:spcBef>
              </a:pPr>
              <a:endParaRPr lang="en-US" sz="2200"/>
            </a:p>
          </p:txBody>
        </p:sp>
        <p:sp>
          <p:nvSpPr>
            <p:cNvPr id="19463" name="TextBox 5"/>
            <p:cNvSpPr txBox="1">
              <a:spLocks noChangeArrowheads="1"/>
            </p:cNvSpPr>
            <p:nvPr/>
          </p:nvSpPr>
          <p:spPr bwMode="auto">
            <a:xfrm>
              <a:off x="685800" y="5791200"/>
              <a:ext cx="70657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8B008C"/>
                  </a:solidFill>
                </a:rPr>
                <a:t>b % c </a:t>
              </a:r>
              <a:r>
                <a:rPr lang="en-US"/>
                <a:t>: </a:t>
              </a:r>
              <a:r>
                <a:rPr lang="en-US" i="1"/>
                <a:t>remainder</a:t>
              </a:r>
              <a:r>
                <a:rPr lang="en-US"/>
                <a:t> when </a:t>
              </a:r>
              <a:r>
                <a:rPr lang="en-US">
                  <a:solidFill>
                    <a:srgbClr val="8B008C"/>
                  </a:solidFill>
                </a:rPr>
                <a:t>b</a:t>
              </a:r>
              <a:r>
                <a:rPr lang="en-US"/>
                <a:t> is divided by </a:t>
              </a:r>
              <a:r>
                <a:rPr lang="en-US">
                  <a:solidFill>
                    <a:srgbClr val="8B008C"/>
                  </a:solidFill>
                </a:rPr>
                <a:t>c</a:t>
              </a:r>
              <a:r>
                <a:rPr lang="en-US">
                  <a:solidFill>
                    <a:srgbClr val="008000"/>
                  </a:solidFill>
                </a:rPr>
                <a:t>.   67 % 60 = 7  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533400"/>
          </a:xfrm>
        </p:spPr>
        <p:txBody>
          <a:bodyPr/>
          <a:lstStyle/>
          <a:p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E.g. overriding function equals (instanceof)</a:t>
            </a:r>
          </a:p>
        </p:txBody>
      </p:sp>
      <p:sp>
        <p:nvSpPr>
          <p:cNvPr id="5734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5791200" y="5257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A13EDE0-15D2-EE45-9AAC-6688C24BD245}" type="slidenum">
              <a:rPr lang="en-US" sz="1400"/>
              <a:pPr/>
              <a:t>40</a:t>
            </a:fld>
            <a:endParaRPr lang="en-US" sz="1400"/>
          </a:p>
        </p:txBody>
      </p:sp>
      <p:sp>
        <p:nvSpPr>
          <p:cNvPr id="57347" name="TextBox 4"/>
          <p:cNvSpPr txBox="1">
            <a:spLocks noChangeArrowheads="1"/>
          </p:cNvSpPr>
          <p:nvPr/>
        </p:nvSpPr>
        <p:spPr bwMode="auto">
          <a:xfrm>
            <a:off x="228600" y="2058988"/>
            <a:ext cx="49530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/** return true iff ob is a Shape and</a:t>
            </a:r>
          </a:p>
          <a:p>
            <a:r>
              <a:rPr lang="en-US"/>
              <a:t>      ob and this object at same point */</a:t>
            </a:r>
          </a:p>
          <a:p>
            <a:r>
              <a:rPr lang="en-US" b="1"/>
              <a:t>public boolean</a:t>
            </a:r>
            <a:r>
              <a:rPr lang="en-US"/>
              <a:t> equals(Object ob) {</a:t>
            </a:r>
          </a:p>
          <a:p>
            <a:r>
              <a:rPr lang="en-US" b="1"/>
              <a:t>    if</a:t>
            </a:r>
            <a:r>
              <a:rPr lang="en-US"/>
              <a:t> (!(ob  </a:t>
            </a:r>
            <a:r>
              <a:rPr lang="en-US" b="1">
                <a:solidFill>
                  <a:srgbClr val="FF0000"/>
                </a:solidFill>
              </a:rPr>
              <a:t>instanceof 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Shape)) {</a:t>
            </a:r>
          </a:p>
          <a:p>
            <a:r>
              <a:rPr lang="en-US"/>
              <a:t>        </a:t>
            </a:r>
            <a:r>
              <a:rPr lang="en-US" b="1"/>
              <a:t>return false</a:t>
            </a:r>
            <a:r>
              <a:rPr lang="en-US"/>
              <a:t>;</a:t>
            </a:r>
          </a:p>
          <a:p>
            <a:r>
              <a:rPr lang="en-US"/>
              <a:t>    }</a:t>
            </a:r>
          </a:p>
          <a:p>
            <a:r>
              <a:rPr lang="en-US"/>
              <a:t>    …</a:t>
            </a:r>
          </a:p>
          <a:p>
            <a:r>
              <a:rPr lang="en-US"/>
              <a:t>}</a:t>
            </a:r>
          </a:p>
        </p:txBody>
      </p:sp>
      <p:sp>
        <p:nvSpPr>
          <p:cNvPr id="57348" name="Rectangle 62"/>
          <p:cNvSpPr>
            <a:spLocks noChangeArrowheads="1"/>
          </p:cNvSpPr>
          <p:nvPr/>
        </p:nvSpPr>
        <p:spPr bwMode="auto">
          <a:xfrm>
            <a:off x="6324600" y="2514600"/>
            <a:ext cx="457200" cy="381000"/>
          </a:xfrm>
          <a:prstGeom prst="rect">
            <a:avLst/>
          </a:prstGeom>
          <a:solidFill>
            <a:srgbClr val="FFCC99"/>
          </a:solidFill>
          <a:ln w="0">
            <a:solidFill>
              <a:srgbClr val="FFCC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57349" name="Rectangle 63"/>
          <p:cNvSpPr>
            <a:spLocks noChangeArrowheads="1"/>
          </p:cNvSpPr>
          <p:nvPr/>
        </p:nvSpPr>
        <p:spPr bwMode="auto">
          <a:xfrm>
            <a:off x="6248400" y="3886200"/>
            <a:ext cx="657225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5.3</a:t>
            </a:r>
          </a:p>
        </p:txBody>
      </p:sp>
      <p:sp>
        <p:nvSpPr>
          <p:cNvPr id="57350" name="TextBox 5"/>
          <p:cNvSpPr txBox="1">
            <a:spLocks noChangeArrowheads="1"/>
          </p:cNvSpPr>
          <p:nvPr/>
        </p:nvSpPr>
        <p:spPr bwMode="auto">
          <a:xfrm>
            <a:off x="762000" y="4665663"/>
            <a:ext cx="4038600" cy="1354137"/>
          </a:xfrm>
          <a:prstGeom prst="rect">
            <a:avLst/>
          </a:prstGeom>
          <a:solidFill>
            <a:srgbClr val="FFD6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b="1">
                <a:solidFill>
                  <a:srgbClr val="FF0000"/>
                </a:solidFill>
              </a:rPr>
              <a:t>New operator: instanceof</a:t>
            </a:r>
          </a:p>
          <a:p>
            <a:pPr>
              <a:spcBef>
                <a:spcPts val="1200"/>
              </a:spcBef>
            </a:pPr>
            <a:r>
              <a:rPr lang="en-US">
                <a:solidFill>
                  <a:srgbClr val="800000"/>
                </a:solidFill>
              </a:rPr>
              <a:t>c  </a:t>
            </a:r>
            <a:r>
              <a:rPr lang="en-US" b="1">
                <a:solidFill>
                  <a:srgbClr val="800000"/>
                </a:solidFill>
              </a:rPr>
              <a:t>instanceof </a:t>
            </a:r>
            <a:r>
              <a:rPr lang="en-US">
                <a:solidFill>
                  <a:srgbClr val="800000"/>
                </a:solidFill>
              </a:rPr>
              <a:t> C </a:t>
            </a:r>
            <a:r>
              <a:rPr lang="en-US"/>
              <a:t>true iff object </a:t>
            </a:r>
            <a:r>
              <a:rPr lang="en-US">
                <a:solidFill>
                  <a:srgbClr val="800000"/>
                </a:solidFill>
              </a:rPr>
              <a:t>c</a:t>
            </a:r>
            <a:r>
              <a:rPr lang="en-US"/>
              <a:t> has a partition for class </a:t>
            </a:r>
            <a:r>
              <a:rPr lang="en-US">
                <a:solidFill>
                  <a:srgbClr val="800000"/>
                </a:solidFill>
              </a:rPr>
              <a:t>C</a:t>
            </a:r>
          </a:p>
        </p:txBody>
      </p:sp>
      <p:grpSp>
        <p:nvGrpSpPr>
          <p:cNvPr id="57351" name="Group 6"/>
          <p:cNvGrpSpPr>
            <a:grpSpLocks/>
          </p:cNvGrpSpPr>
          <p:nvPr/>
        </p:nvGrpSpPr>
        <p:grpSpPr bwMode="auto">
          <a:xfrm>
            <a:off x="5167313" y="5786438"/>
            <a:ext cx="3214687" cy="690562"/>
            <a:chOff x="-152400" y="5715000"/>
            <a:chExt cx="3215203" cy="690265"/>
          </a:xfrm>
        </p:grpSpPr>
        <p:grpSp>
          <p:nvGrpSpPr>
            <p:cNvPr id="57372" name="Group 75"/>
            <p:cNvGrpSpPr>
              <a:grpSpLocks/>
            </p:cNvGrpSpPr>
            <p:nvPr/>
          </p:nvGrpSpPr>
          <p:grpSpPr bwMode="auto">
            <a:xfrm>
              <a:off x="-152400" y="5715000"/>
              <a:ext cx="2209800" cy="457200"/>
              <a:chOff x="1795780" y="3352800"/>
              <a:chExt cx="3167380" cy="457200"/>
            </a:xfrm>
          </p:grpSpPr>
          <p:sp>
            <p:nvSpPr>
              <p:cNvPr id="57374" name="Rectangle 76"/>
              <p:cNvSpPr>
                <a:spLocks noChangeArrowheads="1"/>
              </p:cNvSpPr>
              <p:nvPr/>
            </p:nvSpPr>
            <p:spPr bwMode="auto">
              <a:xfrm>
                <a:off x="1795780" y="3429000"/>
                <a:ext cx="1317625" cy="381000"/>
              </a:xfrm>
              <a:prstGeom prst="rect">
                <a:avLst/>
              </a:prstGeom>
              <a:noFill/>
              <a:ln w="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ob</a:t>
                </a:r>
              </a:p>
            </p:txBody>
          </p:sp>
          <p:sp>
            <p:nvSpPr>
              <p:cNvPr id="57375" name="Rectangle 77"/>
              <p:cNvSpPr>
                <a:spLocks noChangeArrowheads="1"/>
              </p:cNvSpPr>
              <p:nvPr/>
            </p:nvSpPr>
            <p:spPr bwMode="auto">
              <a:xfrm>
                <a:off x="2743200" y="3352800"/>
                <a:ext cx="2219960" cy="4572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en-US"/>
                  <a:t>C@????</a:t>
                </a:r>
              </a:p>
              <a:p>
                <a:pPr algn="ctr"/>
                <a:endParaRPr lang="en-US"/>
              </a:p>
            </p:txBody>
          </p:sp>
        </p:grpSp>
        <p:sp>
          <p:nvSpPr>
            <p:cNvPr id="57373" name="TextBox 78"/>
            <p:cNvSpPr txBox="1">
              <a:spLocks noChangeArrowheads="1"/>
            </p:cNvSpPr>
            <p:nvPr/>
          </p:nvSpPr>
          <p:spPr bwMode="auto">
            <a:xfrm>
              <a:off x="2057400" y="5943600"/>
              <a:ext cx="10054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Object</a:t>
              </a:r>
            </a:p>
          </p:txBody>
        </p:sp>
      </p:grpSp>
      <p:sp>
        <p:nvSpPr>
          <p:cNvPr id="57352" name="TextBox 3"/>
          <p:cNvSpPr txBox="1">
            <a:spLocks noChangeArrowheads="1"/>
          </p:cNvSpPr>
          <p:nvPr/>
        </p:nvSpPr>
        <p:spPr bwMode="auto">
          <a:xfrm>
            <a:off x="304800" y="990600"/>
            <a:ext cx="5181600" cy="830263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Spec says return false if ob not a Shape. </a:t>
            </a:r>
          </a:p>
          <a:p>
            <a:r>
              <a:rPr lang="en-US"/>
              <a:t>That’s what if-statement does</a:t>
            </a:r>
          </a:p>
        </p:txBody>
      </p:sp>
      <p:grpSp>
        <p:nvGrpSpPr>
          <p:cNvPr id="57353" name="Group 32"/>
          <p:cNvGrpSpPr>
            <a:grpSpLocks/>
          </p:cNvGrpSpPr>
          <p:nvPr/>
        </p:nvGrpSpPr>
        <p:grpSpPr bwMode="auto">
          <a:xfrm>
            <a:off x="5029200" y="1143000"/>
            <a:ext cx="3527425" cy="4572000"/>
            <a:chOff x="5311575" y="1981200"/>
            <a:chExt cx="3527625" cy="4572000"/>
          </a:xfrm>
        </p:grpSpPr>
        <p:sp>
          <p:nvSpPr>
            <p:cNvPr id="57358" name="Rectangle 34"/>
            <p:cNvSpPr>
              <a:spLocks noChangeArrowheads="1"/>
            </p:cNvSpPr>
            <p:nvPr/>
          </p:nvSpPr>
          <p:spPr bwMode="auto">
            <a:xfrm>
              <a:off x="5311575" y="2514600"/>
              <a:ext cx="3429000" cy="40386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9" name="Rectangle 43"/>
            <p:cNvSpPr>
              <a:spLocks noChangeArrowheads="1"/>
            </p:cNvSpPr>
            <p:nvPr/>
          </p:nvSpPr>
          <p:spPr bwMode="auto">
            <a:xfrm>
              <a:off x="7216575" y="1981200"/>
              <a:ext cx="1524000" cy="5334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Circle@x1</a:t>
              </a:r>
            </a:p>
          </p:txBody>
        </p:sp>
        <p:sp>
          <p:nvSpPr>
            <p:cNvPr id="57360" name="Rectangle 44"/>
            <p:cNvSpPr>
              <a:spLocks noChangeArrowheads="1"/>
            </p:cNvSpPr>
            <p:nvPr/>
          </p:nvSpPr>
          <p:spPr bwMode="auto">
            <a:xfrm>
              <a:off x="5311575" y="4952999"/>
              <a:ext cx="1241425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radius</a:t>
              </a:r>
            </a:p>
          </p:txBody>
        </p:sp>
        <p:sp>
          <p:nvSpPr>
            <p:cNvPr id="57361" name="Rectangle 45"/>
            <p:cNvSpPr>
              <a:spLocks noChangeArrowheads="1"/>
            </p:cNvSpPr>
            <p:nvPr/>
          </p:nvSpPr>
          <p:spPr bwMode="auto">
            <a:xfrm>
              <a:off x="5387775" y="5333999"/>
              <a:ext cx="3200400" cy="12192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/>
                <a:t>getRadius()</a:t>
              </a:r>
            </a:p>
            <a:p>
              <a:r>
                <a:rPr lang="en-US"/>
                <a:t>setRadius(</a:t>
              </a:r>
              <a:r>
                <a:rPr lang="en-US" b="1"/>
                <a:t>double</a:t>
              </a:r>
              <a:r>
                <a:rPr lang="en-US"/>
                <a:t>)</a:t>
              </a:r>
            </a:p>
            <a:p>
              <a:r>
                <a:rPr lang="en-US"/>
                <a:t>area()  Circle(</a:t>
              </a:r>
              <a:r>
                <a:rPr lang="en-US" b="1"/>
                <a:t>double</a:t>
              </a:r>
              <a:r>
                <a:rPr lang="en-US"/>
                <a:t>)</a:t>
              </a:r>
            </a:p>
            <a:p>
              <a:endParaRPr lang="en-US"/>
            </a:p>
          </p:txBody>
        </p:sp>
        <p:cxnSp>
          <p:nvCxnSpPr>
            <p:cNvPr id="57362" name="Straight Connector 49"/>
            <p:cNvCxnSpPr>
              <a:cxnSpLocks noChangeShapeType="1"/>
            </p:cNvCxnSpPr>
            <p:nvPr/>
          </p:nvCxnSpPr>
          <p:spPr bwMode="auto">
            <a:xfrm>
              <a:off x="5387775" y="4876799"/>
              <a:ext cx="3276600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363" name="Rectangle 50"/>
            <p:cNvSpPr>
              <a:spLocks noChangeArrowheads="1"/>
            </p:cNvSpPr>
            <p:nvPr/>
          </p:nvSpPr>
          <p:spPr bwMode="auto">
            <a:xfrm>
              <a:off x="5341394" y="3581400"/>
              <a:ext cx="457200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57364" name="Rectangle 51"/>
            <p:cNvSpPr>
              <a:spLocks noChangeArrowheads="1"/>
            </p:cNvSpPr>
            <p:nvPr/>
          </p:nvSpPr>
          <p:spPr bwMode="auto">
            <a:xfrm>
              <a:off x="5722393" y="3581400"/>
              <a:ext cx="657225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7365" name="Rectangle 55"/>
            <p:cNvSpPr>
              <a:spLocks noChangeArrowheads="1"/>
            </p:cNvSpPr>
            <p:nvPr/>
          </p:nvSpPr>
          <p:spPr bwMode="auto">
            <a:xfrm>
              <a:off x="7115175" y="3581400"/>
              <a:ext cx="657225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57366" name="TextBox 56"/>
            <p:cNvSpPr txBox="1">
              <a:spLocks noChangeArrowheads="1"/>
            </p:cNvSpPr>
            <p:nvPr/>
          </p:nvSpPr>
          <p:spPr bwMode="auto">
            <a:xfrm>
              <a:off x="5378192" y="4038600"/>
              <a:ext cx="336387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</a:rPr>
                <a:t>toString()</a:t>
              </a:r>
            </a:p>
            <a:p>
              <a:r>
                <a:rPr lang="en-US"/>
                <a:t>Shape(…)  getX()  getY(</a:t>
              </a:r>
              <a:r>
                <a:rPr lang="en-US">
                  <a:solidFill>
                    <a:srgbClr val="0000FF"/>
                  </a:solidFill>
                </a:rPr>
                <a:t>)</a:t>
              </a:r>
            </a:p>
          </p:txBody>
        </p:sp>
        <p:sp>
          <p:nvSpPr>
            <p:cNvPr id="57367" name="TextBox 57"/>
            <p:cNvSpPr txBox="1">
              <a:spLocks noChangeArrowheads="1"/>
            </p:cNvSpPr>
            <p:nvPr/>
          </p:nvSpPr>
          <p:spPr bwMode="auto">
            <a:xfrm>
              <a:off x="7848600" y="4876799"/>
              <a:ext cx="9366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Circle</a:t>
              </a:r>
            </a:p>
          </p:txBody>
        </p:sp>
        <p:sp>
          <p:nvSpPr>
            <p:cNvPr id="57368" name="TextBox 58"/>
            <p:cNvSpPr txBox="1">
              <a:spLocks noChangeArrowheads="1"/>
            </p:cNvSpPr>
            <p:nvPr/>
          </p:nvSpPr>
          <p:spPr bwMode="auto">
            <a:xfrm>
              <a:off x="7826175" y="3352800"/>
              <a:ext cx="9368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Shape</a:t>
              </a:r>
            </a:p>
          </p:txBody>
        </p:sp>
        <p:cxnSp>
          <p:nvCxnSpPr>
            <p:cNvPr id="57369" name="Straight Connector 59"/>
            <p:cNvCxnSpPr>
              <a:cxnSpLocks noChangeShapeType="1"/>
            </p:cNvCxnSpPr>
            <p:nvPr/>
          </p:nvCxnSpPr>
          <p:spPr bwMode="auto">
            <a:xfrm>
              <a:off x="5410200" y="3429000"/>
              <a:ext cx="3276600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370" name="TextBox 60"/>
            <p:cNvSpPr txBox="1">
              <a:spLocks noChangeArrowheads="1"/>
            </p:cNvSpPr>
            <p:nvPr/>
          </p:nvSpPr>
          <p:spPr bwMode="auto">
            <a:xfrm>
              <a:off x="5363819" y="2514600"/>
              <a:ext cx="347538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Object()</a:t>
              </a:r>
            </a:p>
            <a:p>
              <a:r>
                <a:rPr lang="en-US"/>
                <a:t>Equals(Object)   </a:t>
              </a:r>
              <a:r>
                <a:rPr lang="en-US">
                  <a:solidFill>
                    <a:srgbClr val="0000FF"/>
                  </a:solidFill>
                </a:rPr>
                <a:t>toString(</a:t>
              </a:r>
              <a:r>
                <a:rPr lang="en-US"/>
                <a:t>)</a:t>
              </a:r>
            </a:p>
          </p:txBody>
        </p:sp>
        <p:sp>
          <p:nvSpPr>
            <p:cNvPr id="57371" name="TextBox 61"/>
            <p:cNvSpPr txBox="1">
              <a:spLocks noChangeArrowheads="1"/>
            </p:cNvSpPr>
            <p:nvPr/>
          </p:nvSpPr>
          <p:spPr bwMode="auto">
            <a:xfrm>
              <a:off x="7757597" y="2514600"/>
              <a:ext cx="10054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Object</a:t>
              </a:r>
            </a:p>
          </p:txBody>
        </p:sp>
      </p:grpSp>
      <p:cxnSp>
        <p:nvCxnSpPr>
          <p:cNvPr id="57354" name="Straight Arrow Connector 8"/>
          <p:cNvCxnSpPr>
            <a:cxnSpLocks noChangeShapeType="1"/>
          </p:cNvCxnSpPr>
          <p:nvPr/>
        </p:nvCxnSpPr>
        <p:spPr bwMode="auto">
          <a:xfrm flipH="1">
            <a:off x="4038600" y="1371600"/>
            <a:ext cx="533400" cy="762000"/>
          </a:xfrm>
          <a:prstGeom prst="straightConnector1">
            <a:avLst/>
          </a:prstGeom>
          <a:noFill/>
          <a:ln w="44450">
            <a:solidFill>
              <a:srgbClr val="33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5" name="Straight Arrow Connector 38"/>
          <p:cNvCxnSpPr>
            <a:cxnSpLocks noChangeShapeType="1"/>
          </p:cNvCxnSpPr>
          <p:nvPr/>
        </p:nvCxnSpPr>
        <p:spPr bwMode="auto">
          <a:xfrm flipH="1">
            <a:off x="990600" y="1752600"/>
            <a:ext cx="1143000" cy="1524000"/>
          </a:xfrm>
          <a:prstGeom prst="straightConnector1">
            <a:avLst/>
          </a:prstGeom>
          <a:noFill/>
          <a:ln w="44450">
            <a:solidFill>
              <a:srgbClr val="33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56" name="Rectangle 46"/>
          <p:cNvSpPr>
            <a:spLocks noChangeArrowheads="1"/>
          </p:cNvSpPr>
          <p:nvPr/>
        </p:nvSpPr>
        <p:spPr bwMode="auto">
          <a:xfrm>
            <a:off x="6324600" y="2743200"/>
            <a:ext cx="457200" cy="381000"/>
          </a:xfrm>
          <a:prstGeom prst="rect">
            <a:avLst/>
          </a:prstGeom>
          <a:solidFill>
            <a:srgbClr val="FFCC99"/>
          </a:solidFill>
          <a:ln w="0">
            <a:solidFill>
              <a:srgbClr val="FFCC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57357" name="Rectangle 1"/>
          <p:cNvSpPr>
            <a:spLocks noChangeArrowheads="1"/>
          </p:cNvSpPr>
          <p:nvPr/>
        </p:nvSpPr>
        <p:spPr bwMode="auto">
          <a:xfrm>
            <a:off x="6934200" y="4495800"/>
            <a:ext cx="1381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toString()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533400"/>
          </a:xfrm>
        </p:spPr>
        <p:txBody>
          <a:bodyPr/>
          <a:lstStyle/>
          <a:p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E.g. overriding function equals (need for cast)</a:t>
            </a:r>
          </a:p>
        </p:txBody>
      </p:sp>
      <p:sp>
        <p:nvSpPr>
          <p:cNvPr id="5837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5791200" y="5257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B31BDAA-3B07-1E40-B2FE-DC67D50FDD31}" type="slidenum">
              <a:rPr lang="en-US" sz="1400"/>
              <a:pPr/>
              <a:t>41</a:t>
            </a:fld>
            <a:endParaRPr lang="en-US" sz="1400"/>
          </a:p>
        </p:txBody>
      </p:sp>
      <p:sp>
        <p:nvSpPr>
          <p:cNvPr id="58371" name="TextBox 4"/>
          <p:cNvSpPr txBox="1">
            <a:spLocks noChangeArrowheads="1"/>
          </p:cNvSpPr>
          <p:nvPr/>
        </p:nvSpPr>
        <p:spPr bwMode="auto">
          <a:xfrm>
            <a:off x="228600" y="990600"/>
            <a:ext cx="4953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/** return true iff ob is a Shape and</a:t>
            </a:r>
          </a:p>
          <a:p>
            <a:r>
              <a:rPr lang="en-US"/>
              <a:t>      ob and this object at same point */</a:t>
            </a:r>
          </a:p>
          <a:p>
            <a:r>
              <a:rPr lang="en-US" b="1"/>
              <a:t>public boolean</a:t>
            </a:r>
            <a:r>
              <a:rPr lang="en-US"/>
              <a:t> equals(Object ob) {</a:t>
            </a:r>
          </a:p>
          <a:p>
            <a:r>
              <a:rPr lang="en-US" b="1"/>
              <a:t>    if</a:t>
            </a:r>
            <a:r>
              <a:rPr lang="en-US"/>
              <a:t> (!(ob  </a:t>
            </a:r>
            <a:r>
              <a:rPr lang="en-US" b="1"/>
              <a:t>instanceof </a:t>
            </a:r>
            <a:r>
              <a:rPr lang="en-US"/>
              <a:t> Shape)) {</a:t>
            </a:r>
          </a:p>
          <a:p>
            <a:r>
              <a:rPr lang="en-US"/>
              <a:t>        </a:t>
            </a:r>
            <a:r>
              <a:rPr lang="en-US" b="1"/>
              <a:t>return false</a:t>
            </a:r>
            <a:r>
              <a:rPr lang="en-US"/>
              <a:t>;</a:t>
            </a:r>
          </a:p>
          <a:p>
            <a:r>
              <a:rPr lang="en-US"/>
              <a:t>    }</a:t>
            </a:r>
          </a:p>
          <a:p>
            <a:r>
              <a:rPr lang="en-US"/>
              <a:t>    Shape s= (Shape) ob;</a:t>
            </a:r>
          </a:p>
          <a:p>
            <a:r>
              <a:rPr lang="en-US"/>
              <a:t>    </a:t>
            </a:r>
            <a:r>
              <a:rPr lang="en-US" b="1"/>
              <a:t>return</a:t>
            </a:r>
            <a:r>
              <a:rPr lang="en-US"/>
              <a:t> x == s.ob  &amp;&amp;  y == ob.y;</a:t>
            </a:r>
          </a:p>
          <a:p>
            <a:r>
              <a:rPr lang="en-US"/>
              <a:t>}</a:t>
            </a:r>
          </a:p>
        </p:txBody>
      </p:sp>
      <p:sp>
        <p:nvSpPr>
          <p:cNvPr id="58372" name="Rectangle 62"/>
          <p:cNvSpPr>
            <a:spLocks noChangeArrowheads="1"/>
          </p:cNvSpPr>
          <p:nvPr/>
        </p:nvSpPr>
        <p:spPr bwMode="auto">
          <a:xfrm>
            <a:off x="6324600" y="2514600"/>
            <a:ext cx="457200" cy="381000"/>
          </a:xfrm>
          <a:prstGeom prst="rect">
            <a:avLst/>
          </a:prstGeom>
          <a:solidFill>
            <a:srgbClr val="FFCC99"/>
          </a:solidFill>
          <a:ln w="0">
            <a:solidFill>
              <a:srgbClr val="FFCC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58373" name="Rectangle 63"/>
          <p:cNvSpPr>
            <a:spLocks noChangeArrowheads="1"/>
          </p:cNvSpPr>
          <p:nvPr/>
        </p:nvSpPr>
        <p:spPr bwMode="auto">
          <a:xfrm>
            <a:off x="6248400" y="3886200"/>
            <a:ext cx="657225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5.3</a:t>
            </a:r>
          </a:p>
        </p:txBody>
      </p:sp>
      <p:grpSp>
        <p:nvGrpSpPr>
          <p:cNvPr id="58374" name="Group 6"/>
          <p:cNvGrpSpPr>
            <a:grpSpLocks/>
          </p:cNvGrpSpPr>
          <p:nvPr/>
        </p:nvGrpSpPr>
        <p:grpSpPr bwMode="auto">
          <a:xfrm>
            <a:off x="5167313" y="5786438"/>
            <a:ext cx="3214687" cy="690562"/>
            <a:chOff x="-152400" y="5715000"/>
            <a:chExt cx="3215203" cy="690265"/>
          </a:xfrm>
        </p:grpSpPr>
        <p:grpSp>
          <p:nvGrpSpPr>
            <p:cNvPr id="58399" name="Group 75"/>
            <p:cNvGrpSpPr>
              <a:grpSpLocks/>
            </p:cNvGrpSpPr>
            <p:nvPr/>
          </p:nvGrpSpPr>
          <p:grpSpPr bwMode="auto">
            <a:xfrm>
              <a:off x="-152400" y="5715000"/>
              <a:ext cx="2209800" cy="457200"/>
              <a:chOff x="1795780" y="3352800"/>
              <a:chExt cx="3167380" cy="457200"/>
            </a:xfrm>
          </p:grpSpPr>
          <p:sp>
            <p:nvSpPr>
              <p:cNvPr id="58401" name="Rectangle 76"/>
              <p:cNvSpPr>
                <a:spLocks noChangeArrowheads="1"/>
              </p:cNvSpPr>
              <p:nvPr/>
            </p:nvSpPr>
            <p:spPr bwMode="auto">
              <a:xfrm>
                <a:off x="1795780" y="3429000"/>
                <a:ext cx="1317625" cy="381000"/>
              </a:xfrm>
              <a:prstGeom prst="rect">
                <a:avLst/>
              </a:prstGeom>
              <a:noFill/>
              <a:ln w="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ob</a:t>
                </a:r>
              </a:p>
            </p:txBody>
          </p:sp>
          <p:sp>
            <p:nvSpPr>
              <p:cNvPr id="58402" name="Rectangle 77"/>
              <p:cNvSpPr>
                <a:spLocks noChangeArrowheads="1"/>
              </p:cNvSpPr>
              <p:nvPr/>
            </p:nvSpPr>
            <p:spPr bwMode="auto">
              <a:xfrm>
                <a:off x="2743200" y="3352800"/>
                <a:ext cx="2219960" cy="4572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en-US"/>
                  <a:t>C@????</a:t>
                </a:r>
              </a:p>
              <a:p>
                <a:pPr algn="ctr"/>
                <a:endParaRPr lang="en-US"/>
              </a:p>
            </p:txBody>
          </p:sp>
        </p:grpSp>
        <p:sp>
          <p:nvSpPr>
            <p:cNvPr id="58400" name="TextBox 78"/>
            <p:cNvSpPr txBox="1">
              <a:spLocks noChangeArrowheads="1"/>
            </p:cNvSpPr>
            <p:nvPr/>
          </p:nvSpPr>
          <p:spPr bwMode="auto">
            <a:xfrm>
              <a:off x="2057400" y="5943600"/>
              <a:ext cx="10054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Object</a:t>
              </a:r>
            </a:p>
          </p:txBody>
        </p:sp>
      </p:grpSp>
      <p:sp>
        <p:nvSpPr>
          <p:cNvPr id="58375" name="TextBox 3"/>
          <p:cNvSpPr txBox="1">
            <a:spLocks noChangeArrowheads="1"/>
          </p:cNvSpPr>
          <p:nvPr/>
        </p:nvSpPr>
        <p:spPr bwMode="auto">
          <a:xfrm>
            <a:off x="152400" y="4724400"/>
            <a:ext cx="4800600" cy="830263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Need to test </a:t>
            </a:r>
            <a:r>
              <a:rPr lang="en-US">
                <a:solidFill>
                  <a:srgbClr val="800000"/>
                </a:solidFill>
              </a:rPr>
              <a:t>ob.x</a:t>
            </a:r>
            <a:r>
              <a:rPr lang="en-US"/>
              <a:t>, </a:t>
            </a:r>
            <a:r>
              <a:rPr lang="en-US">
                <a:solidFill>
                  <a:srgbClr val="800000"/>
                </a:solidFill>
              </a:rPr>
              <a:t>ob.y</a:t>
            </a:r>
            <a:r>
              <a:rPr lang="en-US"/>
              <a:t> —these are illegal! So cast </a:t>
            </a:r>
            <a:r>
              <a:rPr lang="en-US">
                <a:solidFill>
                  <a:srgbClr val="800000"/>
                </a:solidFill>
              </a:rPr>
              <a:t>ob </a:t>
            </a:r>
            <a:r>
              <a:rPr lang="en-US"/>
              <a:t>to </a:t>
            </a:r>
            <a:r>
              <a:rPr lang="en-US">
                <a:solidFill>
                  <a:srgbClr val="800000"/>
                </a:solidFill>
              </a:rPr>
              <a:t>Shape</a:t>
            </a:r>
            <a:r>
              <a:rPr lang="en-US"/>
              <a:t>. Then test</a:t>
            </a:r>
          </a:p>
        </p:txBody>
      </p:sp>
      <p:grpSp>
        <p:nvGrpSpPr>
          <p:cNvPr id="58376" name="Group 32"/>
          <p:cNvGrpSpPr>
            <a:grpSpLocks/>
          </p:cNvGrpSpPr>
          <p:nvPr/>
        </p:nvGrpSpPr>
        <p:grpSpPr bwMode="auto">
          <a:xfrm>
            <a:off x="5029200" y="1143000"/>
            <a:ext cx="3527425" cy="4572000"/>
            <a:chOff x="5311575" y="1981200"/>
            <a:chExt cx="3527625" cy="4572000"/>
          </a:xfrm>
        </p:grpSpPr>
        <p:sp>
          <p:nvSpPr>
            <p:cNvPr id="58385" name="Rectangle 34"/>
            <p:cNvSpPr>
              <a:spLocks noChangeArrowheads="1"/>
            </p:cNvSpPr>
            <p:nvPr/>
          </p:nvSpPr>
          <p:spPr bwMode="auto">
            <a:xfrm>
              <a:off x="5311575" y="2514600"/>
              <a:ext cx="3429000" cy="40386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6" name="Rectangle 43"/>
            <p:cNvSpPr>
              <a:spLocks noChangeArrowheads="1"/>
            </p:cNvSpPr>
            <p:nvPr/>
          </p:nvSpPr>
          <p:spPr bwMode="auto">
            <a:xfrm>
              <a:off x="7216575" y="1981200"/>
              <a:ext cx="1524000" cy="5334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Circle@x1</a:t>
              </a:r>
            </a:p>
          </p:txBody>
        </p:sp>
        <p:sp>
          <p:nvSpPr>
            <p:cNvPr id="58387" name="Rectangle 44"/>
            <p:cNvSpPr>
              <a:spLocks noChangeArrowheads="1"/>
            </p:cNvSpPr>
            <p:nvPr/>
          </p:nvSpPr>
          <p:spPr bwMode="auto">
            <a:xfrm>
              <a:off x="5311575" y="4952999"/>
              <a:ext cx="1241425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radius</a:t>
              </a:r>
            </a:p>
          </p:txBody>
        </p:sp>
        <p:sp>
          <p:nvSpPr>
            <p:cNvPr id="58388" name="Rectangle 45"/>
            <p:cNvSpPr>
              <a:spLocks noChangeArrowheads="1"/>
            </p:cNvSpPr>
            <p:nvPr/>
          </p:nvSpPr>
          <p:spPr bwMode="auto">
            <a:xfrm>
              <a:off x="5387775" y="5333999"/>
              <a:ext cx="3200400" cy="12192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/>
                <a:t>getRadius()</a:t>
              </a:r>
            </a:p>
            <a:p>
              <a:r>
                <a:rPr lang="en-US"/>
                <a:t>setRadius(</a:t>
              </a:r>
              <a:r>
                <a:rPr lang="en-US" b="1"/>
                <a:t>double</a:t>
              </a:r>
              <a:r>
                <a:rPr lang="en-US"/>
                <a:t>)</a:t>
              </a:r>
            </a:p>
            <a:p>
              <a:r>
                <a:rPr lang="en-US"/>
                <a:t>area()  Circle(</a:t>
              </a:r>
              <a:r>
                <a:rPr lang="en-US" b="1"/>
                <a:t>double</a:t>
              </a:r>
              <a:r>
                <a:rPr lang="en-US"/>
                <a:t>)</a:t>
              </a:r>
            </a:p>
            <a:p>
              <a:endParaRPr lang="en-US"/>
            </a:p>
          </p:txBody>
        </p:sp>
        <p:cxnSp>
          <p:nvCxnSpPr>
            <p:cNvPr id="58389" name="Straight Connector 49"/>
            <p:cNvCxnSpPr>
              <a:cxnSpLocks noChangeShapeType="1"/>
            </p:cNvCxnSpPr>
            <p:nvPr/>
          </p:nvCxnSpPr>
          <p:spPr bwMode="auto">
            <a:xfrm>
              <a:off x="5387775" y="4876799"/>
              <a:ext cx="3276600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390" name="Rectangle 50"/>
            <p:cNvSpPr>
              <a:spLocks noChangeArrowheads="1"/>
            </p:cNvSpPr>
            <p:nvPr/>
          </p:nvSpPr>
          <p:spPr bwMode="auto">
            <a:xfrm>
              <a:off x="5341394" y="3581400"/>
              <a:ext cx="457200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58391" name="Rectangle 51"/>
            <p:cNvSpPr>
              <a:spLocks noChangeArrowheads="1"/>
            </p:cNvSpPr>
            <p:nvPr/>
          </p:nvSpPr>
          <p:spPr bwMode="auto">
            <a:xfrm>
              <a:off x="5722393" y="3581400"/>
              <a:ext cx="657225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8392" name="Rectangle 55"/>
            <p:cNvSpPr>
              <a:spLocks noChangeArrowheads="1"/>
            </p:cNvSpPr>
            <p:nvPr/>
          </p:nvSpPr>
          <p:spPr bwMode="auto">
            <a:xfrm>
              <a:off x="7115175" y="3581400"/>
              <a:ext cx="657225" cy="457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58393" name="TextBox 56"/>
            <p:cNvSpPr txBox="1">
              <a:spLocks noChangeArrowheads="1"/>
            </p:cNvSpPr>
            <p:nvPr/>
          </p:nvSpPr>
          <p:spPr bwMode="auto">
            <a:xfrm>
              <a:off x="5378192" y="4038600"/>
              <a:ext cx="336387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toString()</a:t>
              </a:r>
            </a:p>
            <a:p>
              <a:r>
                <a:rPr lang="en-US"/>
                <a:t>Shape(…)  getX()  getY(</a:t>
              </a:r>
              <a:r>
                <a:rPr lang="en-US">
                  <a:solidFill>
                    <a:srgbClr val="0000FF"/>
                  </a:solidFill>
                </a:rPr>
                <a:t>)</a:t>
              </a:r>
            </a:p>
          </p:txBody>
        </p:sp>
        <p:sp>
          <p:nvSpPr>
            <p:cNvPr id="58394" name="TextBox 57"/>
            <p:cNvSpPr txBox="1">
              <a:spLocks noChangeArrowheads="1"/>
            </p:cNvSpPr>
            <p:nvPr/>
          </p:nvSpPr>
          <p:spPr bwMode="auto">
            <a:xfrm>
              <a:off x="7848600" y="4876799"/>
              <a:ext cx="9366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Circle</a:t>
              </a:r>
            </a:p>
          </p:txBody>
        </p:sp>
        <p:sp>
          <p:nvSpPr>
            <p:cNvPr id="58395" name="TextBox 58"/>
            <p:cNvSpPr txBox="1">
              <a:spLocks noChangeArrowheads="1"/>
            </p:cNvSpPr>
            <p:nvPr/>
          </p:nvSpPr>
          <p:spPr bwMode="auto">
            <a:xfrm>
              <a:off x="7826175" y="3352800"/>
              <a:ext cx="9368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Shape</a:t>
              </a:r>
            </a:p>
          </p:txBody>
        </p:sp>
        <p:cxnSp>
          <p:nvCxnSpPr>
            <p:cNvPr id="58396" name="Straight Connector 59"/>
            <p:cNvCxnSpPr>
              <a:cxnSpLocks noChangeShapeType="1"/>
            </p:cNvCxnSpPr>
            <p:nvPr/>
          </p:nvCxnSpPr>
          <p:spPr bwMode="auto">
            <a:xfrm>
              <a:off x="5410200" y="3429000"/>
              <a:ext cx="3276600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397" name="TextBox 60"/>
            <p:cNvSpPr txBox="1">
              <a:spLocks noChangeArrowheads="1"/>
            </p:cNvSpPr>
            <p:nvPr/>
          </p:nvSpPr>
          <p:spPr bwMode="auto">
            <a:xfrm>
              <a:off x="5363819" y="2514600"/>
              <a:ext cx="347538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Object()</a:t>
              </a:r>
            </a:p>
            <a:p>
              <a:r>
                <a:rPr lang="en-US"/>
                <a:t>Equals(Object)   </a:t>
              </a:r>
              <a:r>
                <a:rPr lang="en-US">
                  <a:solidFill>
                    <a:srgbClr val="0000FF"/>
                  </a:solidFill>
                </a:rPr>
                <a:t>toString(</a:t>
              </a:r>
              <a:r>
                <a:rPr lang="en-US"/>
                <a:t>)</a:t>
              </a:r>
            </a:p>
          </p:txBody>
        </p:sp>
        <p:sp>
          <p:nvSpPr>
            <p:cNvPr id="58398" name="TextBox 61"/>
            <p:cNvSpPr txBox="1">
              <a:spLocks noChangeArrowheads="1"/>
            </p:cNvSpPr>
            <p:nvPr/>
          </p:nvSpPr>
          <p:spPr bwMode="auto">
            <a:xfrm>
              <a:off x="7757597" y="2514600"/>
              <a:ext cx="10054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Object</a:t>
              </a:r>
            </a:p>
          </p:txBody>
        </p:sp>
      </p:grpSp>
      <p:cxnSp>
        <p:nvCxnSpPr>
          <p:cNvPr id="58377" name="Straight Arrow Connector 38"/>
          <p:cNvCxnSpPr>
            <a:cxnSpLocks noChangeShapeType="1"/>
          </p:cNvCxnSpPr>
          <p:nvPr/>
        </p:nvCxnSpPr>
        <p:spPr bwMode="auto">
          <a:xfrm flipV="1">
            <a:off x="2362200" y="3581400"/>
            <a:ext cx="0" cy="1143000"/>
          </a:xfrm>
          <a:prstGeom prst="straightConnector1">
            <a:avLst/>
          </a:prstGeom>
          <a:noFill/>
          <a:ln w="44450">
            <a:solidFill>
              <a:srgbClr val="33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78" name="Rectangle 30"/>
          <p:cNvSpPr>
            <a:spLocks noChangeArrowheads="1"/>
          </p:cNvSpPr>
          <p:nvPr/>
        </p:nvSpPr>
        <p:spPr bwMode="auto">
          <a:xfrm>
            <a:off x="6324600" y="2743200"/>
            <a:ext cx="457200" cy="381000"/>
          </a:xfrm>
          <a:prstGeom prst="rect">
            <a:avLst/>
          </a:prstGeom>
          <a:solidFill>
            <a:srgbClr val="FFCC99"/>
          </a:solidFill>
          <a:ln w="0">
            <a:solidFill>
              <a:srgbClr val="FFCC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grpSp>
        <p:nvGrpSpPr>
          <p:cNvPr id="58379" name="Group 35"/>
          <p:cNvGrpSpPr>
            <a:grpSpLocks/>
          </p:cNvGrpSpPr>
          <p:nvPr/>
        </p:nvGrpSpPr>
        <p:grpSpPr bwMode="auto">
          <a:xfrm>
            <a:off x="1806575" y="5715000"/>
            <a:ext cx="3146425" cy="690563"/>
            <a:chOff x="-152400" y="5715000"/>
            <a:chExt cx="3146625" cy="690265"/>
          </a:xfrm>
        </p:grpSpPr>
        <p:grpSp>
          <p:nvGrpSpPr>
            <p:cNvPr id="58381" name="Group 36"/>
            <p:cNvGrpSpPr>
              <a:grpSpLocks/>
            </p:cNvGrpSpPr>
            <p:nvPr/>
          </p:nvGrpSpPr>
          <p:grpSpPr bwMode="auto">
            <a:xfrm>
              <a:off x="-152400" y="5715000"/>
              <a:ext cx="2209800" cy="457200"/>
              <a:chOff x="1795780" y="3352800"/>
              <a:chExt cx="3167380" cy="457200"/>
            </a:xfrm>
          </p:grpSpPr>
          <p:sp>
            <p:nvSpPr>
              <p:cNvPr id="58383" name="Rectangle 39"/>
              <p:cNvSpPr>
                <a:spLocks noChangeArrowheads="1"/>
              </p:cNvSpPr>
              <p:nvPr/>
            </p:nvSpPr>
            <p:spPr bwMode="auto">
              <a:xfrm>
                <a:off x="1795780" y="3429000"/>
                <a:ext cx="1317625" cy="381000"/>
              </a:xfrm>
              <a:prstGeom prst="rect">
                <a:avLst/>
              </a:prstGeom>
              <a:noFill/>
              <a:ln w="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58384" name="Rectangle 40"/>
              <p:cNvSpPr>
                <a:spLocks noChangeArrowheads="1"/>
              </p:cNvSpPr>
              <p:nvPr/>
            </p:nvSpPr>
            <p:spPr bwMode="auto">
              <a:xfrm>
                <a:off x="2743200" y="3352800"/>
                <a:ext cx="2219960" cy="4572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en-US"/>
                  <a:t>C@????</a:t>
                </a:r>
              </a:p>
              <a:p>
                <a:pPr algn="ctr"/>
                <a:endParaRPr lang="en-US"/>
              </a:p>
            </p:txBody>
          </p:sp>
        </p:grpSp>
        <p:sp>
          <p:nvSpPr>
            <p:cNvPr id="58382" name="TextBox 37"/>
            <p:cNvSpPr txBox="1">
              <a:spLocks noChangeArrowheads="1"/>
            </p:cNvSpPr>
            <p:nvPr/>
          </p:nvSpPr>
          <p:spPr bwMode="auto">
            <a:xfrm>
              <a:off x="2057400" y="5943600"/>
              <a:ext cx="9368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Shape</a:t>
              </a:r>
            </a:p>
          </p:txBody>
        </p:sp>
      </p:grpSp>
      <p:sp>
        <p:nvSpPr>
          <p:cNvPr id="58380" name="Rectangle 2"/>
          <p:cNvSpPr>
            <a:spLocks noChangeArrowheads="1"/>
          </p:cNvSpPr>
          <p:nvPr/>
        </p:nvSpPr>
        <p:spPr bwMode="auto">
          <a:xfrm>
            <a:off x="6858000" y="4495800"/>
            <a:ext cx="1381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toString()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5B8333-248A-F84E-944D-9812EFB1C372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5638800" cy="533400"/>
          </a:xfrm>
        </p:spPr>
        <p:txBody>
          <a:bodyPr/>
          <a:lstStyle/>
          <a:p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Motivating abstract classes</a:t>
            </a: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 bwMode="auto">
          <a:xfrm>
            <a:off x="5791200" y="5943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fld id="{C23DD192-4AF3-E147-89C6-6789EE071ED1}" type="slidenum">
              <a:rPr lang="en-US" sz="1400" smtClean="0"/>
              <a:pPr/>
              <a:t>42</a:t>
            </a:fld>
            <a:endParaRPr lang="en-US" sz="1400" dirty="0"/>
          </a:p>
        </p:txBody>
      </p:sp>
      <p:sp>
        <p:nvSpPr>
          <p:cNvPr id="6" name="TextBox 78"/>
          <p:cNvSpPr txBox="1">
            <a:spLocks noChangeArrowheads="1"/>
          </p:cNvSpPr>
          <p:nvPr/>
        </p:nvSpPr>
        <p:spPr bwMode="auto">
          <a:xfrm>
            <a:off x="2514600" y="5715000"/>
            <a:ext cx="1141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Shape[]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304800" y="838200"/>
            <a:ext cx="6324600" cy="1200328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800000"/>
                </a:solidFill>
              </a:rPr>
              <a:t>Shape has fields (x, y) to contain the position</a:t>
            </a:r>
          </a:p>
          <a:p>
            <a:r>
              <a:rPr lang="en-US" dirty="0">
                <a:solidFill>
                  <a:srgbClr val="800000"/>
                </a:solidFill>
              </a:rPr>
              <a:t>o</a:t>
            </a:r>
            <a:r>
              <a:rPr lang="en-US" dirty="0" smtClean="0">
                <a:solidFill>
                  <a:srgbClr val="800000"/>
                </a:solidFill>
              </a:rPr>
              <a:t>f the shape in the plane. Each subclass describes some enclosed kind of shape with an area</a:t>
            </a:r>
            <a:endParaRPr lang="en-US" dirty="0"/>
          </a:p>
        </p:txBody>
      </p: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6781800" y="762000"/>
            <a:ext cx="1766888" cy="2590800"/>
            <a:chOff x="7064274" y="2514600"/>
            <a:chExt cx="1767443" cy="2590800"/>
          </a:xfrm>
        </p:grpSpPr>
        <p:sp>
          <p:nvSpPr>
            <p:cNvPr id="9" name="Rectangle 34"/>
            <p:cNvSpPr>
              <a:spLocks noChangeArrowheads="1"/>
            </p:cNvSpPr>
            <p:nvPr/>
          </p:nvSpPr>
          <p:spPr bwMode="auto">
            <a:xfrm>
              <a:off x="7064274" y="3048000"/>
              <a:ext cx="1676495" cy="20574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43"/>
            <p:cNvSpPr>
              <a:spLocks noChangeArrowheads="1"/>
            </p:cNvSpPr>
            <p:nvPr/>
          </p:nvSpPr>
          <p:spPr bwMode="auto">
            <a:xfrm>
              <a:off x="7064279" y="2514600"/>
              <a:ext cx="1371678" cy="5334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Circle@x</a:t>
              </a:r>
            </a:p>
          </p:txBody>
        </p:sp>
        <p:sp>
          <p:nvSpPr>
            <p:cNvPr id="11" name="Rectangle 44"/>
            <p:cNvSpPr>
              <a:spLocks noChangeArrowheads="1"/>
            </p:cNvSpPr>
            <p:nvPr/>
          </p:nvSpPr>
          <p:spPr bwMode="auto">
            <a:xfrm>
              <a:off x="7400857" y="4343401"/>
              <a:ext cx="555586" cy="1778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…</a:t>
              </a:r>
            </a:p>
          </p:txBody>
        </p:sp>
        <p:sp>
          <p:nvSpPr>
            <p:cNvPr id="12" name="Rectangle 45"/>
            <p:cNvSpPr>
              <a:spLocks noChangeArrowheads="1"/>
            </p:cNvSpPr>
            <p:nvPr/>
          </p:nvSpPr>
          <p:spPr bwMode="auto">
            <a:xfrm>
              <a:off x="7902709" y="4648200"/>
              <a:ext cx="761858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r>
                <a:rPr lang="en-US"/>
                <a:t>area()</a:t>
              </a:r>
            </a:p>
          </p:txBody>
        </p:sp>
        <p:sp>
          <p:nvSpPr>
            <p:cNvPr id="13" name="TextBox 56"/>
            <p:cNvSpPr txBox="1">
              <a:spLocks noChangeArrowheads="1"/>
            </p:cNvSpPr>
            <p:nvPr/>
          </p:nvSpPr>
          <p:spPr bwMode="auto">
            <a:xfrm>
              <a:off x="7369092" y="3505200"/>
              <a:ext cx="4924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14" name="TextBox 57"/>
            <p:cNvSpPr txBox="1">
              <a:spLocks noChangeArrowheads="1"/>
            </p:cNvSpPr>
            <p:nvPr/>
          </p:nvSpPr>
          <p:spPr bwMode="auto">
            <a:xfrm>
              <a:off x="7826318" y="4267200"/>
              <a:ext cx="9366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Circle</a:t>
              </a:r>
            </a:p>
          </p:txBody>
        </p:sp>
        <p:sp>
          <p:nvSpPr>
            <p:cNvPr id="15" name="TextBox 58"/>
            <p:cNvSpPr txBox="1">
              <a:spLocks noChangeArrowheads="1"/>
            </p:cNvSpPr>
            <p:nvPr/>
          </p:nvSpPr>
          <p:spPr bwMode="auto">
            <a:xfrm>
              <a:off x="7826175" y="3505200"/>
              <a:ext cx="9368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Shape</a:t>
              </a:r>
            </a:p>
          </p:txBody>
        </p:sp>
        <p:cxnSp>
          <p:nvCxnSpPr>
            <p:cNvPr id="16" name="Straight Connector 59"/>
            <p:cNvCxnSpPr>
              <a:cxnSpLocks noChangeShapeType="1"/>
            </p:cNvCxnSpPr>
            <p:nvPr/>
          </p:nvCxnSpPr>
          <p:spPr bwMode="auto">
            <a:xfrm>
              <a:off x="7369093" y="3581400"/>
              <a:ext cx="1317708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Box 60"/>
            <p:cNvSpPr txBox="1">
              <a:spLocks noChangeArrowheads="1"/>
            </p:cNvSpPr>
            <p:nvPr/>
          </p:nvSpPr>
          <p:spPr bwMode="auto">
            <a:xfrm>
              <a:off x="7285405" y="3048000"/>
              <a:ext cx="15463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…</a:t>
              </a:r>
            </a:p>
          </p:txBody>
        </p:sp>
        <p:sp>
          <p:nvSpPr>
            <p:cNvPr id="18" name="TextBox 61"/>
            <p:cNvSpPr txBox="1">
              <a:spLocks noChangeArrowheads="1"/>
            </p:cNvSpPr>
            <p:nvPr/>
          </p:nvSpPr>
          <p:spPr bwMode="auto">
            <a:xfrm>
              <a:off x="7750115" y="3048000"/>
              <a:ext cx="10054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Object</a:t>
              </a:r>
            </a:p>
          </p:txBody>
        </p:sp>
        <p:cxnSp>
          <p:nvCxnSpPr>
            <p:cNvPr id="19" name="Straight Connector 49"/>
            <p:cNvCxnSpPr>
              <a:cxnSpLocks noChangeShapeType="1"/>
            </p:cNvCxnSpPr>
            <p:nvPr/>
          </p:nvCxnSpPr>
          <p:spPr bwMode="auto">
            <a:xfrm>
              <a:off x="7369092" y="4343400"/>
              <a:ext cx="1295287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" name="Group 36"/>
          <p:cNvGrpSpPr>
            <a:grpSpLocks/>
          </p:cNvGrpSpPr>
          <p:nvPr/>
        </p:nvGrpSpPr>
        <p:grpSpPr bwMode="auto">
          <a:xfrm>
            <a:off x="-76200" y="5334000"/>
            <a:ext cx="3048000" cy="457200"/>
            <a:chOff x="3106503" y="6725907"/>
            <a:chExt cx="4369078" cy="587529"/>
          </a:xfrm>
        </p:grpSpPr>
        <p:sp>
          <p:nvSpPr>
            <p:cNvPr id="21" name="Rectangle 39"/>
            <p:cNvSpPr>
              <a:spLocks noChangeArrowheads="1"/>
            </p:cNvSpPr>
            <p:nvPr/>
          </p:nvSpPr>
          <p:spPr bwMode="auto">
            <a:xfrm>
              <a:off x="3106503" y="6823826"/>
              <a:ext cx="977971" cy="380999"/>
            </a:xfrm>
            <a:prstGeom prst="rect">
              <a:avLst/>
            </a:prstGeom>
            <a:noFill/>
            <a:ln w="0">
              <a:solidFill>
                <a:srgbClr val="FFC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22" name="Rectangle 40"/>
            <p:cNvSpPr>
              <a:spLocks noChangeArrowheads="1"/>
            </p:cNvSpPr>
            <p:nvPr/>
          </p:nvSpPr>
          <p:spPr bwMode="auto">
            <a:xfrm>
              <a:off x="3871092" y="6725907"/>
              <a:ext cx="3604489" cy="58752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endParaRPr lang="en-US"/>
            </a:p>
          </p:txBody>
        </p:sp>
      </p:grpSp>
      <p:grpSp>
        <p:nvGrpSpPr>
          <p:cNvPr id="23" name="Group 32"/>
          <p:cNvGrpSpPr>
            <a:grpSpLocks/>
          </p:cNvGrpSpPr>
          <p:nvPr/>
        </p:nvGrpSpPr>
        <p:grpSpPr bwMode="auto">
          <a:xfrm>
            <a:off x="7010400" y="3657600"/>
            <a:ext cx="1546225" cy="2590800"/>
            <a:chOff x="7285405" y="2514600"/>
            <a:chExt cx="1546312" cy="2590800"/>
          </a:xfrm>
        </p:grpSpPr>
        <p:sp>
          <p:nvSpPr>
            <p:cNvPr id="24" name="Rectangle 34"/>
            <p:cNvSpPr>
              <a:spLocks noChangeArrowheads="1"/>
            </p:cNvSpPr>
            <p:nvPr/>
          </p:nvSpPr>
          <p:spPr bwMode="auto">
            <a:xfrm>
              <a:off x="7292885" y="3048000"/>
              <a:ext cx="1447883" cy="20574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43"/>
            <p:cNvSpPr>
              <a:spLocks noChangeArrowheads="1"/>
            </p:cNvSpPr>
            <p:nvPr/>
          </p:nvSpPr>
          <p:spPr bwMode="auto">
            <a:xfrm>
              <a:off x="7292886" y="2514600"/>
              <a:ext cx="1143070" cy="5334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Rect@y</a:t>
              </a:r>
            </a:p>
          </p:txBody>
        </p:sp>
        <p:sp>
          <p:nvSpPr>
            <p:cNvPr id="26" name="Rectangle 44"/>
            <p:cNvSpPr>
              <a:spLocks noChangeArrowheads="1"/>
            </p:cNvSpPr>
            <p:nvPr/>
          </p:nvSpPr>
          <p:spPr bwMode="auto">
            <a:xfrm>
              <a:off x="7400857" y="4343401"/>
              <a:ext cx="555586" cy="1778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…</a:t>
              </a:r>
            </a:p>
          </p:txBody>
        </p:sp>
        <p:sp>
          <p:nvSpPr>
            <p:cNvPr id="27" name="Rectangle 45"/>
            <p:cNvSpPr>
              <a:spLocks noChangeArrowheads="1"/>
            </p:cNvSpPr>
            <p:nvPr/>
          </p:nvSpPr>
          <p:spPr bwMode="auto">
            <a:xfrm>
              <a:off x="7902709" y="4648200"/>
              <a:ext cx="761858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r>
                <a:rPr lang="en-US"/>
                <a:t>area()</a:t>
              </a:r>
            </a:p>
          </p:txBody>
        </p:sp>
        <p:sp>
          <p:nvSpPr>
            <p:cNvPr id="28" name="TextBox 56"/>
            <p:cNvSpPr txBox="1">
              <a:spLocks noChangeArrowheads="1"/>
            </p:cNvSpPr>
            <p:nvPr/>
          </p:nvSpPr>
          <p:spPr bwMode="auto">
            <a:xfrm>
              <a:off x="7369092" y="3505200"/>
              <a:ext cx="4924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29" name="TextBox 57"/>
            <p:cNvSpPr txBox="1">
              <a:spLocks noChangeArrowheads="1"/>
            </p:cNvSpPr>
            <p:nvPr/>
          </p:nvSpPr>
          <p:spPr bwMode="auto">
            <a:xfrm>
              <a:off x="7826318" y="4267200"/>
              <a:ext cx="7489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Rect</a:t>
              </a:r>
            </a:p>
          </p:txBody>
        </p:sp>
        <p:sp>
          <p:nvSpPr>
            <p:cNvPr id="30" name="TextBox 58"/>
            <p:cNvSpPr txBox="1">
              <a:spLocks noChangeArrowheads="1"/>
            </p:cNvSpPr>
            <p:nvPr/>
          </p:nvSpPr>
          <p:spPr bwMode="auto">
            <a:xfrm>
              <a:off x="7826175" y="3505200"/>
              <a:ext cx="9368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Shape</a:t>
              </a:r>
            </a:p>
          </p:txBody>
        </p:sp>
        <p:cxnSp>
          <p:nvCxnSpPr>
            <p:cNvPr id="31" name="Straight Connector 59"/>
            <p:cNvCxnSpPr>
              <a:cxnSpLocks noChangeShapeType="1"/>
            </p:cNvCxnSpPr>
            <p:nvPr/>
          </p:nvCxnSpPr>
          <p:spPr bwMode="auto">
            <a:xfrm>
              <a:off x="7369093" y="3581400"/>
              <a:ext cx="1317708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Box 60"/>
            <p:cNvSpPr txBox="1">
              <a:spLocks noChangeArrowheads="1"/>
            </p:cNvSpPr>
            <p:nvPr/>
          </p:nvSpPr>
          <p:spPr bwMode="auto">
            <a:xfrm>
              <a:off x="7285405" y="3048000"/>
              <a:ext cx="15463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…</a:t>
              </a:r>
            </a:p>
          </p:txBody>
        </p:sp>
        <p:sp>
          <p:nvSpPr>
            <p:cNvPr id="33" name="TextBox 61"/>
            <p:cNvSpPr txBox="1">
              <a:spLocks noChangeArrowheads="1"/>
            </p:cNvSpPr>
            <p:nvPr/>
          </p:nvSpPr>
          <p:spPr bwMode="auto">
            <a:xfrm>
              <a:off x="7750115" y="3048000"/>
              <a:ext cx="10054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Object</a:t>
              </a:r>
            </a:p>
          </p:txBody>
        </p:sp>
        <p:cxnSp>
          <p:nvCxnSpPr>
            <p:cNvPr id="34" name="Straight Connector 49"/>
            <p:cNvCxnSpPr>
              <a:cxnSpLocks noChangeShapeType="1"/>
            </p:cNvCxnSpPr>
            <p:nvPr/>
          </p:nvCxnSpPr>
          <p:spPr bwMode="auto">
            <a:xfrm>
              <a:off x="7369092" y="4343400"/>
              <a:ext cx="1295287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5334000" y="3657600"/>
            <a:ext cx="1546225" cy="2590800"/>
            <a:chOff x="7285398" y="2514600"/>
            <a:chExt cx="1546319" cy="2590800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7292885" y="3048000"/>
              <a:ext cx="1447883" cy="20574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43"/>
            <p:cNvSpPr>
              <a:spLocks noChangeArrowheads="1"/>
            </p:cNvSpPr>
            <p:nvPr/>
          </p:nvSpPr>
          <p:spPr bwMode="auto">
            <a:xfrm>
              <a:off x="7285398" y="2514600"/>
              <a:ext cx="1143070" cy="5334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Trian@z</a:t>
              </a:r>
            </a:p>
          </p:txBody>
        </p:sp>
        <p:sp>
          <p:nvSpPr>
            <p:cNvPr id="38" name="Rectangle 44"/>
            <p:cNvSpPr>
              <a:spLocks noChangeArrowheads="1"/>
            </p:cNvSpPr>
            <p:nvPr/>
          </p:nvSpPr>
          <p:spPr bwMode="auto">
            <a:xfrm>
              <a:off x="7400857" y="4343401"/>
              <a:ext cx="555586" cy="1778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…</a:t>
              </a:r>
            </a:p>
          </p:txBody>
        </p:sp>
        <p:sp>
          <p:nvSpPr>
            <p:cNvPr id="39" name="Rectangle 45"/>
            <p:cNvSpPr>
              <a:spLocks noChangeArrowheads="1"/>
            </p:cNvSpPr>
            <p:nvPr/>
          </p:nvSpPr>
          <p:spPr bwMode="auto">
            <a:xfrm>
              <a:off x="7902709" y="4648200"/>
              <a:ext cx="761858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r>
                <a:rPr lang="en-US"/>
                <a:t>area()</a:t>
              </a:r>
            </a:p>
          </p:txBody>
        </p:sp>
        <p:sp>
          <p:nvSpPr>
            <p:cNvPr id="40" name="TextBox 56"/>
            <p:cNvSpPr txBox="1">
              <a:spLocks noChangeArrowheads="1"/>
            </p:cNvSpPr>
            <p:nvPr/>
          </p:nvSpPr>
          <p:spPr bwMode="auto">
            <a:xfrm>
              <a:off x="7369092" y="3505200"/>
              <a:ext cx="4924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41" name="TextBox 57"/>
            <p:cNvSpPr txBox="1">
              <a:spLocks noChangeArrowheads="1"/>
            </p:cNvSpPr>
            <p:nvPr/>
          </p:nvSpPr>
          <p:spPr bwMode="auto">
            <a:xfrm>
              <a:off x="7826318" y="4267200"/>
              <a:ext cx="8405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Trian</a:t>
              </a:r>
            </a:p>
          </p:txBody>
        </p:sp>
        <p:sp>
          <p:nvSpPr>
            <p:cNvPr id="42" name="TextBox 58"/>
            <p:cNvSpPr txBox="1">
              <a:spLocks noChangeArrowheads="1"/>
            </p:cNvSpPr>
            <p:nvPr/>
          </p:nvSpPr>
          <p:spPr bwMode="auto">
            <a:xfrm>
              <a:off x="7826175" y="3505200"/>
              <a:ext cx="9368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Shape</a:t>
              </a:r>
            </a:p>
          </p:txBody>
        </p:sp>
        <p:cxnSp>
          <p:nvCxnSpPr>
            <p:cNvPr id="43" name="Straight Connector 59"/>
            <p:cNvCxnSpPr>
              <a:cxnSpLocks noChangeShapeType="1"/>
            </p:cNvCxnSpPr>
            <p:nvPr/>
          </p:nvCxnSpPr>
          <p:spPr bwMode="auto">
            <a:xfrm>
              <a:off x="7369093" y="3581400"/>
              <a:ext cx="1317708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TextBox 60"/>
            <p:cNvSpPr txBox="1">
              <a:spLocks noChangeArrowheads="1"/>
            </p:cNvSpPr>
            <p:nvPr/>
          </p:nvSpPr>
          <p:spPr bwMode="auto">
            <a:xfrm>
              <a:off x="7285405" y="3048000"/>
              <a:ext cx="15463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…</a:t>
              </a:r>
            </a:p>
          </p:txBody>
        </p:sp>
        <p:sp>
          <p:nvSpPr>
            <p:cNvPr id="45" name="TextBox 61"/>
            <p:cNvSpPr txBox="1">
              <a:spLocks noChangeArrowheads="1"/>
            </p:cNvSpPr>
            <p:nvPr/>
          </p:nvSpPr>
          <p:spPr bwMode="auto">
            <a:xfrm>
              <a:off x="7750115" y="3048000"/>
              <a:ext cx="10054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Object</a:t>
              </a:r>
            </a:p>
          </p:txBody>
        </p:sp>
        <p:cxnSp>
          <p:nvCxnSpPr>
            <p:cNvPr id="46" name="Straight Connector 49"/>
            <p:cNvCxnSpPr>
              <a:cxnSpLocks noChangeShapeType="1"/>
            </p:cNvCxnSpPr>
            <p:nvPr/>
          </p:nvCxnSpPr>
          <p:spPr bwMode="auto">
            <a:xfrm>
              <a:off x="7369092" y="4343400"/>
              <a:ext cx="1295287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7" name="Straight Arrow Connector 38"/>
          <p:cNvCxnSpPr>
            <a:cxnSpLocks noChangeShapeType="1"/>
          </p:cNvCxnSpPr>
          <p:nvPr/>
        </p:nvCxnSpPr>
        <p:spPr bwMode="auto">
          <a:xfrm flipV="1">
            <a:off x="609600" y="1295400"/>
            <a:ext cx="6172200" cy="4267200"/>
          </a:xfrm>
          <a:prstGeom prst="straightConnector1">
            <a:avLst/>
          </a:prstGeom>
          <a:noFill/>
          <a:ln w="44450">
            <a:solidFill>
              <a:srgbClr val="33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Box 6"/>
          <p:cNvSpPr txBox="1">
            <a:spLocks noChangeArrowheads="1"/>
          </p:cNvSpPr>
          <p:nvPr/>
        </p:nvSpPr>
        <p:spPr bwMode="auto">
          <a:xfrm>
            <a:off x="609600" y="4953000"/>
            <a:ext cx="2386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0   1   2   3   4    … </a:t>
            </a:r>
          </a:p>
        </p:txBody>
      </p:sp>
      <p:cxnSp>
        <p:nvCxnSpPr>
          <p:cNvPr id="49" name="Straight Connector 8"/>
          <p:cNvCxnSpPr>
            <a:cxnSpLocks noChangeShapeType="1"/>
          </p:cNvCxnSpPr>
          <p:nvPr/>
        </p:nvCxnSpPr>
        <p:spPr bwMode="auto">
          <a:xfrm>
            <a:off x="838200" y="53340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95"/>
          <p:cNvCxnSpPr>
            <a:cxnSpLocks noChangeShapeType="1"/>
          </p:cNvCxnSpPr>
          <p:nvPr/>
        </p:nvCxnSpPr>
        <p:spPr bwMode="auto">
          <a:xfrm>
            <a:off x="1219200" y="53340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Connector 96"/>
          <p:cNvCxnSpPr>
            <a:cxnSpLocks noChangeShapeType="1"/>
          </p:cNvCxnSpPr>
          <p:nvPr/>
        </p:nvCxnSpPr>
        <p:spPr bwMode="auto">
          <a:xfrm>
            <a:off x="1600200" y="53340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Straight Connector 97"/>
          <p:cNvCxnSpPr>
            <a:cxnSpLocks noChangeShapeType="1"/>
          </p:cNvCxnSpPr>
          <p:nvPr/>
        </p:nvCxnSpPr>
        <p:spPr bwMode="auto">
          <a:xfrm>
            <a:off x="1981200" y="53340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Straight Connector 98"/>
          <p:cNvCxnSpPr>
            <a:cxnSpLocks noChangeShapeType="1"/>
          </p:cNvCxnSpPr>
          <p:nvPr/>
        </p:nvCxnSpPr>
        <p:spPr bwMode="auto">
          <a:xfrm>
            <a:off x="2438400" y="53340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Rectangle 9"/>
          <p:cNvSpPr>
            <a:spLocks noChangeArrowheads="1"/>
          </p:cNvSpPr>
          <p:nvPr/>
        </p:nvSpPr>
        <p:spPr bwMode="auto">
          <a:xfrm>
            <a:off x="2514600" y="53340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cxnSp>
        <p:nvCxnSpPr>
          <p:cNvPr id="55" name="Straight Arrow Connector 38"/>
          <p:cNvCxnSpPr>
            <a:cxnSpLocks noChangeShapeType="1"/>
            <a:endCxn id="58" idx="1"/>
          </p:cNvCxnSpPr>
          <p:nvPr/>
        </p:nvCxnSpPr>
        <p:spPr bwMode="auto">
          <a:xfrm flipV="1">
            <a:off x="1066800" y="3924300"/>
            <a:ext cx="2667000" cy="1676400"/>
          </a:xfrm>
          <a:prstGeom prst="straightConnector1">
            <a:avLst/>
          </a:prstGeom>
          <a:noFill/>
          <a:ln w="44450">
            <a:solidFill>
              <a:srgbClr val="33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6" name="Group 32"/>
          <p:cNvGrpSpPr>
            <a:grpSpLocks/>
          </p:cNvGrpSpPr>
          <p:nvPr/>
        </p:nvGrpSpPr>
        <p:grpSpPr bwMode="auto">
          <a:xfrm>
            <a:off x="3733800" y="3657600"/>
            <a:ext cx="1546225" cy="2590800"/>
            <a:chOff x="7285398" y="2514600"/>
            <a:chExt cx="1546319" cy="2590800"/>
          </a:xfrm>
        </p:grpSpPr>
        <p:sp>
          <p:nvSpPr>
            <p:cNvPr id="57" name="Rectangle 34"/>
            <p:cNvSpPr>
              <a:spLocks noChangeArrowheads="1"/>
            </p:cNvSpPr>
            <p:nvPr/>
          </p:nvSpPr>
          <p:spPr bwMode="auto">
            <a:xfrm>
              <a:off x="7292885" y="3048000"/>
              <a:ext cx="1447883" cy="20574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43"/>
            <p:cNvSpPr>
              <a:spLocks noChangeArrowheads="1"/>
            </p:cNvSpPr>
            <p:nvPr/>
          </p:nvSpPr>
          <p:spPr bwMode="auto">
            <a:xfrm>
              <a:off x="7285398" y="2514600"/>
              <a:ext cx="1143070" cy="5334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Trian@z</a:t>
              </a:r>
            </a:p>
          </p:txBody>
        </p:sp>
        <p:sp>
          <p:nvSpPr>
            <p:cNvPr id="59" name="Rectangle 44"/>
            <p:cNvSpPr>
              <a:spLocks noChangeArrowheads="1"/>
            </p:cNvSpPr>
            <p:nvPr/>
          </p:nvSpPr>
          <p:spPr bwMode="auto">
            <a:xfrm>
              <a:off x="7400857" y="4343401"/>
              <a:ext cx="555586" cy="1778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…</a:t>
              </a:r>
            </a:p>
          </p:txBody>
        </p:sp>
        <p:sp>
          <p:nvSpPr>
            <p:cNvPr id="60" name="Rectangle 45"/>
            <p:cNvSpPr>
              <a:spLocks noChangeArrowheads="1"/>
            </p:cNvSpPr>
            <p:nvPr/>
          </p:nvSpPr>
          <p:spPr bwMode="auto">
            <a:xfrm>
              <a:off x="7902709" y="4648200"/>
              <a:ext cx="761858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r>
                <a:rPr lang="en-US"/>
                <a:t>area()</a:t>
              </a:r>
            </a:p>
          </p:txBody>
        </p:sp>
        <p:sp>
          <p:nvSpPr>
            <p:cNvPr id="61" name="TextBox 56"/>
            <p:cNvSpPr txBox="1">
              <a:spLocks noChangeArrowheads="1"/>
            </p:cNvSpPr>
            <p:nvPr/>
          </p:nvSpPr>
          <p:spPr bwMode="auto">
            <a:xfrm>
              <a:off x="7369092" y="3505200"/>
              <a:ext cx="4924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62" name="TextBox 57"/>
            <p:cNvSpPr txBox="1">
              <a:spLocks noChangeArrowheads="1"/>
            </p:cNvSpPr>
            <p:nvPr/>
          </p:nvSpPr>
          <p:spPr bwMode="auto">
            <a:xfrm>
              <a:off x="7826318" y="4267200"/>
              <a:ext cx="8405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Trian</a:t>
              </a:r>
            </a:p>
          </p:txBody>
        </p:sp>
        <p:sp>
          <p:nvSpPr>
            <p:cNvPr id="63" name="TextBox 58"/>
            <p:cNvSpPr txBox="1">
              <a:spLocks noChangeArrowheads="1"/>
            </p:cNvSpPr>
            <p:nvPr/>
          </p:nvSpPr>
          <p:spPr bwMode="auto">
            <a:xfrm>
              <a:off x="7826175" y="3505200"/>
              <a:ext cx="9368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Shape</a:t>
              </a:r>
            </a:p>
          </p:txBody>
        </p:sp>
        <p:cxnSp>
          <p:nvCxnSpPr>
            <p:cNvPr id="64" name="Straight Connector 59"/>
            <p:cNvCxnSpPr>
              <a:cxnSpLocks noChangeShapeType="1"/>
            </p:cNvCxnSpPr>
            <p:nvPr/>
          </p:nvCxnSpPr>
          <p:spPr bwMode="auto">
            <a:xfrm>
              <a:off x="7369093" y="3581400"/>
              <a:ext cx="1317708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TextBox 60"/>
            <p:cNvSpPr txBox="1">
              <a:spLocks noChangeArrowheads="1"/>
            </p:cNvSpPr>
            <p:nvPr/>
          </p:nvSpPr>
          <p:spPr bwMode="auto">
            <a:xfrm>
              <a:off x="7285405" y="3048000"/>
              <a:ext cx="15463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…</a:t>
              </a:r>
            </a:p>
          </p:txBody>
        </p:sp>
        <p:sp>
          <p:nvSpPr>
            <p:cNvPr id="66" name="TextBox 61"/>
            <p:cNvSpPr txBox="1">
              <a:spLocks noChangeArrowheads="1"/>
            </p:cNvSpPr>
            <p:nvPr/>
          </p:nvSpPr>
          <p:spPr bwMode="auto">
            <a:xfrm>
              <a:off x="7750115" y="3048000"/>
              <a:ext cx="10054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Object</a:t>
              </a:r>
            </a:p>
          </p:txBody>
        </p:sp>
        <p:cxnSp>
          <p:nvCxnSpPr>
            <p:cNvPr id="67" name="Straight Connector 49"/>
            <p:cNvCxnSpPr>
              <a:cxnSpLocks noChangeShapeType="1"/>
            </p:cNvCxnSpPr>
            <p:nvPr/>
          </p:nvCxnSpPr>
          <p:spPr bwMode="auto">
            <a:xfrm>
              <a:off x="7369092" y="4343400"/>
              <a:ext cx="1295287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68" name="Straight Arrow Connector 38"/>
          <p:cNvCxnSpPr>
            <a:cxnSpLocks noChangeShapeType="1"/>
          </p:cNvCxnSpPr>
          <p:nvPr/>
        </p:nvCxnSpPr>
        <p:spPr bwMode="auto">
          <a:xfrm flipV="1">
            <a:off x="1752600" y="4114800"/>
            <a:ext cx="3581400" cy="1447800"/>
          </a:xfrm>
          <a:prstGeom prst="straightConnector1">
            <a:avLst/>
          </a:prstGeom>
          <a:noFill/>
          <a:ln w="44450">
            <a:solidFill>
              <a:srgbClr val="33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Straight Arrow Connector 38"/>
          <p:cNvCxnSpPr>
            <a:cxnSpLocks noChangeShapeType="1"/>
          </p:cNvCxnSpPr>
          <p:nvPr/>
        </p:nvCxnSpPr>
        <p:spPr bwMode="auto">
          <a:xfrm flipV="1">
            <a:off x="2209800" y="4114800"/>
            <a:ext cx="4800600" cy="1447800"/>
          </a:xfrm>
          <a:prstGeom prst="straightConnector1">
            <a:avLst/>
          </a:prstGeom>
          <a:noFill/>
          <a:ln w="44450">
            <a:solidFill>
              <a:srgbClr val="33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381000" y="2209800"/>
            <a:ext cx="4859022" cy="830997"/>
          </a:xfrm>
          <a:prstGeom prst="rect">
            <a:avLst/>
          </a:prstGeom>
          <a:solidFill>
            <a:srgbClr val="E5F9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b[</a:t>
            </a:r>
            <a:r>
              <a:rPr lang="en-US" dirty="0" err="1" smtClean="0"/>
              <a:t>i</a:t>
            </a:r>
            <a:r>
              <a:rPr lang="en-US" dirty="0" smtClean="0"/>
              <a:t>].area() is illegal, even though each</a:t>
            </a:r>
          </a:p>
          <a:p>
            <a:r>
              <a:rPr lang="en-US" dirty="0" smtClean="0"/>
              <a:t>Subclass object has function area()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81000" y="3505200"/>
            <a:ext cx="3276600" cy="1200328"/>
          </a:xfrm>
          <a:prstGeom prst="rect">
            <a:avLst/>
          </a:prstGeom>
          <a:solidFill>
            <a:srgbClr val="E5F9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Don’t want to cast down. Instead, define area() in Shape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46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5638800" cy="533400"/>
          </a:xfrm>
        </p:spPr>
        <p:txBody>
          <a:bodyPr/>
          <a:lstStyle/>
          <a:p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Motivating abstract classes</a:t>
            </a:r>
          </a:p>
        </p:txBody>
      </p:sp>
      <p:sp>
        <p:nvSpPr>
          <p:cNvPr id="5939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5791200" y="59436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23DD192-4AF3-E147-89C6-6789EE071ED1}" type="slidenum">
              <a:rPr lang="en-US" sz="1400"/>
              <a:pPr/>
              <a:t>43</a:t>
            </a:fld>
            <a:endParaRPr lang="en-US" sz="1400"/>
          </a:p>
        </p:txBody>
      </p:sp>
      <p:sp>
        <p:nvSpPr>
          <p:cNvPr id="59395" name="TextBox 78"/>
          <p:cNvSpPr txBox="1">
            <a:spLocks noChangeArrowheads="1"/>
          </p:cNvSpPr>
          <p:nvPr/>
        </p:nvSpPr>
        <p:spPr bwMode="auto">
          <a:xfrm>
            <a:off x="2514600" y="5715000"/>
            <a:ext cx="1141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Shape[]</a:t>
            </a:r>
          </a:p>
        </p:txBody>
      </p:sp>
      <p:sp>
        <p:nvSpPr>
          <p:cNvPr id="59396" name="TextBox 3"/>
          <p:cNvSpPr txBox="1">
            <a:spLocks noChangeArrowheads="1"/>
          </p:cNvSpPr>
          <p:nvPr/>
        </p:nvSpPr>
        <p:spPr bwMode="auto">
          <a:xfrm>
            <a:off x="304800" y="838200"/>
            <a:ext cx="6172200" cy="461963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800000"/>
                </a:solidFill>
              </a:rPr>
              <a:t>area()</a:t>
            </a:r>
            <a:r>
              <a:rPr lang="en-US"/>
              <a:t> in class </a:t>
            </a:r>
            <a:r>
              <a:rPr lang="en-US">
                <a:solidFill>
                  <a:srgbClr val="800000"/>
                </a:solidFill>
              </a:rPr>
              <a:t>Shape </a:t>
            </a:r>
            <a:r>
              <a:rPr lang="en-US"/>
              <a:t>doesn’t return useful value</a:t>
            </a:r>
          </a:p>
        </p:txBody>
      </p:sp>
      <p:grpSp>
        <p:nvGrpSpPr>
          <p:cNvPr id="59397" name="Group 32"/>
          <p:cNvGrpSpPr>
            <a:grpSpLocks/>
          </p:cNvGrpSpPr>
          <p:nvPr/>
        </p:nvGrpSpPr>
        <p:grpSpPr bwMode="auto">
          <a:xfrm>
            <a:off x="6781800" y="762000"/>
            <a:ext cx="1766888" cy="2590800"/>
            <a:chOff x="7064274" y="2514600"/>
            <a:chExt cx="1767443" cy="2590800"/>
          </a:xfrm>
        </p:grpSpPr>
        <p:sp>
          <p:nvSpPr>
            <p:cNvPr id="59455" name="Rectangle 34"/>
            <p:cNvSpPr>
              <a:spLocks noChangeArrowheads="1"/>
            </p:cNvSpPr>
            <p:nvPr/>
          </p:nvSpPr>
          <p:spPr bwMode="auto">
            <a:xfrm>
              <a:off x="7064274" y="3048000"/>
              <a:ext cx="1676495" cy="20574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6" name="Rectangle 43"/>
            <p:cNvSpPr>
              <a:spLocks noChangeArrowheads="1"/>
            </p:cNvSpPr>
            <p:nvPr/>
          </p:nvSpPr>
          <p:spPr bwMode="auto">
            <a:xfrm>
              <a:off x="7064279" y="2514600"/>
              <a:ext cx="1371678" cy="5334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Circle@x</a:t>
              </a:r>
            </a:p>
          </p:txBody>
        </p:sp>
        <p:sp>
          <p:nvSpPr>
            <p:cNvPr id="59457" name="Rectangle 44"/>
            <p:cNvSpPr>
              <a:spLocks noChangeArrowheads="1"/>
            </p:cNvSpPr>
            <p:nvPr/>
          </p:nvSpPr>
          <p:spPr bwMode="auto">
            <a:xfrm>
              <a:off x="7400857" y="4343401"/>
              <a:ext cx="555586" cy="1778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…</a:t>
              </a:r>
            </a:p>
          </p:txBody>
        </p:sp>
        <p:sp>
          <p:nvSpPr>
            <p:cNvPr id="59458" name="Rectangle 45"/>
            <p:cNvSpPr>
              <a:spLocks noChangeArrowheads="1"/>
            </p:cNvSpPr>
            <p:nvPr/>
          </p:nvSpPr>
          <p:spPr bwMode="auto">
            <a:xfrm>
              <a:off x="7902709" y="4648200"/>
              <a:ext cx="761858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r>
                <a:rPr lang="en-US"/>
                <a:t>area()</a:t>
              </a:r>
            </a:p>
          </p:txBody>
        </p:sp>
        <p:sp>
          <p:nvSpPr>
            <p:cNvPr id="59459" name="TextBox 56"/>
            <p:cNvSpPr txBox="1">
              <a:spLocks noChangeArrowheads="1"/>
            </p:cNvSpPr>
            <p:nvPr/>
          </p:nvSpPr>
          <p:spPr bwMode="auto">
            <a:xfrm>
              <a:off x="7369092" y="3505200"/>
              <a:ext cx="4924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59460" name="TextBox 57"/>
            <p:cNvSpPr txBox="1">
              <a:spLocks noChangeArrowheads="1"/>
            </p:cNvSpPr>
            <p:nvPr/>
          </p:nvSpPr>
          <p:spPr bwMode="auto">
            <a:xfrm>
              <a:off x="7826318" y="4267200"/>
              <a:ext cx="9366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Circle</a:t>
              </a:r>
            </a:p>
          </p:txBody>
        </p:sp>
        <p:sp>
          <p:nvSpPr>
            <p:cNvPr id="59461" name="TextBox 58"/>
            <p:cNvSpPr txBox="1">
              <a:spLocks noChangeArrowheads="1"/>
            </p:cNvSpPr>
            <p:nvPr/>
          </p:nvSpPr>
          <p:spPr bwMode="auto">
            <a:xfrm>
              <a:off x="7826175" y="3505200"/>
              <a:ext cx="9368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Shape</a:t>
              </a:r>
            </a:p>
          </p:txBody>
        </p:sp>
        <p:cxnSp>
          <p:nvCxnSpPr>
            <p:cNvPr id="59462" name="Straight Connector 59"/>
            <p:cNvCxnSpPr>
              <a:cxnSpLocks noChangeShapeType="1"/>
            </p:cNvCxnSpPr>
            <p:nvPr/>
          </p:nvCxnSpPr>
          <p:spPr bwMode="auto">
            <a:xfrm>
              <a:off x="7369093" y="3581400"/>
              <a:ext cx="1317708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463" name="TextBox 60"/>
            <p:cNvSpPr txBox="1">
              <a:spLocks noChangeArrowheads="1"/>
            </p:cNvSpPr>
            <p:nvPr/>
          </p:nvSpPr>
          <p:spPr bwMode="auto">
            <a:xfrm>
              <a:off x="7285405" y="3048000"/>
              <a:ext cx="15463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…</a:t>
              </a:r>
            </a:p>
          </p:txBody>
        </p:sp>
        <p:sp>
          <p:nvSpPr>
            <p:cNvPr id="59464" name="TextBox 61"/>
            <p:cNvSpPr txBox="1">
              <a:spLocks noChangeArrowheads="1"/>
            </p:cNvSpPr>
            <p:nvPr/>
          </p:nvSpPr>
          <p:spPr bwMode="auto">
            <a:xfrm>
              <a:off x="7750115" y="3048000"/>
              <a:ext cx="10054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Object</a:t>
              </a:r>
            </a:p>
          </p:txBody>
        </p:sp>
        <p:cxnSp>
          <p:nvCxnSpPr>
            <p:cNvPr id="59465" name="Straight Connector 49"/>
            <p:cNvCxnSpPr>
              <a:cxnSpLocks noChangeShapeType="1"/>
            </p:cNvCxnSpPr>
            <p:nvPr/>
          </p:nvCxnSpPr>
          <p:spPr bwMode="auto">
            <a:xfrm>
              <a:off x="7369092" y="4343400"/>
              <a:ext cx="1295287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398" name="Group 36"/>
          <p:cNvGrpSpPr>
            <a:grpSpLocks/>
          </p:cNvGrpSpPr>
          <p:nvPr/>
        </p:nvGrpSpPr>
        <p:grpSpPr bwMode="auto">
          <a:xfrm>
            <a:off x="-76200" y="5334000"/>
            <a:ext cx="3048000" cy="457200"/>
            <a:chOff x="3106503" y="6725907"/>
            <a:chExt cx="4369078" cy="587529"/>
          </a:xfrm>
        </p:grpSpPr>
        <p:sp>
          <p:nvSpPr>
            <p:cNvPr id="59453" name="Rectangle 39"/>
            <p:cNvSpPr>
              <a:spLocks noChangeArrowheads="1"/>
            </p:cNvSpPr>
            <p:nvPr/>
          </p:nvSpPr>
          <p:spPr bwMode="auto">
            <a:xfrm>
              <a:off x="3106503" y="6823826"/>
              <a:ext cx="977971" cy="380999"/>
            </a:xfrm>
            <a:prstGeom prst="rect">
              <a:avLst/>
            </a:prstGeom>
            <a:noFill/>
            <a:ln w="0">
              <a:solidFill>
                <a:srgbClr val="FFC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59454" name="Rectangle 40"/>
            <p:cNvSpPr>
              <a:spLocks noChangeArrowheads="1"/>
            </p:cNvSpPr>
            <p:nvPr/>
          </p:nvSpPr>
          <p:spPr bwMode="auto">
            <a:xfrm>
              <a:off x="3871092" y="6725907"/>
              <a:ext cx="3604489" cy="58752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endParaRPr lang="en-US"/>
            </a:p>
          </p:txBody>
        </p:sp>
      </p:grpSp>
      <p:grpSp>
        <p:nvGrpSpPr>
          <p:cNvPr id="59399" name="Group 32"/>
          <p:cNvGrpSpPr>
            <a:grpSpLocks/>
          </p:cNvGrpSpPr>
          <p:nvPr/>
        </p:nvGrpSpPr>
        <p:grpSpPr bwMode="auto">
          <a:xfrm>
            <a:off x="7010400" y="3657600"/>
            <a:ext cx="1546225" cy="2590800"/>
            <a:chOff x="7285405" y="2514600"/>
            <a:chExt cx="1546312" cy="2590800"/>
          </a:xfrm>
        </p:grpSpPr>
        <p:sp>
          <p:nvSpPr>
            <p:cNvPr id="59442" name="Rectangle 34"/>
            <p:cNvSpPr>
              <a:spLocks noChangeArrowheads="1"/>
            </p:cNvSpPr>
            <p:nvPr/>
          </p:nvSpPr>
          <p:spPr bwMode="auto">
            <a:xfrm>
              <a:off x="7292885" y="3048000"/>
              <a:ext cx="1447883" cy="20574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3" name="Rectangle 43"/>
            <p:cNvSpPr>
              <a:spLocks noChangeArrowheads="1"/>
            </p:cNvSpPr>
            <p:nvPr/>
          </p:nvSpPr>
          <p:spPr bwMode="auto">
            <a:xfrm>
              <a:off x="7292886" y="2514600"/>
              <a:ext cx="1143070" cy="5334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Rect@y</a:t>
              </a:r>
            </a:p>
          </p:txBody>
        </p:sp>
        <p:sp>
          <p:nvSpPr>
            <p:cNvPr id="59444" name="Rectangle 44"/>
            <p:cNvSpPr>
              <a:spLocks noChangeArrowheads="1"/>
            </p:cNvSpPr>
            <p:nvPr/>
          </p:nvSpPr>
          <p:spPr bwMode="auto">
            <a:xfrm>
              <a:off x="7400857" y="4343401"/>
              <a:ext cx="555586" cy="1778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…</a:t>
              </a:r>
            </a:p>
          </p:txBody>
        </p:sp>
        <p:sp>
          <p:nvSpPr>
            <p:cNvPr id="59445" name="Rectangle 45"/>
            <p:cNvSpPr>
              <a:spLocks noChangeArrowheads="1"/>
            </p:cNvSpPr>
            <p:nvPr/>
          </p:nvSpPr>
          <p:spPr bwMode="auto">
            <a:xfrm>
              <a:off x="7902709" y="4648200"/>
              <a:ext cx="761858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r>
                <a:rPr lang="en-US"/>
                <a:t>area()</a:t>
              </a:r>
            </a:p>
          </p:txBody>
        </p:sp>
        <p:sp>
          <p:nvSpPr>
            <p:cNvPr id="59446" name="TextBox 56"/>
            <p:cNvSpPr txBox="1">
              <a:spLocks noChangeArrowheads="1"/>
            </p:cNvSpPr>
            <p:nvPr/>
          </p:nvSpPr>
          <p:spPr bwMode="auto">
            <a:xfrm>
              <a:off x="7369092" y="3505200"/>
              <a:ext cx="4924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59447" name="TextBox 57"/>
            <p:cNvSpPr txBox="1">
              <a:spLocks noChangeArrowheads="1"/>
            </p:cNvSpPr>
            <p:nvPr/>
          </p:nvSpPr>
          <p:spPr bwMode="auto">
            <a:xfrm>
              <a:off x="7826318" y="4267200"/>
              <a:ext cx="7489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Rect</a:t>
              </a:r>
            </a:p>
          </p:txBody>
        </p:sp>
        <p:sp>
          <p:nvSpPr>
            <p:cNvPr id="59448" name="TextBox 58"/>
            <p:cNvSpPr txBox="1">
              <a:spLocks noChangeArrowheads="1"/>
            </p:cNvSpPr>
            <p:nvPr/>
          </p:nvSpPr>
          <p:spPr bwMode="auto">
            <a:xfrm>
              <a:off x="7826175" y="3505200"/>
              <a:ext cx="9368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Shape</a:t>
              </a:r>
            </a:p>
          </p:txBody>
        </p:sp>
        <p:cxnSp>
          <p:nvCxnSpPr>
            <p:cNvPr id="59449" name="Straight Connector 59"/>
            <p:cNvCxnSpPr>
              <a:cxnSpLocks noChangeShapeType="1"/>
            </p:cNvCxnSpPr>
            <p:nvPr/>
          </p:nvCxnSpPr>
          <p:spPr bwMode="auto">
            <a:xfrm>
              <a:off x="7369093" y="3581400"/>
              <a:ext cx="1317708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450" name="TextBox 60"/>
            <p:cNvSpPr txBox="1">
              <a:spLocks noChangeArrowheads="1"/>
            </p:cNvSpPr>
            <p:nvPr/>
          </p:nvSpPr>
          <p:spPr bwMode="auto">
            <a:xfrm>
              <a:off x="7285405" y="3048000"/>
              <a:ext cx="15463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…</a:t>
              </a:r>
            </a:p>
          </p:txBody>
        </p:sp>
        <p:sp>
          <p:nvSpPr>
            <p:cNvPr id="59451" name="TextBox 61"/>
            <p:cNvSpPr txBox="1">
              <a:spLocks noChangeArrowheads="1"/>
            </p:cNvSpPr>
            <p:nvPr/>
          </p:nvSpPr>
          <p:spPr bwMode="auto">
            <a:xfrm>
              <a:off x="7750115" y="3048000"/>
              <a:ext cx="10054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Object</a:t>
              </a:r>
            </a:p>
          </p:txBody>
        </p:sp>
        <p:cxnSp>
          <p:nvCxnSpPr>
            <p:cNvPr id="59452" name="Straight Connector 49"/>
            <p:cNvCxnSpPr>
              <a:cxnSpLocks noChangeShapeType="1"/>
            </p:cNvCxnSpPr>
            <p:nvPr/>
          </p:nvCxnSpPr>
          <p:spPr bwMode="auto">
            <a:xfrm>
              <a:off x="7369092" y="4343400"/>
              <a:ext cx="1295287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400" name="Group 32"/>
          <p:cNvGrpSpPr>
            <a:grpSpLocks/>
          </p:cNvGrpSpPr>
          <p:nvPr/>
        </p:nvGrpSpPr>
        <p:grpSpPr bwMode="auto">
          <a:xfrm>
            <a:off x="5334000" y="3657600"/>
            <a:ext cx="1546225" cy="2590800"/>
            <a:chOff x="7285398" y="2514600"/>
            <a:chExt cx="1546319" cy="2590800"/>
          </a:xfrm>
        </p:grpSpPr>
        <p:sp>
          <p:nvSpPr>
            <p:cNvPr id="59431" name="Rectangle 34"/>
            <p:cNvSpPr>
              <a:spLocks noChangeArrowheads="1"/>
            </p:cNvSpPr>
            <p:nvPr/>
          </p:nvSpPr>
          <p:spPr bwMode="auto">
            <a:xfrm>
              <a:off x="7292885" y="3048000"/>
              <a:ext cx="1447883" cy="20574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2" name="Rectangle 43"/>
            <p:cNvSpPr>
              <a:spLocks noChangeArrowheads="1"/>
            </p:cNvSpPr>
            <p:nvPr/>
          </p:nvSpPr>
          <p:spPr bwMode="auto">
            <a:xfrm>
              <a:off x="7285398" y="2514600"/>
              <a:ext cx="1143070" cy="5334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Trian@z</a:t>
              </a:r>
            </a:p>
          </p:txBody>
        </p:sp>
        <p:sp>
          <p:nvSpPr>
            <p:cNvPr id="59433" name="Rectangle 44"/>
            <p:cNvSpPr>
              <a:spLocks noChangeArrowheads="1"/>
            </p:cNvSpPr>
            <p:nvPr/>
          </p:nvSpPr>
          <p:spPr bwMode="auto">
            <a:xfrm>
              <a:off x="7400857" y="4343401"/>
              <a:ext cx="555586" cy="1778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…</a:t>
              </a:r>
            </a:p>
          </p:txBody>
        </p:sp>
        <p:sp>
          <p:nvSpPr>
            <p:cNvPr id="59434" name="Rectangle 45"/>
            <p:cNvSpPr>
              <a:spLocks noChangeArrowheads="1"/>
            </p:cNvSpPr>
            <p:nvPr/>
          </p:nvSpPr>
          <p:spPr bwMode="auto">
            <a:xfrm>
              <a:off x="7902709" y="4648200"/>
              <a:ext cx="761858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r>
                <a:rPr lang="en-US"/>
                <a:t>area()</a:t>
              </a:r>
            </a:p>
          </p:txBody>
        </p:sp>
        <p:sp>
          <p:nvSpPr>
            <p:cNvPr id="59435" name="TextBox 56"/>
            <p:cNvSpPr txBox="1">
              <a:spLocks noChangeArrowheads="1"/>
            </p:cNvSpPr>
            <p:nvPr/>
          </p:nvSpPr>
          <p:spPr bwMode="auto">
            <a:xfrm>
              <a:off x="7369092" y="3505200"/>
              <a:ext cx="4924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59436" name="TextBox 57"/>
            <p:cNvSpPr txBox="1">
              <a:spLocks noChangeArrowheads="1"/>
            </p:cNvSpPr>
            <p:nvPr/>
          </p:nvSpPr>
          <p:spPr bwMode="auto">
            <a:xfrm>
              <a:off x="7826318" y="4267200"/>
              <a:ext cx="8405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Trian</a:t>
              </a:r>
            </a:p>
          </p:txBody>
        </p:sp>
        <p:sp>
          <p:nvSpPr>
            <p:cNvPr id="59437" name="TextBox 58"/>
            <p:cNvSpPr txBox="1">
              <a:spLocks noChangeArrowheads="1"/>
            </p:cNvSpPr>
            <p:nvPr/>
          </p:nvSpPr>
          <p:spPr bwMode="auto">
            <a:xfrm>
              <a:off x="7826175" y="3505200"/>
              <a:ext cx="9368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Shape</a:t>
              </a:r>
            </a:p>
          </p:txBody>
        </p:sp>
        <p:cxnSp>
          <p:nvCxnSpPr>
            <p:cNvPr id="59438" name="Straight Connector 59"/>
            <p:cNvCxnSpPr>
              <a:cxnSpLocks noChangeShapeType="1"/>
            </p:cNvCxnSpPr>
            <p:nvPr/>
          </p:nvCxnSpPr>
          <p:spPr bwMode="auto">
            <a:xfrm>
              <a:off x="7369093" y="3581400"/>
              <a:ext cx="1317708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439" name="TextBox 60"/>
            <p:cNvSpPr txBox="1">
              <a:spLocks noChangeArrowheads="1"/>
            </p:cNvSpPr>
            <p:nvPr/>
          </p:nvSpPr>
          <p:spPr bwMode="auto">
            <a:xfrm>
              <a:off x="7285405" y="3048000"/>
              <a:ext cx="15463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…</a:t>
              </a:r>
            </a:p>
          </p:txBody>
        </p:sp>
        <p:sp>
          <p:nvSpPr>
            <p:cNvPr id="59440" name="TextBox 61"/>
            <p:cNvSpPr txBox="1">
              <a:spLocks noChangeArrowheads="1"/>
            </p:cNvSpPr>
            <p:nvPr/>
          </p:nvSpPr>
          <p:spPr bwMode="auto">
            <a:xfrm>
              <a:off x="7750115" y="3048000"/>
              <a:ext cx="10054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Object</a:t>
              </a:r>
            </a:p>
          </p:txBody>
        </p:sp>
        <p:cxnSp>
          <p:nvCxnSpPr>
            <p:cNvPr id="59441" name="Straight Connector 49"/>
            <p:cNvCxnSpPr>
              <a:cxnSpLocks noChangeShapeType="1"/>
            </p:cNvCxnSpPr>
            <p:nvPr/>
          </p:nvCxnSpPr>
          <p:spPr bwMode="auto">
            <a:xfrm>
              <a:off x="7369092" y="4343400"/>
              <a:ext cx="1295287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401" name="Group 4"/>
          <p:cNvGrpSpPr>
            <a:grpSpLocks/>
          </p:cNvGrpSpPr>
          <p:nvPr/>
        </p:nvGrpSpPr>
        <p:grpSpPr bwMode="auto">
          <a:xfrm>
            <a:off x="5791200" y="2133600"/>
            <a:ext cx="2590800" cy="3276600"/>
            <a:chOff x="5791200" y="2133600"/>
            <a:chExt cx="2590800" cy="3276600"/>
          </a:xfrm>
        </p:grpSpPr>
        <p:sp>
          <p:nvSpPr>
            <p:cNvPr id="59428" name="Rectangle 45"/>
            <p:cNvSpPr>
              <a:spLocks noChangeArrowheads="1"/>
            </p:cNvSpPr>
            <p:nvPr/>
          </p:nvSpPr>
          <p:spPr bwMode="auto">
            <a:xfrm>
              <a:off x="7620185" y="5029200"/>
              <a:ext cx="761815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r>
                <a:rPr lang="en-US"/>
                <a:t>area()</a:t>
              </a:r>
            </a:p>
          </p:txBody>
        </p:sp>
        <p:sp>
          <p:nvSpPr>
            <p:cNvPr id="59429" name="Rectangle 45"/>
            <p:cNvSpPr>
              <a:spLocks noChangeArrowheads="1"/>
            </p:cNvSpPr>
            <p:nvPr/>
          </p:nvSpPr>
          <p:spPr bwMode="auto">
            <a:xfrm>
              <a:off x="5791200" y="5029200"/>
              <a:ext cx="761815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r>
                <a:rPr lang="en-US" dirty="0"/>
                <a:t>area()</a:t>
              </a:r>
            </a:p>
          </p:txBody>
        </p:sp>
        <p:sp>
          <p:nvSpPr>
            <p:cNvPr id="59430" name="Rectangle 45"/>
            <p:cNvSpPr>
              <a:spLocks noChangeArrowheads="1"/>
            </p:cNvSpPr>
            <p:nvPr/>
          </p:nvSpPr>
          <p:spPr bwMode="auto">
            <a:xfrm>
              <a:off x="7620185" y="2133600"/>
              <a:ext cx="761815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r>
                <a:rPr lang="en-US"/>
                <a:t>area()</a:t>
              </a:r>
            </a:p>
          </p:txBody>
        </p:sp>
      </p:grpSp>
      <p:cxnSp>
        <p:nvCxnSpPr>
          <p:cNvPr id="59402" name="Straight Arrow Connector 38"/>
          <p:cNvCxnSpPr>
            <a:cxnSpLocks noChangeShapeType="1"/>
          </p:cNvCxnSpPr>
          <p:nvPr/>
        </p:nvCxnSpPr>
        <p:spPr bwMode="auto">
          <a:xfrm flipV="1">
            <a:off x="609600" y="1295400"/>
            <a:ext cx="6172200" cy="4267200"/>
          </a:xfrm>
          <a:prstGeom prst="straightConnector1">
            <a:avLst/>
          </a:prstGeom>
          <a:noFill/>
          <a:ln w="44450">
            <a:solidFill>
              <a:srgbClr val="33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03" name="TextBox 6"/>
          <p:cNvSpPr txBox="1">
            <a:spLocks noChangeArrowheads="1"/>
          </p:cNvSpPr>
          <p:nvPr/>
        </p:nvSpPr>
        <p:spPr bwMode="auto">
          <a:xfrm>
            <a:off x="609600" y="4953000"/>
            <a:ext cx="2386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0   1   2   3   4    … </a:t>
            </a:r>
          </a:p>
        </p:txBody>
      </p:sp>
      <p:cxnSp>
        <p:nvCxnSpPr>
          <p:cNvPr id="59404" name="Straight Connector 8"/>
          <p:cNvCxnSpPr>
            <a:cxnSpLocks noChangeShapeType="1"/>
          </p:cNvCxnSpPr>
          <p:nvPr/>
        </p:nvCxnSpPr>
        <p:spPr bwMode="auto">
          <a:xfrm>
            <a:off x="838200" y="53340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5" name="Straight Connector 95"/>
          <p:cNvCxnSpPr>
            <a:cxnSpLocks noChangeShapeType="1"/>
          </p:cNvCxnSpPr>
          <p:nvPr/>
        </p:nvCxnSpPr>
        <p:spPr bwMode="auto">
          <a:xfrm>
            <a:off x="1219200" y="53340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6" name="Straight Connector 96"/>
          <p:cNvCxnSpPr>
            <a:cxnSpLocks noChangeShapeType="1"/>
          </p:cNvCxnSpPr>
          <p:nvPr/>
        </p:nvCxnSpPr>
        <p:spPr bwMode="auto">
          <a:xfrm>
            <a:off x="1600200" y="53340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7" name="Straight Connector 97"/>
          <p:cNvCxnSpPr>
            <a:cxnSpLocks noChangeShapeType="1"/>
          </p:cNvCxnSpPr>
          <p:nvPr/>
        </p:nvCxnSpPr>
        <p:spPr bwMode="auto">
          <a:xfrm>
            <a:off x="1981200" y="53340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8" name="Straight Connector 98"/>
          <p:cNvCxnSpPr>
            <a:cxnSpLocks noChangeShapeType="1"/>
          </p:cNvCxnSpPr>
          <p:nvPr/>
        </p:nvCxnSpPr>
        <p:spPr bwMode="auto">
          <a:xfrm>
            <a:off x="2438400" y="53340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09" name="Rectangle 9"/>
          <p:cNvSpPr>
            <a:spLocks noChangeArrowheads="1"/>
          </p:cNvSpPr>
          <p:nvPr/>
        </p:nvSpPr>
        <p:spPr bwMode="auto">
          <a:xfrm>
            <a:off x="2514600" y="53340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cxnSp>
        <p:nvCxnSpPr>
          <p:cNvPr id="59410" name="Straight Arrow Connector 38"/>
          <p:cNvCxnSpPr>
            <a:cxnSpLocks noChangeShapeType="1"/>
            <a:endCxn id="59418" idx="1"/>
          </p:cNvCxnSpPr>
          <p:nvPr/>
        </p:nvCxnSpPr>
        <p:spPr bwMode="auto">
          <a:xfrm flipV="1">
            <a:off x="1066800" y="3924300"/>
            <a:ext cx="2667000" cy="1676400"/>
          </a:xfrm>
          <a:prstGeom prst="straightConnector1">
            <a:avLst/>
          </a:prstGeom>
          <a:noFill/>
          <a:ln w="44450">
            <a:solidFill>
              <a:srgbClr val="33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9411" name="Group 32"/>
          <p:cNvGrpSpPr>
            <a:grpSpLocks/>
          </p:cNvGrpSpPr>
          <p:nvPr/>
        </p:nvGrpSpPr>
        <p:grpSpPr bwMode="auto">
          <a:xfrm>
            <a:off x="3733800" y="3657600"/>
            <a:ext cx="1546225" cy="2590800"/>
            <a:chOff x="7285398" y="2514600"/>
            <a:chExt cx="1546319" cy="2590800"/>
          </a:xfrm>
        </p:grpSpPr>
        <p:sp>
          <p:nvSpPr>
            <p:cNvPr id="59417" name="Rectangle 34"/>
            <p:cNvSpPr>
              <a:spLocks noChangeArrowheads="1"/>
            </p:cNvSpPr>
            <p:nvPr/>
          </p:nvSpPr>
          <p:spPr bwMode="auto">
            <a:xfrm>
              <a:off x="7292885" y="3048000"/>
              <a:ext cx="1447883" cy="20574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8" name="Rectangle 43"/>
            <p:cNvSpPr>
              <a:spLocks noChangeArrowheads="1"/>
            </p:cNvSpPr>
            <p:nvPr/>
          </p:nvSpPr>
          <p:spPr bwMode="auto">
            <a:xfrm>
              <a:off x="7285398" y="2514600"/>
              <a:ext cx="1143070" cy="5334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Trian@z</a:t>
              </a:r>
            </a:p>
          </p:txBody>
        </p:sp>
        <p:sp>
          <p:nvSpPr>
            <p:cNvPr id="59419" name="Rectangle 44"/>
            <p:cNvSpPr>
              <a:spLocks noChangeArrowheads="1"/>
            </p:cNvSpPr>
            <p:nvPr/>
          </p:nvSpPr>
          <p:spPr bwMode="auto">
            <a:xfrm>
              <a:off x="7400857" y="4343401"/>
              <a:ext cx="555586" cy="1778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…</a:t>
              </a:r>
            </a:p>
          </p:txBody>
        </p:sp>
        <p:sp>
          <p:nvSpPr>
            <p:cNvPr id="59420" name="Rectangle 45"/>
            <p:cNvSpPr>
              <a:spLocks noChangeArrowheads="1"/>
            </p:cNvSpPr>
            <p:nvPr/>
          </p:nvSpPr>
          <p:spPr bwMode="auto">
            <a:xfrm>
              <a:off x="7902709" y="4648200"/>
              <a:ext cx="761858" cy="381000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r>
                <a:rPr lang="en-US"/>
                <a:t>area()</a:t>
              </a:r>
            </a:p>
          </p:txBody>
        </p:sp>
        <p:sp>
          <p:nvSpPr>
            <p:cNvPr id="59421" name="TextBox 56"/>
            <p:cNvSpPr txBox="1">
              <a:spLocks noChangeArrowheads="1"/>
            </p:cNvSpPr>
            <p:nvPr/>
          </p:nvSpPr>
          <p:spPr bwMode="auto">
            <a:xfrm>
              <a:off x="7369092" y="3505200"/>
              <a:ext cx="4924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59422" name="TextBox 57"/>
            <p:cNvSpPr txBox="1">
              <a:spLocks noChangeArrowheads="1"/>
            </p:cNvSpPr>
            <p:nvPr/>
          </p:nvSpPr>
          <p:spPr bwMode="auto">
            <a:xfrm>
              <a:off x="7826318" y="4267200"/>
              <a:ext cx="8405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Trian</a:t>
              </a:r>
            </a:p>
          </p:txBody>
        </p:sp>
        <p:sp>
          <p:nvSpPr>
            <p:cNvPr id="59423" name="TextBox 58"/>
            <p:cNvSpPr txBox="1">
              <a:spLocks noChangeArrowheads="1"/>
            </p:cNvSpPr>
            <p:nvPr/>
          </p:nvSpPr>
          <p:spPr bwMode="auto">
            <a:xfrm>
              <a:off x="7826175" y="3505200"/>
              <a:ext cx="9368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Shape</a:t>
              </a:r>
            </a:p>
          </p:txBody>
        </p:sp>
        <p:cxnSp>
          <p:nvCxnSpPr>
            <p:cNvPr id="59424" name="Straight Connector 59"/>
            <p:cNvCxnSpPr>
              <a:cxnSpLocks noChangeShapeType="1"/>
            </p:cNvCxnSpPr>
            <p:nvPr/>
          </p:nvCxnSpPr>
          <p:spPr bwMode="auto">
            <a:xfrm>
              <a:off x="7369093" y="3581400"/>
              <a:ext cx="1317708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425" name="TextBox 60"/>
            <p:cNvSpPr txBox="1">
              <a:spLocks noChangeArrowheads="1"/>
            </p:cNvSpPr>
            <p:nvPr/>
          </p:nvSpPr>
          <p:spPr bwMode="auto">
            <a:xfrm>
              <a:off x="7285405" y="3048000"/>
              <a:ext cx="15463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…</a:t>
              </a:r>
            </a:p>
          </p:txBody>
        </p:sp>
        <p:sp>
          <p:nvSpPr>
            <p:cNvPr id="59426" name="TextBox 61"/>
            <p:cNvSpPr txBox="1">
              <a:spLocks noChangeArrowheads="1"/>
            </p:cNvSpPr>
            <p:nvPr/>
          </p:nvSpPr>
          <p:spPr bwMode="auto">
            <a:xfrm>
              <a:off x="7750115" y="3048000"/>
              <a:ext cx="10054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42F4"/>
                  </a:solidFill>
                </a:rPr>
                <a:t>Object</a:t>
              </a:r>
            </a:p>
          </p:txBody>
        </p:sp>
        <p:cxnSp>
          <p:nvCxnSpPr>
            <p:cNvPr id="59427" name="Straight Connector 49"/>
            <p:cNvCxnSpPr>
              <a:cxnSpLocks noChangeShapeType="1"/>
            </p:cNvCxnSpPr>
            <p:nvPr/>
          </p:nvCxnSpPr>
          <p:spPr bwMode="auto">
            <a:xfrm>
              <a:off x="7369092" y="4343400"/>
              <a:ext cx="1295287" cy="0"/>
            </a:xfrm>
            <a:prstGeom prst="line">
              <a:avLst/>
            </a:prstGeom>
            <a:noFill/>
            <a:ln w="25400">
              <a:solidFill>
                <a:srgbClr val="E41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9412" name="Straight Arrow Connector 38"/>
          <p:cNvCxnSpPr>
            <a:cxnSpLocks noChangeShapeType="1"/>
          </p:cNvCxnSpPr>
          <p:nvPr/>
        </p:nvCxnSpPr>
        <p:spPr bwMode="auto">
          <a:xfrm flipV="1">
            <a:off x="1752600" y="4114800"/>
            <a:ext cx="3581400" cy="1447800"/>
          </a:xfrm>
          <a:prstGeom prst="straightConnector1">
            <a:avLst/>
          </a:prstGeom>
          <a:noFill/>
          <a:ln w="44450">
            <a:solidFill>
              <a:srgbClr val="33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3" name="Straight Arrow Connector 38"/>
          <p:cNvCxnSpPr>
            <a:cxnSpLocks noChangeShapeType="1"/>
          </p:cNvCxnSpPr>
          <p:nvPr/>
        </p:nvCxnSpPr>
        <p:spPr bwMode="auto">
          <a:xfrm flipV="1">
            <a:off x="2209800" y="4114800"/>
            <a:ext cx="4800600" cy="1447800"/>
          </a:xfrm>
          <a:prstGeom prst="straightConnector1">
            <a:avLst/>
          </a:prstGeom>
          <a:noFill/>
          <a:ln w="44450">
            <a:solidFill>
              <a:srgbClr val="33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14" name="TextBox 3"/>
          <p:cNvSpPr txBox="1">
            <a:spLocks noChangeArrowheads="1"/>
          </p:cNvSpPr>
          <p:nvPr/>
        </p:nvSpPr>
        <p:spPr bwMode="auto">
          <a:xfrm>
            <a:off x="762000" y="1371600"/>
            <a:ext cx="4800600" cy="461963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800000"/>
                </a:solidFill>
              </a:rPr>
              <a:t>public</a:t>
            </a:r>
            <a:r>
              <a:rPr lang="en-US">
                <a:solidFill>
                  <a:srgbClr val="800000"/>
                </a:solidFill>
              </a:rPr>
              <a:t> </a:t>
            </a:r>
            <a:r>
              <a:rPr lang="en-US" b="1">
                <a:solidFill>
                  <a:srgbClr val="800000"/>
                </a:solidFill>
              </a:rPr>
              <a:t>double</a:t>
            </a:r>
            <a:r>
              <a:rPr lang="en-US">
                <a:solidFill>
                  <a:srgbClr val="800000"/>
                </a:solidFill>
              </a:rPr>
              <a:t> area() { </a:t>
            </a:r>
            <a:r>
              <a:rPr lang="en-US" b="1">
                <a:solidFill>
                  <a:srgbClr val="800000"/>
                </a:solidFill>
              </a:rPr>
              <a:t>return</a:t>
            </a:r>
            <a:r>
              <a:rPr lang="en-US">
                <a:solidFill>
                  <a:srgbClr val="800000"/>
                </a:solidFill>
              </a:rPr>
              <a:t> 0.0; }</a:t>
            </a:r>
          </a:p>
        </p:txBody>
      </p:sp>
      <p:sp>
        <p:nvSpPr>
          <p:cNvPr id="131" name="TextBox 3"/>
          <p:cNvSpPr txBox="1">
            <a:spLocks noChangeArrowheads="1"/>
          </p:cNvSpPr>
          <p:nvPr/>
        </p:nvSpPr>
        <p:spPr bwMode="auto">
          <a:xfrm>
            <a:off x="381000" y="1905000"/>
            <a:ext cx="4114800" cy="830263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Problem: How to force subclasses to override </a:t>
            </a:r>
            <a:r>
              <a:rPr lang="en-US">
                <a:solidFill>
                  <a:srgbClr val="800000"/>
                </a:solidFill>
              </a:rPr>
              <a:t>area?</a:t>
            </a:r>
          </a:p>
        </p:txBody>
      </p:sp>
      <p:sp>
        <p:nvSpPr>
          <p:cNvPr id="90" name="TextBox 3"/>
          <p:cNvSpPr txBox="1">
            <a:spLocks noChangeArrowheads="1"/>
          </p:cNvSpPr>
          <p:nvPr/>
        </p:nvSpPr>
        <p:spPr bwMode="auto">
          <a:xfrm>
            <a:off x="381000" y="2895600"/>
            <a:ext cx="2362200" cy="1200150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Problem: How to ban creation of</a:t>
            </a:r>
          </a:p>
          <a:p>
            <a:r>
              <a:rPr lang="en-US">
                <a:solidFill>
                  <a:srgbClr val="800000"/>
                </a:solidFill>
              </a:rPr>
              <a:t>Shape</a:t>
            </a:r>
            <a:r>
              <a:rPr lang="en-US">
                <a:solidFill>
                  <a:srgbClr val="FF0000"/>
                </a:solidFill>
              </a:rPr>
              <a:t> objects</a:t>
            </a:r>
            <a:endParaRPr lang="en-US"/>
          </a:p>
        </p:txBody>
      </p:sp>
      <p:sp>
        <p:nvSpPr>
          <p:cNvPr id="75" name="Rectangle 45"/>
          <p:cNvSpPr>
            <a:spLocks noChangeArrowheads="1"/>
          </p:cNvSpPr>
          <p:nvPr/>
        </p:nvSpPr>
        <p:spPr bwMode="auto">
          <a:xfrm>
            <a:off x="4343585" y="5029200"/>
            <a:ext cx="761815" cy="381000"/>
          </a:xfrm>
          <a:prstGeom prst="rect">
            <a:avLst/>
          </a:prstGeom>
          <a:solidFill>
            <a:srgbClr val="FFCC99"/>
          </a:solidFill>
          <a:ln w="0">
            <a:solidFill>
              <a:srgbClr val="FFCC99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r>
              <a:rPr lang="en-US" dirty="0"/>
              <a:t>area()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9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153400" cy="533400"/>
          </a:xfrm>
        </p:spPr>
        <p:txBody>
          <a:bodyPr/>
          <a:lstStyle/>
          <a:p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Abstract class and method solves both problems</a:t>
            </a:r>
          </a:p>
        </p:txBody>
      </p:sp>
      <p:sp>
        <p:nvSpPr>
          <p:cNvPr id="6041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5791200" y="59436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06F9389-CD12-E144-AA7C-6C603A7F49E9}" type="slidenum">
              <a:rPr lang="en-US" sz="1400"/>
              <a:pPr/>
              <a:t>44</a:t>
            </a:fld>
            <a:endParaRPr lang="en-US" sz="1400"/>
          </a:p>
        </p:txBody>
      </p:sp>
      <p:sp>
        <p:nvSpPr>
          <p:cNvPr id="60419" name="TextBox 1"/>
          <p:cNvSpPr txBox="1">
            <a:spLocks noChangeArrowheads="1"/>
          </p:cNvSpPr>
          <p:nvPr/>
        </p:nvSpPr>
        <p:spPr bwMode="auto">
          <a:xfrm>
            <a:off x="609600" y="2246313"/>
            <a:ext cx="4545013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abstract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Shape {</a:t>
            </a:r>
          </a:p>
          <a:p>
            <a:pPr>
              <a:spcBef>
                <a:spcPts val="24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      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abstract</a:t>
            </a:r>
            <a:r>
              <a:rPr lang="en-US" dirty="0"/>
              <a:t> </a:t>
            </a:r>
            <a:r>
              <a:rPr lang="en-US" b="1" dirty="0"/>
              <a:t>double</a:t>
            </a:r>
            <a:r>
              <a:rPr lang="en-US" dirty="0"/>
              <a:t> area();</a:t>
            </a:r>
          </a:p>
          <a:p>
            <a:r>
              <a:rPr lang="en-US" dirty="0"/>
              <a:t>       …</a:t>
            </a:r>
          </a:p>
          <a:p>
            <a:r>
              <a:rPr lang="en-US" dirty="0"/>
              <a:t>}</a:t>
            </a:r>
          </a:p>
        </p:txBody>
      </p:sp>
      <p:sp>
        <p:nvSpPr>
          <p:cNvPr id="60420" name="TextBox 2"/>
          <p:cNvSpPr txBox="1">
            <a:spLocks noChangeArrowheads="1"/>
          </p:cNvSpPr>
          <p:nvPr/>
        </p:nvSpPr>
        <p:spPr bwMode="auto">
          <a:xfrm>
            <a:off x="1778000" y="990600"/>
            <a:ext cx="6451600" cy="830263"/>
          </a:xfrm>
          <a:prstGeom prst="rect">
            <a:avLst/>
          </a:prstGeom>
          <a:solidFill>
            <a:srgbClr val="E5F9FF"/>
          </a:solidFill>
          <a:ln w="9525">
            <a:solidFill>
              <a:srgbClr val="FFD6E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Abstract class. Means can’t create object of </a:t>
            </a:r>
            <a:r>
              <a:rPr lang="en-US">
                <a:solidFill>
                  <a:srgbClr val="800000"/>
                </a:solidFill>
              </a:rPr>
              <a:t>Shape</a:t>
            </a:r>
            <a:r>
              <a:rPr lang="en-US"/>
              <a:t>:</a:t>
            </a:r>
          </a:p>
          <a:p>
            <a:r>
              <a:rPr lang="en-US"/>
              <a:t>     </a:t>
            </a:r>
            <a:r>
              <a:rPr lang="en-US" b="1">
                <a:solidFill>
                  <a:srgbClr val="800000"/>
                </a:solidFill>
              </a:rPr>
              <a:t>new</a:t>
            </a:r>
            <a:r>
              <a:rPr lang="en-US">
                <a:solidFill>
                  <a:srgbClr val="800000"/>
                </a:solidFill>
              </a:rPr>
              <a:t> Shape(…) </a:t>
            </a:r>
            <a:r>
              <a:rPr lang="en-US"/>
              <a:t>syntactically illegal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133600" y="1371600"/>
            <a:ext cx="0" cy="9906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422" name="TextBox 90"/>
          <p:cNvSpPr txBox="1">
            <a:spLocks noChangeArrowheads="1"/>
          </p:cNvSpPr>
          <p:nvPr/>
        </p:nvSpPr>
        <p:spPr bwMode="auto">
          <a:xfrm>
            <a:off x="1828800" y="5181600"/>
            <a:ext cx="5410200" cy="830263"/>
          </a:xfrm>
          <a:prstGeom prst="rect">
            <a:avLst/>
          </a:prstGeom>
          <a:solidFill>
            <a:srgbClr val="E5F9FF"/>
          </a:solidFill>
          <a:ln w="9525">
            <a:solidFill>
              <a:srgbClr val="FFD6E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Abstract method. Means it must be overridden in any subclass</a:t>
            </a:r>
          </a:p>
        </p:txBody>
      </p:sp>
      <p:cxnSp>
        <p:nvCxnSpPr>
          <p:cNvPr id="93" name="Straight Connector 92"/>
          <p:cNvCxnSpPr/>
          <p:nvPr/>
        </p:nvCxnSpPr>
        <p:spPr bwMode="auto">
          <a:xfrm>
            <a:off x="2590800" y="3962400"/>
            <a:ext cx="0" cy="12954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029200" y="3001963"/>
            <a:ext cx="3352800" cy="1570037"/>
            <a:chOff x="5029200" y="3002340"/>
            <a:chExt cx="3352800" cy="1569660"/>
          </a:xfrm>
        </p:grpSpPr>
        <p:sp>
          <p:nvSpPr>
            <p:cNvPr id="60425" name="TextBox 14"/>
            <p:cNvSpPr txBox="1">
              <a:spLocks noChangeArrowheads="1"/>
            </p:cNvSpPr>
            <p:nvPr/>
          </p:nvSpPr>
          <p:spPr bwMode="auto">
            <a:xfrm>
              <a:off x="5486400" y="3002340"/>
              <a:ext cx="2895600" cy="1569660"/>
            </a:xfrm>
            <a:prstGeom prst="rect">
              <a:avLst/>
            </a:prstGeom>
            <a:solidFill>
              <a:srgbClr val="FFD6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Place abstract method only in abstract class.</a:t>
              </a:r>
            </a:p>
            <a:p>
              <a:endParaRPr lang="en-US"/>
            </a:p>
            <a:p>
              <a:r>
                <a:rPr lang="en-US"/>
                <a:t> Body is replaced by ;</a:t>
              </a:r>
            </a:p>
          </p:txBody>
        </p:sp>
        <p:cxnSp>
          <p:nvCxnSpPr>
            <p:cNvPr id="60426" name="Straight Connector 93"/>
            <p:cNvCxnSpPr>
              <a:cxnSpLocks noChangeShapeType="1"/>
              <a:stCxn id="60425" idx="1"/>
            </p:cNvCxnSpPr>
            <p:nvPr/>
          </p:nvCxnSpPr>
          <p:spPr bwMode="auto">
            <a:xfrm flipH="1">
              <a:off x="5029200" y="3787170"/>
              <a:ext cx="457200" cy="53370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533400"/>
          </a:xfrm>
        </p:spPr>
        <p:txBody>
          <a:bodyPr/>
          <a:lstStyle/>
          <a:p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Java has 4 kinds of variable</a:t>
            </a:r>
          </a:p>
        </p:txBody>
      </p:sp>
      <p:sp>
        <p:nvSpPr>
          <p:cNvPr id="6144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E3B5255-A964-3C49-96BF-21255619B68A}" type="slidenum">
              <a:rPr lang="en-US" sz="1400"/>
              <a:pPr/>
              <a:t>45</a:t>
            </a:fld>
            <a:endParaRPr lang="en-US" sz="1400"/>
          </a:p>
        </p:txBody>
      </p:sp>
      <p:sp>
        <p:nvSpPr>
          <p:cNvPr id="61443" name="TextBox 4"/>
          <p:cNvSpPr txBox="1">
            <a:spLocks noChangeArrowheads="1"/>
          </p:cNvSpPr>
          <p:nvPr/>
        </p:nvSpPr>
        <p:spPr bwMode="auto">
          <a:xfrm>
            <a:off x="228600" y="990600"/>
            <a:ext cx="4191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1"/>
              <a:t>public</a:t>
            </a:r>
            <a:r>
              <a:rPr lang="en-US"/>
              <a:t> </a:t>
            </a:r>
            <a:r>
              <a:rPr lang="en-US" b="1"/>
              <a:t>class</a:t>
            </a:r>
            <a:r>
              <a:rPr lang="en-US"/>
              <a:t> Circle {</a:t>
            </a:r>
          </a:p>
          <a:p>
            <a:r>
              <a:rPr lang="en-US"/>
              <a:t>    </a:t>
            </a:r>
            <a:r>
              <a:rPr lang="en-US" b="1"/>
              <a:t>private</a:t>
            </a:r>
            <a:r>
              <a:rPr lang="en-US"/>
              <a:t> </a:t>
            </a:r>
            <a:r>
              <a:rPr lang="en-US" b="1"/>
              <a:t>double</a:t>
            </a:r>
            <a:r>
              <a:rPr lang="en-US"/>
              <a:t> radius; </a:t>
            </a:r>
          </a:p>
          <a:p>
            <a:endParaRPr lang="en-US"/>
          </a:p>
          <a:p>
            <a:r>
              <a:rPr lang="en-US"/>
              <a:t>    </a:t>
            </a:r>
            <a:r>
              <a:rPr lang="en-US" b="1"/>
              <a:t>private</a:t>
            </a:r>
            <a:r>
              <a:rPr lang="en-US"/>
              <a:t> </a:t>
            </a:r>
            <a:r>
              <a:rPr lang="en-US" b="1"/>
              <a:t>static</a:t>
            </a:r>
            <a:r>
              <a:rPr lang="en-US"/>
              <a:t> </a:t>
            </a:r>
            <a:r>
              <a:rPr lang="en-US" b="1"/>
              <a:t>int</a:t>
            </a:r>
            <a:r>
              <a:rPr lang="en-US"/>
              <a:t> t;</a:t>
            </a:r>
          </a:p>
          <a:p>
            <a:endParaRPr lang="en-US"/>
          </a:p>
          <a:p>
            <a:r>
              <a:rPr lang="en-US"/>
              <a:t>    </a:t>
            </a:r>
            <a:r>
              <a:rPr lang="en-US" b="1"/>
              <a:t>public</a:t>
            </a:r>
            <a:r>
              <a:rPr lang="en-US"/>
              <a:t> Circle(</a:t>
            </a:r>
            <a:r>
              <a:rPr lang="en-US" b="1"/>
              <a:t>double</a:t>
            </a:r>
            <a:r>
              <a:rPr lang="en-US"/>
              <a:t> r) {</a:t>
            </a:r>
          </a:p>
          <a:p>
            <a:r>
              <a:rPr lang="en-US"/>
              <a:t>       </a:t>
            </a:r>
            <a:r>
              <a:rPr lang="en-US" b="1"/>
              <a:t>double</a:t>
            </a:r>
            <a:r>
              <a:rPr lang="en-US"/>
              <a:t> r1= r;</a:t>
            </a:r>
          </a:p>
          <a:p>
            <a:r>
              <a:rPr lang="en-US"/>
              <a:t>       radius= r1;</a:t>
            </a:r>
          </a:p>
          <a:p>
            <a:r>
              <a:rPr lang="en-US"/>
              <a:t>}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3505200" y="838200"/>
            <a:ext cx="5105400" cy="1200150"/>
            <a:chOff x="3505200" y="838200"/>
            <a:chExt cx="5105400" cy="1200328"/>
          </a:xfrm>
        </p:grpSpPr>
        <p:sp>
          <p:nvSpPr>
            <p:cNvPr id="61455" name="TextBox 5"/>
            <p:cNvSpPr txBox="1">
              <a:spLocks noChangeArrowheads="1"/>
            </p:cNvSpPr>
            <p:nvPr/>
          </p:nvSpPr>
          <p:spPr bwMode="auto">
            <a:xfrm>
              <a:off x="3886200" y="838200"/>
              <a:ext cx="4724400" cy="1200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b="1">
                  <a:solidFill>
                    <a:srgbClr val="FF0000"/>
                  </a:solidFill>
                </a:rPr>
                <a:t>Field</a:t>
              </a:r>
              <a:r>
                <a:rPr lang="en-US"/>
                <a:t>: declared non-static. Is in every object of class. Default initial val depends on type, e.g. 0 for </a:t>
              </a:r>
              <a:r>
                <a:rPr lang="en-US" b="1">
                  <a:solidFill>
                    <a:srgbClr val="800000"/>
                  </a:solidFill>
                </a:rPr>
                <a:t>int</a:t>
              </a:r>
            </a:p>
          </p:txBody>
        </p:sp>
        <p:cxnSp>
          <p:nvCxnSpPr>
            <p:cNvPr id="61456" name="Straight Connector 8"/>
            <p:cNvCxnSpPr>
              <a:cxnSpLocks noChangeShapeType="1"/>
            </p:cNvCxnSpPr>
            <p:nvPr/>
          </p:nvCxnSpPr>
          <p:spPr bwMode="auto">
            <a:xfrm flipH="1">
              <a:off x="3505200" y="1219200"/>
              <a:ext cx="457200" cy="38100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3124200" y="2133600"/>
            <a:ext cx="5257800" cy="1200150"/>
            <a:chOff x="3124200" y="2133600"/>
            <a:chExt cx="5257800" cy="1200328"/>
          </a:xfrm>
        </p:grpSpPr>
        <p:sp>
          <p:nvSpPr>
            <p:cNvPr id="61453" name="TextBox 9"/>
            <p:cNvSpPr txBox="1">
              <a:spLocks noChangeArrowheads="1"/>
            </p:cNvSpPr>
            <p:nvPr/>
          </p:nvSpPr>
          <p:spPr bwMode="auto">
            <a:xfrm>
              <a:off x="3962400" y="2133600"/>
              <a:ext cx="4419600" cy="1200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b="1">
                  <a:solidFill>
                    <a:srgbClr val="FF0000"/>
                  </a:solidFill>
                </a:rPr>
                <a:t>Class (static) var</a:t>
              </a:r>
              <a:r>
                <a:rPr lang="en-US"/>
                <a:t>: declared </a:t>
              </a:r>
              <a:r>
                <a:rPr lang="en-US" b="1">
                  <a:solidFill>
                    <a:srgbClr val="800000"/>
                  </a:solidFill>
                </a:rPr>
                <a:t>static</a:t>
              </a:r>
              <a:r>
                <a:rPr lang="en-US"/>
                <a:t>. Only one copy of it. Default initial val depends on type, e.g. 0 for </a:t>
              </a:r>
              <a:r>
                <a:rPr lang="en-US" b="1">
                  <a:solidFill>
                    <a:srgbClr val="800000"/>
                  </a:solidFill>
                </a:rPr>
                <a:t>int</a:t>
              </a:r>
            </a:p>
          </p:txBody>
        </p:sp>
        <p:cxnSp>
          <p:nvCxnSpPr>
            <p:cNvPr id="61454" name="Straight Connector 46"/>
            <p:cNvCxnSpPr>
              <a:cxnSpLocks noChangeShapeType="1"/>
            </p:cNvCxnSpPr>
            <p:nvPr/>
          </p:nvCxnSpPr>
          <p:spPr bwMode="auto">
            <a:xfrm flipH="1">
              <a:off x="3124200" y="2362200"/>
              <a:ext cx="838200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2514600" y="3200400"/>
            <a:ext cx="6172200" cy="1798638"/>
            <a:chOff x="2514600" y="3200400"/>
            <a:chExt cx="6172200" cy="1798260"/>
          </a:xfrm>
        </p:grpSpPr>
        <p:sp>
          <p:nvSpPr>
            <p:cNvPr id="61451" name="TextBox 42"/>
            <p:cNvSpPr txBox="1">
              <a:spLocks noChangeArrowheads="1"/>
            </p:cNvSpPr>
            <p:nvPr/>
          </p:nvSpPr>
          <p:spPr bwMode="auto">
            <a:xfrm>
              <a:off x="2514600" y="3429000"/>
              <a:ext cx="617220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b="1">
                  <a:solidFill>
                    <a:srgbClr val="FF0000"/>
                  </a:solidFill>
                </a:rPr>
                <a:t>Parameter</a:t>
              </a:r>
              <a:r>
                <a:rPr lang="en-US"/>
                <a:t>: declared in () of method header. Created during call before exec. of method body, discarded when call completed. Initial value is value of corresp. arg of call. Scope: body.</a:t>
              </a:r>
            </a:p>
          </p:txBody>
        </p:sp>
        <p:cxnSp>
          <p:nvCxnSpPr>
            <p:cNvPr id="61452" name="Straight Connector 47"/>
            <p:cNvCxnSpPr>
              <a:cxnSpLocks noChangeShapeType="1"/>
            </p:cNvCxnSpPr>
            <p:nvPr/>
          </p:nvCxnSpPr>
          <p:spPr bwMode="auto">
            <a:xfrm flipH="1" flipV="1">
              <a:off x="3352800" y="3200400"/>
              <a:ext cx="76200" cy="38100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457200" y="3581400"/>
            <a:ext cx="7924800" cy="2647950"/>
            <a:chOff x="457200" y="3581400"/>
            <a:chExt cx="7924800" cy="2648128"/>
          </a:xfrm>
        </p:grpSpPr>
        <p:sp>
          <p:nvSpPr>
            <p:cNvPr id="61449" name="TextBox 41"/>
            <p:cNvSpPr txBox="1">
              <a:spLocks noChangeArrowheads="1"/>
            </p:cNvSpPr>
            <p:nvPr/>
          </p:nvSpPr>
          <p:spPr bwMode="auto">
            <a:xfrm>
              <a:off x="457200" y="5029200"/>
              <a:ext cx="7924800" cy="1200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b="1">
                  <a:solidFill>
                    <a:srgbClr val="FF0000"/>
                  </a:solidFill>
                </a:rPr>
                <a:t>Local variable</a:t>
              </a:r>
              <a:r>
                <a:rPr lang="en-US"/>
                <a:t>: declared in method body. Created during call before exec. of body, discarded when call completed. No initial value. Scope: from declaration to end of block.</a:t>
              </a:r>
            </a:p>
          </p:txBody>
        </p:sp>
        <p:cxnSp>
          <p:nvCxnSpPr>
            <p:cNvPr id="61450" name="Straight Connector 48"/>
            <p:cNvCxnSpPr>
              <a:cxnSpLocks noChangeShapeType="1"/>
            </p:cNvCxnSpPr>
            <p:nvPr/>
          </p:nvCxnSpPr>
          <p:spPr bwMode="auto">
            <a:xfrm flipH="1">
              <a:off x="1524000" y="3581400"/>
              <a:ext cx="304800" cy="167640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448" name="TextBox 64"/>
          <p:cNvSpPr txBox="1">
            <a:spLocks noChangeArrowheads="1"/>
          </p:cNvSpPr>
          <p:nvPr/>
        </p:nvSpPr>
        <p:spPr bwMode="auto">
          <a:xfrm>
            <a:off x="457200" y="6243638"/>
            <a:ext cx="2590800" cy="461962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Page B-19..20, B-8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533400"/>
          </a:xfrm>
        </p:spPr>
        <p:txBody>
          <a:bodyPr/>
          <a:lstStyle/>
          <a:p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Wrapper classes (for primitive types)</a:t>
            </a:r>
            <a:b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</a:b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in package java.lang. Need no import</a:t>
            </a:r>
            <a:r>
              <a:rPr lang="en-US" sz="2800">
                <a:latin typeface="Times" charset="0"/>
                <a:ea typeface="ＭＳ Ｐゴシック" charset="0"/>
                <a:cs typeface="ＭＳ Ｐゴシック" charset="0"/>
              </a:rPr>
              <a:t/>
            </a:r>
            <a:br>
              <a:rPr lang="en-US" sz="2800">
                <a:latin typeface="Times" charset="0"/>
                <a:ea typeface="ＭＳ Ｐゴシック" charset="0"/>
                <a:cs typeface="ＭＳ Ｐゴシック" charset="0"/>
              </a:rPr>
            </a:br>
            <a:endParaRPr lang="en-US" sz="2800" b="1">
              <a:solidFill>
                <a:srgbClr val="FF0000"/>
              </a:solidFill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6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8BA3C57-C98A-344D-A87A-2CC3E233F8CB}" type="slidenum">
              <a:rPr lang="en-US" sz="1400"/>
              <a:pPr/>
              <a:t>46</a:t>
            </a:fld>
            <a:endParaRPr lang="en-US" sz="1400"/>
          </a:p>
        </p:txBody>
      </p:sp>
      <p:sp>
        <p:nvSpPr>
          <p:cNvPr id="62467" name="TextBox 4"/>
          <p:cNvSpPr txBox="1">
            <a:spLocks noChangeArrowheads="1"/>
          </p:cNvSpPr>
          <p:nvPr/>
        </p:nvSpPr>
        <p:spPr bwMode="auto">
          <a:xfrm>
            <a:off x="457200" y="1173163"/>
            <a:ext cx="5334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object of class </a:t>
            </a:r>
            <a:r>
              <a:rPr lang="en-US">
                <a:solidFill>
                  <a:srgbClr val="800000"/>
                </a:solidFill>
              </a:rPr>
              <a:t>Integer </a:t>
            </a:r>
            <a:r>
              <a:rPr lang="en-US">
                <a:solidFill>
                  <a:srgbClr val="000000"/>
                </a:solidFill>
              </a:rPr>
              <a:t>“wraps” one value of type</a:t>
            </a:r>
            <a:r>
              <a:rPr lang="en-US">
                <a:solidFill>
                  <a:srgbClr val="800000"/>
                </a:solidFill>
              </a:rPr>
              <a:t> </a:t>
            </a:r>
            <a:r>
              <a:rPr lang="en-US" b="1">
                <a:solidFill>
                  <a:srgbClr val="800000"/>
                </a:solidFill>
              </a:rPr>
              <a:t>int</a:t>
            </a:r>
            <a:r>
              <a:rPr lang="en-US">
                <a:solidFill>
                  <a:srgbClr val="800000"/>
                </a:solidFill>
              </a:rPr>
              <a:t>.</a:t>
            </a:r>
          </a:p>
          <a:p>
            <a:r>
              <a:rPr lang="en-US">
                <a:solidFill>
                  <a:srgbClr val="000000"/>
                </a:solidFill>
              </a:rPr>
              <a:t>Object is </a:t>
            </a:r>
            <a:r>
              <a:rPr lang="en-US" i="1">
                <a:solidFill>
                  <a:srgbClr val="800000"/>
                </a:solidFill>
              </a:rPr>
              <a:t>immutable</a:t>
            </a:r>
            <a:r>
              <a:rPr lang="en-US">
                <a:solidFill>
                  <a:srgbClr val="000000"/>
                </a:solidFill>
              </a:rPr>
              <a:t>: can’t change its value.</a:t>
            </a:r>
          </a:p>
        </p:txBody>
      </p:sp>
      <p:grpSp>
        <p:nvGrpSpPr>
          <p:cNvPr id="62468" name="Group 7"/>
          <p:cNvGrpSpPr>
            <a:grpSpLocks/>
          </p:cNvGrpSpPr>
          <p:nvPr/>
        </p:nvGrpSpPr>
        <p:grpSpPr bwMode="auto">
          <a:xfrm>
            <a:off x="6324600" y="1219200"/>
            <a:ext cx="2209800" cy="2971800"/>
            <a:chOff x="6324600" y="1143000"/>
            <a:chExt cx="2209800" cy="2971800"/>
          </a:xfrm>
        </p:grpSpPr>
        <p:sp>
          <p:nvSpPr>
            <p:cNvPr id="62474" name="Rectangle 5"/>
            <p:cNvSpPr>
              <a:spLocks noChangeArrowheads="1"/>
            </p:cNvSpPr>
            <p:nvPr/>
          </p:nvSpPr>
          <p:spPr bwMode="auto">
            <a:xfrm>
              <a:off x="6324600" y="1524000"/>
              <a:ext cx="2209800" cy="25908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5" name="Rectangle 6"/>
            <p:cNvSpPr>
              <a:spLocks noChangeArrowheads="1"/>
            </p:cNvSpPr>
            <p:nvPr/>
          </p:nvSpPr>
          <p:spPr bwMode="auto">
            <a:xfrm>
              <a:off x="6324600" y="1143000"/>
              <a:ext cx="1600200" cy="4572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800000"/>
                  </a:solidFill>
                </a:rPr>
                <a:t>Integer@x1</a:t>
              </a:r>
              <a:endParaRPr lang="en-US" sz="2000">
                <a:solidFill>
                  <a:srgbClr val="800000"/>
                </a:solidFill>
              </a:endParaRPr>
            </a:p>
          </p:txBody>
        </p:sp>
        <p:grpSp>
          <p:nvGrpSpPr>
            <p:cNvPr id="62476" name="Group 31"/>
            <p:cNvGrpSpPr>
              <a:grpSpLocks/>
            </p:cNvGrpSpPr>
            <p:nvPr/>
          </p:nvGrpSpPr>
          <p:grpSpPr bwMode="auto">
            <a:xfrm>
              <a:off x="6858000" y="1600200"/>
              <a:ext cx="1371600" cy="457200"/>
              <a:chOff x="2736" y="1632"/>
              <a:chExt cx="864" cy="288"/>
            </a:xfrm>
          </p:grpSpPr>
          <p:sp>
            <p:nvSpPr>
              <p:cNvPr id="62477" name="Rectangle 12"/>
              <p:cNvSpPr>
                <a:spLocks noChangeArrowheads="1"/>
              </p:cNvSpPr>
              <p:nvPr/>
            </p:nvSpPr>
            <p:spPr bwMode="auto">
              <a:xfrm>
                <a:off x="2736" y="1680"/>
                <a:ext cx="480" cy="240"/>
              </a:xfrm>
              <a:prstGeom prst="rect">
                <a:avLst/>
              </a:prstGeom>
              <a:solidFill>
                <a:srgbClr val="FFCC99"/>
              </a:solidFill>
              <a:ln w="0">
                <a:solidFill>
                  <a:srgbClr val="FFCC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2000"/>
                  <a:t>???</a:t>
                </a:r>
              </a:p>
            </p:txBody>
          </p:sp>
          <p:sp>
            <p:nvSpPr>
              <p:cNvPr id="62478" name="Rectangle 13"/>
              <p:cNvSpPr>
                <a:spLocks noChangeArrowheads="1"/>
              </p:cNvSpPr>
              <p:nvPr/>
            </p:nvSpPr>
            <p:spPr bwMode="auto">
              <a:xfrm>
                <a:off x="3264" y="1632"/>
                <a:ext cx="336" cy="28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5</a:t>
                </a:r>
              </a:p>
            </p:txBody>
          </p:sp>
        </p:grpSp>
      </p:grpSp>
      <p:sp>
        <p:nvSpPr>
          <p:cNvPr id="62469" name="Rectangle 6"/>
          <p:cNvSpPr>
            <a:spLocks noChangeArrowheads="1"/>
          </p:cNvSpPr>
          <p:nvPr/>
        </p:nvSpPr>
        <p:spPr bwMode="auto">
          <a:xfrm>
            <a:off x="6477000" y="2111375"/>
            <a:ext cx="2209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Integer(</a:t>
            </a:r>
            <a:r>
              <a:rPr lang="en-US" b="1"/>
              <a:t>int</a:t>
            </a:r>
            <a:r>
              <a:rPr lang="en-US"/>
              <a:t>)   Integer(String) </a:t>
            </a:r>
          </a:p>
          <a:p>
            <a:r>
              <a:rPr lang="en-US"/>
              <a:t>toString()      equals(Object)   intValue()</a:t>
            </a:r>
          </a:p>
        </p:txBody>
      </p:sp>
      <p:sp>
        <p:nvSpPr>
          <p:cNvPr id="62470" name="Rectangle 14"/>
          <p:cNvSpPr>
            <a:spLocks noChangeArrowheads="1"/>
          </p:cNvSpPr>
          <p:nvPr/>
        </p:nvSpPr>
        <p:spPr bwMode="auto">
          <a:xfrm>
            <a:off x="4191000" y="4419600"/>
            <a:ext cx="4343400" cy="1752600"/>
          </a:xfrm>
          <a:prstGeom prst="rect">
            <a:avLst/>
          </a:prstGeom>
          <a:solidFill>
            <a:srgbClr val="FFD6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en-US">
                <a:solidFill>
                  <a:srgbClr val="8B008C"/>
                </a:solidFill>
              </a:rPr>
              <a:t>Static components</a:t>
            </a:r>
            <a:r>
              <a:rPr lang="en-US"/>
              <a:t>:</a:t>
            </a:r>
          </a:p>
          <a:p>
            <a:r>
              <a:rPr lang="en-US"/>
              <a:t>MIN_VALUE   MAX_VALUE</a:t>
            </a:r>
          </a:p>
          <a:p>
            <a:r>
              <a:rPr lang="en-US"/>
              <a:t>toString(int)           toBinary(int)</a:t>
            </a:r>
          </a:p>
          <a:p>
            <a:r>
              <a:rPr lang="en-US"/>
              <a:t>valueOf(String)     parseInt(String)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2836863"/>
            <a:ext cx="5638800" cy="1354137"/>
          </a:xfrm>
          <a:prstGeom prst="rect">
            <a:avLst/>
          </a:prstGeom>
          <a:solidFill>
            <a:srgbClr val="E5F9FF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Reasons for wrapper class </a:t>
            </a:r>
            <a:r>
              <a:rPr lang="en-US" dirty="0">
                <a:solidFill>
                  <a:srgbClr val="800000"/>
                </a:solidFill>
              </a:rPr>
              <a:t>Integer</a:t>
            </a:r>
            <a:r>
              <a:rPr lang="en-US" dirty="0"/>
              <a:t>: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  <a:defRPr/>
            </a:pPr>
            <a:r>
              <a:rPr lang="en-US" dirty="0"/>
              <a:t>Allow treating an </a:t>
            </a:r>
            <a:r>
              <a:rPr lang="en-US" b="1" dirty="0" err="1"/>
              <a:t>int</a:t>
            </a:r>
            <a:r>
              <a:rPr lang="en-US" dirty="0"/>
              <a:t> value as an object.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dirty="0"/>
              <a:t>Provide useful static variables, methods</a:t>
            </a:r>
          </a:p>
        </p:txBody>
      </p:sp>
      <p:sp>
        <p:nvSpPr>
          <p:cNvPr id="62472" name="TextBox 11"/>
          <p:cNvSpPr txBox="1">
            <a:spLocks noChangeArrowheads="1"/>
          </p:cNvSpPr>
          <p:nvPr/>
        </p:nvSpPr>
        <p:spPr bwMode="auto">
          <a:xfrm>
            <a:off x="457200" y="4419600"/>
            <a:ext cx="3309938" cy="830263"/>
          </a:xfrm>
          <a:prstGeom prst="rect">
            <a:avLst/>
          </a:prstGeom>
          <a:solidFill>
            <a:srgbClr val="FFD6E2"/>
          </a:solidFill>
          <a:ln w="9525">
            <a:solidFill>
              <a:srgbClr val="FFD6E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Integer.MIN_VALUE: smallest </a:t>
            </a:r>
            <a:r>
              <a:rPr lang="en-US" b="1"/>
              <a:t>int</a:t>
            </a:r>
            <a:r>
              <a:rPr lang="en-US"/>
              <a:t> value: –2</a:t>
            </a:r>
            <a:r>
              <a:rPr lang="en-US" baseline="30000"/>
              <a:t>31</a:t>
            </a:r>
          </a:p>
        </p:txBody>
      </p:sp>
      <p:sp>
        <p:nvSpPr>
          <p:cNvPr id="62473" name="TextBox 34"/>
          <p:cNvSpPr txBox="1">
            <a:spLocks noChangeArrowheads="1"/>
          </p:cNvSpPr>
          <p:nvPr/>
        </p:nvSpPr>
        <p:spPr bwMode="auto">
          <a:xfrm>
            <a:off x="457200" y="6248400"/>
            <a:ext cx="1941513" cy="461963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Page A-51..54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533400"/>
          </a:xfrm>
        </p:spPr>
        <p:txBody>
          <a:bodyPr/>
          <a:lstStyle/>
          <a:p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Why “wrapper” class?</a:t>
            </a:r>
          </a:p>
        </p:txBody>
      </p:sp>
      <p:sp>
        <p:nvSpPr>
          <p:cNvPr id="6349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02AC515-DA0C-A349-8A57-C292DE9CBB69}" type="slidenum">
              <a:rPr lang="en-US" sz="1400"/>
              <a:pPr/>
              <a:t>47</a:t>
            </a:fld>
            <a:endParaRPr lang="en-US" sz="1400"/>
          </a:p>
        </p:txBody>
      </p:sp>
      <p:grpSp>
        <p:nvGrpSpPr>
          <p:cNvPr id="63491" name="Group 7"/>
          <p:cNvGrpSpPr>
            <a:grpSpLocks/>
          </p:cNvGrpSpPr>
          <p:nvPr/>
        </p:nvGrpSpPr>
        <p:grpSpPr bwMode="auto">
          <a:xfrm>
            <a:off x="6248400" y="838200"/>
            <a:ext cx="1905000" cy="1905000"/>
            <a:chOff x="6324600" y="1143000"/>
            <a:chExt cx="2209800" cy="2971800"/>
          </a:xfrm>
        </p:grpSpPr>
        <p:sp>
          <p:nvSpPr>
            <p:cNvPr id="63498" name="Rectangle 5"/>
            <p:cNvSpPr>
              <a:spLocks noChangeArrowheads="1"/>
            </p:cNvSpPr>
            <p:nvPr/>
          </p:nvSpPr>
          <p:spPr bwMode="auto">
            <a:xfrm>
              <a:off x="6324600" y="1524000"/>
              <a:ext cx="2209800" cy="25908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9" name="Rectangle 6"/>
            <p:cNvSpPr>
              <a:spLocks noChangeArrowheads="1"/>
            </p:cNvSpPr>
            <p:nvPr/>
          </p:nvSpPr>
          <p:spPr bwMode="auto">
            <a:xfrm>
              <a:off x="6324600" y="1143000"/>
              <a:ext cx="1600200" cy="4572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800000"/>
                  </a:solidFill>
                </a:rPr>
                <a:t>Integer@x1</a:t>
              </a:r>
              <a:endParaRPr lang="en-US" sz="2000">
                <a:solidFill>
                  <a:srgbClr val="800000"/>
                </a:solidFill>
              </a:endParaRPr>
            </a:p>
          </p:txBody>
        </p:sp>
        <p:grpSp>
          <p:nvGrpSpPr>
            <p:cNvPr id="63500" name="Group 31"/>
            <p:cNvGrpSpPr>
              <a:grpSpLocks/>
            </p:cNvGrpSpPr>
            <p:nvPr/>
          </p:nvGrpSpPr>
          <p:grpSpPr bwMode="auto">
            <a:xfrm>
              <a:off x="6858000" y="1600200"/>
              <a:ext cx="1371600" cy="457200"/>
              <a:chOff x="2736" y="1632"/>
              <a:chExt cx="864" cy="288"/>
            </a:xfrm>
          </p:grpSpPr>
          <p:sp>
            <p:nvSpPr>
              <p:cNvPr id="63501" name="Rectangle 12"/>
              <p:cNvSpPr>
                <a:spLocks noChangeArrowheads="1"/>
              </p:cNvSpPr>
              <p:nvPr/>
            </p:nvSpPr>
            <p:spPr bwMode="auto">
              <a:xfrm>
                <a:off x="2736" y="1680"/>
                <a:ext cx="480" cy="240"/>
              </a:xfrm>
              <a:prstGeom prst="rect">
                <a:avLst/>
              </a:prstGeom>
              <a:solidFill>
                <a:srgbClr val="FFCC99"/>
              </a:solidFill>
              <a:ln w="0">
                <a:solidFill>
                  <a:srgbClr val="FFCC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2000"/>
                  <a:t>???</a:t>
                </a:r>
              </a:p>
            </p:txBody>
          </p:sp>
          <p:sp>
            <p:nvSpPr>
              <p:cNvPr id="63502" name="Rectangle 13"/>
              <p:cNvSpPr>
                <a:spLocks noChangeArrowheads="1"/>
              </p:cNvSpPr>
              <p:nvPr/>
            </p:nvSpPr>
            <p:spPr bwMode="auto">
              <a:xfrm>
                <a:off x="3264" y="1632"/>
                <a:ext cx="336" cy="28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/>
                  <a:t>5</a:t>
                </a:r>
              </a:p>
            </p:txBody>
          </p:sp>
        </p:grpSp>
      </p:grpSp>
      <p:pic>
        <p:nvPicPr>
          <p:cNvPr id="63492" name="Picture 3" descr="09-sandwichwrapp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249396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3" name="TextBox 3"/>
          <p:cNvSpPr txBox="1">
            <a:spLocks noChangeArrowheads="1"/>
          </p:cNvSpPr>
          <p:nvPr/>
        </p:nvSpPr>
        <p:spPr bwMode="auto">
          <a:xfrm>
            <a:off x="685800" y="2743200"/>
            <a:ext cx="2432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sandwich wrapper</a:t>
            </a:r>
          </a:p>
        </p:txBody>
      </p:sp>
      <p:sp>
        <p:nvSpPr>
          <p:cNvPr id="63494" name="TextBox 8"/>
          <p:cNvSpPr txBox="1">
            <a:spLocks noChangeArrowheads="1"/>
          </p:cNvSpPr>
          <p:nvPr/>
        </p:nvSpPr>
        <p:spPr bwMode="auto">
          <a:xfrm>
            <a:off x="6400800" y="2743200"/>
            <a:ext cx="1633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1"/>
              <a:t>int</a:t>
            </a:r>
            <a:r>
              <a:rPr lang="en-US"/>
              <a:t> wrapper</a:t>
            </a:r>
          </a:p>
        </p:txBody>
      </p:sp>
      <p:pic>
        <p:nvPicPr>
          <p:cNvPr id="63495" name="Picture 12" descr="09-wriggle-wrapp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838200"/>
            <a:ext cx="20669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6" name="TextBox 13"/>
          <p:cNvSpPr txBox="1">
            <a:spLocks noChangeArrowheads="1"/>
          </p:cNvSpPr>
          <p:nvPr/>
        </p:nvSpPr>
        <p:spPr bwMode="auto">
          <a:xfrm>
            <a:off x="3810000" y="2738438"/>
            <a:ext cx="2211388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wriggle wrapper</a:t>
            </a:r>
          </a:p>
        </p:txBody>
      </p:sp>
      <p:sp>
        <p:nvSpPr>
          <p:cNvPr id="63497" name="TextBox 1"/>
          <p:cNvSpPr txBox="1">
            <a:spLocks noChangeArrowheads="1"/>
          </p:cNvSpPr>
          <p:nvPr/>
        </p:nvSpPr>
        <p:spPr bwMode="auto">
          <a:xfrm>
            <a:off x="3124200" y="3886200"/>
            <a:ext cx="3646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800000"/>
                </a:solidFill>
              </a:rPr>
              <a:t>A wrapper wraps something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533400"/>
          </a:xfrm>
        </p:spPr>
        <p:txBody>
          <a:bodyPr/>
          <a:lstStyle/>
          <a:p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Wrapper classes (for primitive types)</a:t>
            </a:r>
          </a:p>
        </p:txBody>
      </p:sp>
      <p:sp>
        <p:nvSpPr>
          <p:cNvPr id="6451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2D6D737-FF4F-1140-B448-7600CFAF294A}" type="slidenum">
              <a:rPr lang="en-US" sz="1400"/>
              <a:pPr/>
              <a:t>48</a:t>
            </a:fld>
            <a:endParaRPr lang="en-US" sz="1400"/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304800" y="1006475"/>
            <a:ext cx="7924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8B008C"/>
                </a:solidFill>
              </a:rPr>
              <a:t>Wrapper class for each primitive type</a:t>
            </a:r>
            <a:r>
              <a:rPr lang="en-US">
                <a:solidFill>
                  <a:srgbClr val="8B008C"/>
                </a:solidFill>
              </a:rPr>
              <a:t>. Want to treat prim. value as an object? Just wrap it in an object of wrapper class! </a:t>
            </a:r>
            <a:endParaRPr lang="en-US"/>
          </a:p>
        </p:txBody>
      </p:sp>
      <p:sp>
        <p:nvSpPr>
          <p:cNvPr id="64516" name="Text Box 7"/>
          <p:cNvSpPr txBox="1">
            <a:spLocks noChangeArrowheads="1"/>
          </p:cNvSpPr>
          <p:nvPr/>
        </p:nvSpPr>
        <p:spPr bwMode="auto">
          <a:xfrm>
            <a:off x="304800" y="1981200"/>
            <a:ext cx="4191000" cy="2678113"/>
          </a:xfrm>
          <a:prstGeom prst="rect">
            <a:avLst/>
          </a:prstGeom>
          <a:solidFill>
            <a:srgbClr val="FFFF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8B008C"/>
                </a:solidFill>
              </a:rPr>
              <a:t>Primitive type  Wrapper class</a:t>
            </a:r>
            <a:endParaRPr lang="en-US"/>
          </a:p>
          <a:p>
            <a:r>
              <a:rPr lang="en-US" b="1"/>
              <a:t>int</a:t>
            </a:r>
            <a:r>
              <a:rPr lang="en-US"/>
              <a:t>		  Integer</a:t>
            </a:r>
          </a:p>
          <a:p>
            <a:r>
              <a:rPr lang="en-US" b="1"/>
              <a:t>long</a:t>
            </a:r>
            <a:r>
              <a:rPr lang="en-US"/>
              <a:t>		  Long</a:t>
            </a:r>
          </a:p>
          <a:p>
            <a:r>
              <a:rPr lang="en-US" b="1"/>
              <a:t>float</a:t>
            </a:r>
            <a:r>
              <a:rPr lang="en-US"/>
              <a:t>		  Float</a:t>
            </a:r>
          </a:p>
          <a:p>
            <a:r>
              <a:rPr lang="en-US" b="1"/>
              <a:t>double</a:t>
            </a:r>
            <a:r>
              <a:rPr lang="en-US"/>
              <a:t>		  Double</a:t>
            </a:r>
          </a:p>
          <a:p>
            <a:r>
              <a:rPr lang="en-US" b="1"/>
              <a:t>char</a:t>
            </a:r>
            <a:r>
              <a:rPr lang="en-US"/>
              <a:t>		  Character</a:t>
            </a:r>
          </a:p>
          <a:p>
            <a:r>
              <a:rPr lang="en-US" b="1"/>
              <a:t>Boolean	  </a:t>
            </a:r>
            <a:r>
              <a:rPr lang="en-US"/>
              <a:t>Boolean</a:t>
            </a:r>
          </a:p>
        </p:txBody>
      </p:sp>
      <p:sp>
        <p:nvSpPr>
          <p:cNvPr id="64517" name="Text Box 13"/>
          <p:cNvSpPr txBox="1">
            <a:spLocks noChangeArrowheads="1"/>
          </p:cNvSpPr>
          <p:nvPr/>
        </p:nvSpPr>
        <p:spPr bwMode="auto">
          <a:xfrm>
            <a:off x="4876800" y="1981200"/>
            <a:ext cx="3810000" cy="2678113"/>
          </a:xfrm>
          <a:prstGeom prst="rect">
            <a:avLst/>
          </a:prstGeom>
          <a:solidFill>
            <a:srgbClr val="FFFF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9863" indent="-16986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8B008C"/>
                </a:solidFill>
              </a:rPr>
              <a:t>Wrapper class has:</a:t>
            </a:r>
            <a:endParaRPr lang="en-US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Instance methods, e.g. equals, constructors, toString,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Useful static constants and methods.</a:t>
            </a:r>
          </a:p>
        </p:txBody>
      </p:sp>
      <p:sp>
        <p:nvSpPr>
          <p:cNvPr id="64518" name="TextBox 6"/>
          <p:cNvSpPr txBox="1">
            <a:spLocks noChangeArrowheads="1"/>
          </p:cNvSpPr>
          <p:nvPr/>
        </p:nvSpPr>
        <p:spPr bwMode="auto">
          <a:xfrm>
            <a:off x="609600" y="4953000"/>
            <a:ext cx="7543800" cy="46196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Integer k= </a:t>
            </a:r>
            <a:r>
              <a:rPr lang="en-US" b="1"/>
              <a:t>new</a:t>
            </a:r>
            <a:r>
              <a:rPr lang="en-US"/>
              <a:t> Integer(63);            </a:t>
            </a:r>
            <a:r>
              <a:rPr lang="en-US" b="1"/>
              <a:t>int</a:t>
            </a:r>
            <a:r>
              <a:rPr lang="en-US"/>
              <a:t> j= k.intValue();</a:t>
            </a:r>
          </a:p>
        </p:txBody>
      </p:sp>
      <p:sp>
        <p:nvSpPr>
          <p:cNvPr id="64519" name="TextBox 25"/>
          <p:cNvSpPr txBox="1">
            <a:spLocks noChangeArrowheads="1"/>
          </p:cNvSpPr>
          <p:nvPr/>
        </p:nvSpPr>
        <p:spPr bwMode="auto">
          <a:xfrm>
            <a:off x="457200" y="6248400"/>
            <a:ext cx="1941513" cy="461963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Page A-51..54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533400"/>
          </a:xfrm>
        </p:spPr>
        <p:txBody>
          <a:bodyPr/>
          <a:lstStyle/>
          <a:p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Wrapper-class autoboxing in newer Java versions</a:t>
            </a:r>
          </a:p>
        </p:txBody>
      </p:sp>
      <p:sp>
        <p:nvSpPr>
          <p:cNvPr id="6553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0093242-DE92-BA41-AEDC-327B2F201547}" type="slidenum">
              <a:rPr lang="en-US" sz="1400"/>
              <a:pPr/>
              <a:t>49</a:t>
            </a:fld>
            <a:endParaRPr lang="en-US" sz="1400"/>
          </a:p>
        </p:txBody>
      </p:sp>
      <p:sp>
        <p:nvSpPr>
          <p:cNvPr id="65539" name="TextBox 6"/>
          <p:cNvSpPr txBox="1">
            <a:spLocks noChangeArrowheads="1"/>
          </p:cNvSpPr>
          <p:nvPr/>
        </p:nvSpPr>
        <p:spPr bwMode="auto">
          <a:xfrm>
            <a:off x="762000" y="2292350"/>
            <a:ext cx="51054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Instead of   </a:t>
            </a:r>
            <a:r>
              <a:rPr lang="en-US">
                <a:solidFill>
                  <a:srgbClr val="800000"/>
                </a:solidFill>
              </a:rPr>
              <a:t>Integer k= </a:t>
            </a:r>
            <a:r>
              <a:rPr lang="en-US" b="1">
                <a:solidFill>
                  <a:srgbClr val="800000"/>
                </a:solidFill>
              </a:rPr>
              <a:t>new</a:t>
            </a:r>
            <a:r>
              <a:rPr lang="en-US">
                <a:solidFill>
                  <a:srgbClr val="800000"/>
                </a:solidFill>
              </a:rPr>
              <a:t> Integer(63);</a:t>
            </a:r>
          </a:p>
          <a:p>
            <a:pPr>
              <a:spcBef>
                <a:spcPts val="1200"/>
              </a:spcBef>
            </a:pPr>
            <a:r>
              <a:rPr lang="en-US"/>
              <a:t>do               </a:t>
            </a:r>
            <a:r>
              <a:rPr lang="en-US">
                <a:solidFill>
                  <a:srgbClr val="800000"/>
                </a:solidFill>
              </a:rPr>
              <a:t>Integer k= 63</a:t>
            </a:r>
            <a:r>
              <a:rPr lang="en-US"/>
              <a:t>;</a:t>
            </a:r>
          </a:p>
        </p:txBody>
      </p:sp>
      <p:sp>
        <p:nvSpPr>
          <p:cNvPr id="65540" name="TextBox 3"/>
          <p:cNvSpPr txBox="1">
            <a:spLocks noChangeArrowheads="1"/>
          </p:cNvSpPr>
          <p:nvPr/>
        </p:nvSpPr>
        <p:spPr bwMode="auto">
          <a:xfrm>
            <a:off x="685800" y="990600"/>
            <a:ext cx="7467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Autoboxing</a:t>
            </a:r>
            <a:r>
              <a:rPr lang="en-US"/>
              <a:t>: process of automatically creating a wrapper-class object to contain a primitive-type value.  Java does it in many situations:</a:t>
            </a: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4343400" y="2743200"/>
            <a:ext cx="2894013" cy="461963"/>
          </a:xfrm>
          <a:prstGeom prst="rect">
            <a:avLst/>
          </a:prstGeom>
          <a:solidFill>
            <a:srgbClr val="FFD6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This autoboxes the 63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62000" y="3524250"/>
            <a:ext cx="7467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Auto-unboxing</a:t>
            </a:r>
            <a:r>
              <a:rPr lang="en-US"/>
              <a:t>: process of automatically extracting the value in a wrapper-class object.  Java does it in many situations: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762000" y="4800600"/>
            <a:ext cx="7191375" cy="1354138"/>
            <a:chOff x="838200" y="4953000"/>
            <a:chExt cx="7191568" cy="1354217"/>
          </a:xfrm>
        </p:grpSpPr>
        <p:sp>
          <p:nvSpPr>
            <p:cNvPr id="65545" name="TextBox 6"/>
            <p:cNvSpPr txBox="1">
              <a:spLocks noChangeArrowheads="1"/>
            </p:cNvSpPr>
            <p:nvPr/>
          </p:nvSpPr>
          <p:spPr bwMode="auto">
            <a:xfrm>
              <a:off x="838200" y="4953000"/>
              <a:ext cx="5105400" cy="1354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Extract the value from k, above:</a:t>
              </a:r>
            </a:p>
            <a:p>
              <a:r>
                <a:rPr lang="en-US"/>
                <a:t>Instead of   </a:t>
              </a:r>
              <a:r>
                <a:rPr lang="en-US" b="1">
                  <a:solidFill>
                    <a:srgbClr val="800000"/>
                  </a:solidFill>
                </a:rPr>
                <a:t>int</a:t>
              </a:r>
              <a:r>
                <a:rPr lang="en-US">
                  <a:solidFill>
                    <a:srgbClr val="800000"/>
                  </a:solidFill>
                </a:rPr>
                <a:t> i= k.intValue();</a:t>
              </a:r>
            </a:p>
            <a:p>
              <a:pPr>
                <a:spcBef>
                  <a:spcPts val="1200"/>
                </a:spcBef>
              </a:pPr>
              <a:r>
                <a:rPr lang="en-US"/>
                <a:t>do               </a:t>
              </a:r>
              <a:r>
                <a:rPr lang="en-US" b="1">
                  <a:solidFill>
                    <a:srgbClr val="800000"/>
                  </a:solidFill>
                </a:rPr>
                <a:t>int </a:t>
              </a:r>
              <a:r>
                <a:rPr lang="en-US">
                  <a:solidFill>
                    <a:srgbClr val="800000"/>
                  </a:solidFill>
                </a:rPr>
                <a:t>i= k</a:t>
              </a:r>
              <a:r>
                <a:rPr lang="en-US"/>
                <a:t>;</a:t>
              </a:r>
            </a:p>
          </p:txBody>
        </p:sp>
        <p:sp>
          <p:nvSpPr>
            <p:cNvPr id="65546" name="TextBox 12"/>
            <p:cNvSpPr txBox="1">
              <a:spLocks noChangeArrowheads="1"/>
            </p:cNvSpPr>
            <p:nvPr/>
          </p:nvSpPr>
          <p:spPr bwMode="auto">
            <a:xfrm>
              <a:off x="4267200" y="5791200"/>
              <a:ext cx="3762568" cy="461665"/>
            </a:xfrm>
            <a:prstGeom prst="rect">
              <a:avLst/>
            </a:prstGeom>
            <a:solidFill>
              <a:srgbClr val="FFD6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This auto-unboxes value in k</a:t>
              </a:r>
            </a:p>
          </p:txBody>
        </p:sp>
      </p:grpSp>
      <p:sp>
        <p:nvSpPr>
          <p:cNvPr id="65544" name="TextBox 13"/>
          <p:cNvSpPr txBox="1">
            <a:spLocks noChangeArrowheads="1"/>
          </p:cNvSpPr>
          <p:nvPr/>
        </p:nvSpPr>
        <p:spPr bwMode="auto">
          <a:xfrm>
            <a:off x="457200" y="6248400"/>
            <a:ext cx="1941513" cy="461963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Page A-51..54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198FE31-DB0C-7F41-B9B2-0E60300A4711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533400"/>
          </a:xfrm>
        </p:spPr>
        <p:txBody>
          <a:bodyPr/>
          <a:lstStyle/>
          <a:p>
            <a:pPr eaLnBrk="1" hangingPunct="1"/>
            <a:r>
              <a:rPr lang="en-US" sz="2800" b="1">
                <a:solidFill>
                  <a:srgbClr val="E41900"/>
                </a:solidFill>
                <a:latin typeface="Times" charset="0"/>
                <a:ea typeface="ＭＳ Ｐゴシック" charset="0"/>
                <a:cs typeface="ＭＳ Ｐゴシック" charset="0"/>
              </a:rPr>
              <a:t>Type: Set of values together with operations on them</a:t>
            </a:r>
            <a:endParaRPr lang="en-US" sz="2800">
              <a:solidFill>
                <a:srgbClr val="E41900"/>
              </a:solidFill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07" name="TextBox 1"/>
          <p:cNvSpPr txBox="1">
            <a:spLocks noChangeArrowheads="1"/>
          </p:cNvSpPr>
          <p:nvPr/>
        </p:nvSpPr>
        <p:spPr bwMode="auto">
          <a:xfrm>
            <a:off x="533400" y="1219200"/>
            <a:ext cx="6510338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8B008C"/>
                </a:solidFill>
              </a:rPr>
              <a:t>Primitive types</a:t>
            </a:r>
          </a:p>
          <a:p>
            <a:r>
              <a:rPr lang="en-US">
                <a:solidFill>
                  <a:srgbClr val="8B008C"/>
                </a:solidFill>
              </a:rPr>
              <a:t>Integer types</a:t>
            </a:r>
            <a:r>
              <a:rPr lang="en-US"/>
              <a:t>:     </a:t>
            </a:r>
            <a:r>
              <a:rPr lang="en-US" b="1"/>
              <a:t>byte</a:t>
            </a:r>
            <a:r>
              <a:rPr lang="en-US"/>
              <a:t>      </a:t>
            </a:r>
            <a:r>
              <a:rPr lang="en-US" b="1"/>
              <a:t>short     </a:t>
            </a:r>
            <a:r>
              <a:rPr lang="en-US"/>
              <a:t>   </a:t>
            </a:r>
            <a:r>
              <a:rPr lang="en-US" b="1"/>
              <a:t>int</a:t>
            </a:r>
            <a:r>
              <a:rPr lang="en-US"/>
              <a:t>          </a:t>
            </a:r>
            <a:r>
              <a:rPr lang="en-US" b="1"/>
              <a:t>long</a:t>
            </a:r>
          </a:p>
          <a:p>
            <a:r>
              <a:rPr lang="en-US"/>
              <a:t>                         1 byte    2 bytes    4 bytes     8 bytes</a:t>
            </a:r>
          </a:p>
          <a:p>
            <a:endParaRPr lang="en-US"/>
          </a:p>
          <a:p>
            <a:r>
              <a:rPr lang="en-US">
                <a:solidFill>
                  <a:srgbClr val="8B008C"/>
                </a:solidFill>
              </a:rPr>
              <a:t>Real</a:t>
            </a:r>
            <a:r>
              <a:rPr lang="en-US"/>
              <a:t>:                  </a:t>
            </a:r>
            <a:r>
              <a:rPr lang="en-US" b="1"/>
              <a:t>float</a:t>
            </a:r>
            <a:r>
              <a:rPr lang="en-US"/>
              <a:t>       </a:t>
            </a:r>
            <a:r>
              <a:rPr lang="en-US" b="1"/>
              <a:t>double</a:t>
            </a:r>
            <a:r>
              <a:rPr lang="en-US"/>
              <a:t>             </a:t>
            </a:r>
            <a:r>
              <a:rPr lang="en-US">
                <a:solidFill>
                  <a:srgbClr val="008000"/>
                </a:solidFill>
              </a:rPr>
              <a:t>–22.51E6 </a:t>
            </a:r>
            <a:endParaRPr lang="en-US" b="1">
              <a:solidFill>
                <a:srgbClr val="008000"/>
              </a:solidFill>
            </a:endParaRPr>
          </a:p>
          <a:p>
            <a:r>
              <a:rPr lang="en-US"/>
              <a:t>                          4 bytes    8 bytes             </a:t>
            </a:r>
            <a:r>
              <a:rPr lang="en-US">
                <a:solidFill>
                  <a:srgbClr val="008000"/>
                </a:solidFill>
              </a:rPr>
              <a:t>24.9</a:t>
            </a:r>
          </a:p>
          <a:p>
            <a:endParaRPr lang="en-US"/>
          </a:p>
          <a:p>
            <a:r>
              <a:rPr lang="en-US">
                <a:solidFill>
                  <a:srgbClr val="8B008C"/>
                </a:solidFill>
              </a:rPr>
              <a:t>Character</a:t>
            </a:r>
            <a:r>
              <a:rPr lang="en-US"/>
              <a:t>:          </a:t>
            </a:r>
            <a:r>
              <a:rPr lang="en-US" b="1"/>
              <a:t>char                   </a:t>
            </a:r>
            <a:r>
              <a:rPr lang="fr-FR" b="1">
                <a:solidFill>
                  <a:srgbClr val="008000"/>
                </a:solidFill>
              </a:rPr>
              <a:t>'</a:t>
            </a:r>
            <a:r>
              <a:rPr lang="en-US" b="1">
                <a:solidFill>
                  <a:srgbClr val="008000"/>
                </a:solidFill>
              </a:rPr>
              <a:t>V</a:t>
            </a:r>
            <a:r>
              <a:rPr lang="fr-FR" b="1">
                <a:solidFill>
                  <a:srgbClr val="008000"/>
                </a:solidFill>
              </a:rPr>
              <a:t>'</a:t>
            </a:r>
            <a:r>
              <a:rPr lang="en-US" b="1">
                <a:solidFill>
                  <a:srgbClr val="008000"/>
                </a:solidFill>
              </a:rPr>
              <a:t>     </a:t>
            </a:r>
            <a:r>
              <a:rPr lang="fr-FR" b="1">
                <a:solidFill>
                  <a:srgbClr val="008000"/>
                </a:solidFill>
              </a:rPr>
              <a:t>'</a:t>
            </a:r>
            <a:r>
              <a:rPr lang="en-US" b="1">
                <a:solidFill>
                  <a:srgbClr val="008000"/>
                </a:solidFill>
              </a:rPr>
              <a:t>$</a:t>
            </a:r>
            <a:r>
              <a:rPr lang="fr-FR" b="1">
                <a:solidFill>
                  <a:srgbClr val="008000"/>
                </a:solidFill>
              </a:rPr>
              <a:t>'</a:t>
            </a:r>
            <a:r>
              <a:rPr lang="en-US" b="1">
                <a:solidFill>
                  <a:srgbClr val="008000"/>
                </a:solidFill>
              </a:rPr>
              <a:t>     </a:t>
            </a:r>
            <a:r>
              <a:rPr lang="fr-FR" b="1">
                <a:solidFill>
                  <a:srgbClr val="008000"/>
                </a:solidFill>
              </a:rPr>
              <a:t>'\n'</a:t>
            </a:r>
            <a:r>
              <a:rPr lang="en-US" b="1">
                <a:solidFill>
                  <a:srgbClr val="008000"/>
                </a:solidFill>
              </a:rPr>
              <a:t> </a:t>
            </a:r>
          </a:p>
          <a:p>
            <a:r>
              <a:rPr lang="en-US"/>
              <a:t>                          2 bytes</a:t>
            </a:r>
          </a:p>
          <a:p>
            <a:endParaRPr lang="en-US"/>
          </a:p>
          <a:p>
            <a:r>
              <a:rPr lang="en-US">
                <a:solidFill>
                  <a:srgbClr val="8B008C"/>
                </a:solidFill>
              </a:rPr>
              <a:t>Logical</a:t>
            </a:r>
            <a:r>
              <a:rPr lang="en-US"/>
              <a:t>:	  </a:t>
            </a:r>
            <a:r>
              <a:rPr lang="en-US" b="1"/>
              <a:t>boolean              </a:t>
            </a:r>
            <a:r>
              <a:rPr lang="en-US" b="1">
                <a:solidFill>
                  <a:srgbClr val="008000"/>
                </a:solidFill>
              </a:rPr>
              <a:t>true   false</a:t>
            </a:r>
            <a:endParaRPr lang="en-US">
              <a:solidFill>
                <a:srgbClr val="008000"/>
              </a:solidFill>
            </a:endParaRPr>
          </a:p>
          <a:p>
            <a:r>
              <a:rPr lang="en-US" b="1"/>
              <a:t>                            </a:t>
            </a:r>
            <a:r>
              <a:rPr lang="en-US"/>
              <a:t>1 bit</a:t>
            </a:r>
          </a:p>
          <a:p>
            <a:r>
              <a:rPr lang="en-US" b="1"/>
              <a:t>                </a:t>
            </a:r>
          </a:p>
        </p:txBody>
      </p:sp>
      <p:sp>
        <p:nvSpPr>
          <p:cNvPr id="21508" name="TextBox 2"/>
          <p:cNvSpPr txBox="1">
            <a:spLocks noChangeArrowheads="1"/>
          </p:cNvSpPr>
          <p:nvPr/>
        </p:nvSpPr>
        <p:spPr bwMode="auto">
          <a:xfrm>
            <a:off x="7239000" y="3657600"/>
            <a:ext cx="1371600" cy="830263"/>
          </a:xfrm>
          <a:prstGeom prst="rect">
            <a:avLst/>
          </a:prstGeom>
          <a:solidFill>
            <a:srgbClr val="FFF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no operators</a:t>
            </a:r>
          </a:p>
        </p:txBody>
      </p:sp>
      <p:sp>
        <p:nvSpPr>
          <p:cNvPr id="21509" name="TextBox 15"/>
          <p:cNvSpPr txBox="1">
            <a:spLocks noChangeArrowheads="1"/>
          </p:cNvSpPr>
          <p:nvPr/>
        </p:nvSpPr>
        <p:spPr bwMode="auto">
          <a:xfrm>
            <a:off x="7239000" y="1600200"/>
            <a:ext cx="1371600" cy="830263"/>
          </a:xfrm>
          <a:prstGeom prst="rect">
            <a:avLst/>
          </a:prstGeom>
          <a:solidFill>
            <a:srgbClr val="FFF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usual</a:t>
            </a:r>
          </a:p>
          <a:p>
            <a:pPr algn="ctr"/>
            <a:r>
              <a:rPr lang="en-US"/>
              <a:t>operators</a:t>
            </a:r>
          </a:p>
        </p:txBody>
      </p:sp>
      <p:sp>
        <p:nvSpPr>
          <p:cNvPr id="21510" name="TextBox 16"/>
          <p:cNvSpPr txBox="1">
            <a:spLocks noChangeArrowheads="1"/>
          </p:cNvSpPr>
          <p:nvPr/>
        </p:nvSpPr>
        <p:spPr bwMode="auto">
          <a:xfrm>
            <a:off x="7239000" y="2667000"/>
            <a:ext cx="1371600" cy="830263"/>
          </a:xfrm>
          <a:prstGeom prst="rect">
            <a:avLst/>
          </a:prstGeom>
          <a:solidFill>
            <a:srgbClr val="FFF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usual</a:t>
            </a:r>
          </a:p>
          <a:p>
            <a:pPr algn="ctr"/>
            <a:r>
              <a:rPr lang="en-US"/>
              <a:t>operators</a:t>
            </a:r>
          </a:p>
        </p:txBody>
      </p:sp>
      <p:sp>
        <p:nvSpPr>
          <p:cNvPr id="21511" name="TextBox 17"/>
          <p:cNvSpPr txBox="1">
            <a:spLocks noChangeArrowheads="1"/>
          </p:cNvSpPr>
          <p:nvPr/>
        </p:nvSpPr>
        <p:spPr bwMode="auto">
          <a:xfrm>
            <a:off x="7239000" y="4953000"/>
            <a:ext cx="1371600" cy="1200150"/>
          </a:xfrm>
          <a:prstGeom prst="rect">
            <a:avLst/>
          </a:prstGeom>
          <a:solidFill>
            <a:srgbClr val="FFF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741621"/>
                </a:solidFill>
              </a:rPr>
              <a:t>and</a:t>
            </a:r>
            <a:r>
              <a:rPr lang="en-US"/>
              <a:t> &amp;&amp;</a:t>
            </a:r>
          </a:p>
          <a:p>
            <a:pPr algn="ctr"/>
            <a:r>
              <a:rPr lang="en-US">
                <a:solidFill>
                  <a:srgbClr val="741621"/>
                </a:solidFill>
              </a:rPr>
              <a:t>or</a:t>
            </a:r>
            <a:r>
              <a:rPr lang="en-US"/>
              <a:t> ||</a:t>
            </a:r>
          </a:p>
          <a:p>
            <a:pPr algn="ctr"/>
            <a:r>
              <a:rPr lang="en-US">
                <a:solidFill>
                  <a:srgbClr val="741621"/>
                </a:solidFill>
              </a:rPr>
              <a:t>not</a:t>
            </a:r>
            <a:r>
              <a:rPr lang="en-US"/>
              <a:t> !</a:t>
            </a:r>
          </a:p>
        </p:txBody>
      </p:sp>
      <p:sp>
        <p:nvSpPr>
          <p:cNvPr id="21512" name="TextBox 18"/>
          <p:cNvSpPr txBox="1">
            <a:spLocks noChangeArrowheads="1"/>
          </p:cNvSpPr>
          <p:nvPr/>
        </p:nvSpPr>
        <p:spPr bwMode="auto">
          <a:xfrm>
            <a:off x="5562600" y="5638800"/>
            <a:ext cx="1447800" cy="83026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Single quote</a:t>
            </a:r>
          </a:p>
        </p:txBody>
      </p:sp>
      <p:cxnSp>
        <p:nvCxnSpPr>
          <p:cNvPr id="21513" name="Straight Arrow Connector 5"/>
          <p:cNvCxnSpPr>
            <a:cxnSpLocks noChangeShapeType="1"/>
          </p:cNvCxnSpPr>
          <p:nvPr/>
        </p:nvCxnSpPr>
        <p:spPr bwMode="auto">
          <a:xfrm flipH="1" flipV="1">
            <a:off x="6553200" y="4114800"/>
            <a:ext cx="152400" cy="1600200"/>
          </a:xfrm>
          <a:prstGeom prst="straightConnector1">
            <a:avLst/>
          </a:prstGeom>
          <a:noFill/>
          <a:ln w="38100">
            <a:solidFill>
              <a:srgbClr val="008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4" name="TextBox 6"/>
          <p:cNvSpPr txBox="1">
            <a:spLocks noChangeArrowheads="1"/>
          </p:cNvSpPr>
          <p:nvPr/>
        </p:nvSpPr>
        <p:spPr bwMode="auto">
          <a:xfrm>
            <a:off x="533400" y="6019800"/>
            <a:ext cx="3267075" cy="461963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Inside back cover, A-6..7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533400"/>
          </a:xfrm>
        </p:spPr>
        <p:txBody>
          <a:bodyPr/>
          <a:lstStyle/>
          <a:p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Array</a:t>
            </a:r>
          </a:p>
        </p:txBody>
      </p:sp>
      <p:sp>
        <p:nvSpPr>
          <p:cNvPr id="6656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0A0889E-449E-CC40-A402-4F655C6DA57C}" type="slidenum">
              <a:rPr lang="en-US" sz="1400"/>
              <a:pPr/>
              <a:t>50</a:t>
            </a:fld>
            <a:endParaRPr lang="en-US" sz="1400"/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381000" y="985838"/>
            <a:ext cx="61722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AD1D12"/>
                </a:solidFill>
              </a:rPr>
              <a:t>Array</a:t>
            </a:r>
            <a:r>
              <a:rPr lang="en-US"/>
              <a:t>: object. Can hold a fixed number of values of the same type. Array to right: 4 </a:t>
            </a:r>
            <a:r>
              <a:rPr lang="en-US" b="1">
                <a:solidFill>
                  <a:srgbClr val="800000"/>
                </a:solidFill>
              </a:rPr>
              <a:t>int</a:t>
            </a:r>
            <a:r>
              <a:rPr lang="en-US">
                <a:solidFill>
                  <a:srgbClr val="800000"/>
                </a:solidFill>
              </a:rPr>
              <a:t> </a:t>
            </a:r>
            <a:r>
              <a:rPr lang="en-US"/>
              <a:t>values.</a:t>
            </a:r>
          </a:p>
        </p:txBody>
      </p:sp>
      <p:grpSp>
        <p:nvGrpSpPr>
          <p:cNvPr id="66564" name="Group 14"/>
          <p:cNvGrpSpPr>
            <a:grpSpLocks/>
          </p:cNvGrpSpPr>
          <p:nvPr/>
        </p:nvGrpSpPr>
        <p:grpSpPr bwMode="auto">
          <a:xfrm>
            <a:off x="7239000" y="1366838"/>
            <a:ext cx="1143000" cy="1778000"/>
            <a:chOff x="3744" y="1376"/>
            <a:chExt cx="720" cy="1120"/>
          </a:xfrm>
        </p:grpSpPr>
        <p:sp>
          <p:nvSpPr>
            <p:cNvPr id="66578" name="Text Box 8"/>
            <p:cNvSpPr txBox="1">
              <a:spLocks noChangeArrowheads="1"/>
            </p:cNvSpPr>
            <p:nvPr/>
          </p:nvSpPr>
          <p:spPr bwMode="auto">
            <a:xfrm>
              <a:off x="3744" y="1376"/>
              <a:ext cx="720" cy="11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/>
                <a:t>5</a:t>
              </a:r>
            </a:p>
            <a:p>
              <a:pPr algn="ctr">
                <a:spcBef>
                  <a:spcPct val="50000"/>
                </a:spcBef>
              </a:pPr>
              <a:r>
                <a:rPr lang="en-US" sz="2000"/>
                <a:t>7</a:t>
              </a:r>
            </a:p>
            <a:p>
              <a:pPr algn="ctr">
                <a:spcBef>
                  <a:spcPct val="50000"/>
                </a:spcBef>
              </a:pPr>
              <a:r>
                <a:rPr lang="en-US" sz="2000"/>
                <a:t>4</a:t>
              </a:r>
            </a:p>
            <a:p>
              <a:pPr algn="ctr">
                <a:spcBef>
                  <a:spcPct val="50000"/>
                </a:spcBef>
              </a:pPr>
              <a:r>
                <a:rPr lang="en-US" sz="2000"/>
                <a:t>-2</a:t>
              </a:r>
            </a:p>
          </p:txBody>
        </p:sp>
        <p:sp>
          <p:nvSpPr>
            <p:cNvPr id="66579" name="Line 10"/>
            <p:cNvSpPr>
              <a:spLocks noChangeShapeType="1"/>
            </p:cNvSpPr>
            <p:nvPr/>
          </p:nvSpPr>
          <p:spPr bwMode="auto">
            <a:xfrm>
              <a:off x="3744" y="1632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0" name="Line 11"/>
            <p:cNvSpPr>
              <a:spLocks noChangeShapeType="1"/>
            </p:cNvSpPr>
            <p:nvPr/>
          </p:nvSpPr>
          <p:spPr bwMode="auto">
            <a:xfrm>
              <a:off x="3744" y="1920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1" name="Line 12"/>
            <p:cNvSpPr>
              <a:spLocks noChangeShapeType="1"/>
            </p:cNvSpPr>
            <p:nvPr/>
          </p:nvSpPr>
          <p:spPr bwMode="auto">
            <a:xfrm>
              <a:off x="3744" y="2208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24"/>
          <p:cNvGrpSpPr>
            <a:grpSpLocks/>
          </p:cNvGrpSpPr>
          <p:nvPr/>
        </p:nvGrpSpPr>
        <p:grpSpPr bwMode="auto">
          <a:xfrm>
            <a:off x="381000" y="3500438"/>
            <a:ext cx="5943600" cy="2135187"/>
            <a:chOff x="288" y="2064"/>
            <a:chExt cx="3744" cy="1345"/>
          </a:xfrm>
        </p:grpSpPr>
        <p:sp>
          <p:nvSpPr>
            <p:cNvPr id="66576" name="Text Box 18"/>
            <p:cNvSpPr txBox="1">
              <a:spLocks noChangeArrowheads="1"/>
            </p:cNvSpPr>
            <p:nvPr/>
          </p:nvSpPr>
          <p:spPr bwMode="auto">
            <a:xfrm>
              <a:off x="288" y="2064"/>
              <a:ext cx="3264" cy="1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/>
                <a:t>Basic form of a declaration: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/>
                <a:t>       &lt;</a:t>
              </a:r>
              <a:r>
                <a:rPr lang="en-US" i="1"/>
                <a:t>type</a:t>
              </a:r>
              <a:r>
                <a:rPr lang="en-US"/>
                <a:t>&gt; &lt;</a:t>
              </a:r>
              <a:r>
                <a:rPr lang="en-US" i="1"/>
                <a:t>variable-name</a:t>
              </a:r>
              <a:r>
                <a:rPr lang="en-US"/>
                <a:t>&gt; ;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/>
                <a:t>A declaration of x.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/>
                <a:t>Does not create array, only declares x. x</a:t>
              </a:r>
              <a:r>
                <a:rPr lang="ja-JP" altLang="en-US"/>
                <a:t>’</a:t>
              </a:r>
              <a:r>
                <a:rPr lang="en-US" altLang="ja-JP"/>
                <a:t>s initial value is </a:t>
              </a:r>
              <a:r>
                <a:rPr lang="en-US" altLang="ja-JP" b="1">
                  <a:solidFill>
                    <a:srgbClr val="800000"/>
                  </a:solidFill>
                </a:rPr>
                <a:t>null</a:t>
              </a:r>
              <a:r>
                <a:rPr lang="en-US" altLang="ja-JP"/>
                <a:t>.</a:t>
              </a:r>
              <a:endParaRPr lang="en-US"/>
            </a:p>
          </p:txBody>
        </p:sp>
        <p:sp>
          <p:nvSpPr>
            <p:cNvPr id="66577" name="Text Box 23"/>
            <p:cNvSpPr txBox="1">
              <a:spLocks noChangeArrowheads="1"/>
            </p:cNvSpPr>
            <p:nvPr/>
          </p:nvSpPr>
          <p:spPr bwMode="auto">
            <a:xfrm>
              <a:off x="3312" y="2643"/>
              <a:ext cx="72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int</a:t>
              </a:r>
              <a:r>
                <a:rPr lang="en-US"/>
                <a:t>[] x ;</a:t>
              </a:r>
            </a:p>
          </p:txBody>
        </p:sp>
      </p:grpSp>
      <p:grpSp>
        <p:nvGrpSpPr>
          <p:cNvPr id="14" name="Group 26"/>
          <p:cNvGrpSpPr>
            <a:grpSpLocks/>
          </p:cNvGrpSpPr>
          <p:nvPr/>
        </p:nvGrpSpPr>
        <p:grpSpPr bwMode="auto">
          <a:xfrm>
            <a:off x="304800" y="1350963"/>
            <a:ext cx="8001000" cy="4902200"/>
            <a:chOff x="192" y="806"/>
            <a:chExt cx="5040" cy="3088"/>
          </a:xfrm>
        </p:grpSpPr>
        <p:sp>
          <p:nvSpPr>
            <p:cNvPr id="66574" name="Text Box 22"/>
            <p:cNvSpPr txBox="1">
              <a:spLocks noChangeArrowheads="1"/>
            </p:cNvSpPr>
            <p:nvPr/>
          </p:nvSpPr>
          <p:spPr bwMode="auto">
            <a:xfrm>
              <a:off x="4368" y="806"/>
              <a:ext cx="192" cy="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sz="2000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sz="2000"/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en-US" sz="2000"/>
                <a:t>3</a:t>
              </a:r>
            </a:p>
          </p:txBody>
        </p:sp>
        <p:sp>
          <p:nvSpPr>
            <p:cNvPr id="66575" name="Text Box 25"/>
            <p:cNvSpPr txBox="1">
              <a:spLocks noChangeArrowheads="1"/>
            </p:cNvSpPr>
            <p:nvPr/>
          </p:nvSpPr>
          <p:spPr bwMode="auto">
            <a:xfrm>
              <a:off x="192" y="3603"/>
              <a:ext cx="50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Elements of array are numbered:      0, 1, 2, …, x.length–1;</a:t>
              </a:r>
              <a:br>
                <a:rPr lang="en-US"/>
              </a:br>
              <a:endParaRPr lang="en-US"/>
            </a:p>
          </p:txBody>
        </p:sp>
      </p:grpSp>
      <p:grpSp>
        <p:nvGrpSpPr>
          <p:cNvPr id="17" name="Group 28"/>
          <p:cNvGrpSpPr>
            <a:grpSpLocks/>
          </p:cNvGrpSpPr>
          <p:nvPr/>
        </p:nvGrpSpPr>
        <p:grpSpPr bwMode="auto">
          <a:xfrm>
            <a:off x="381000" y="1905000"/>
            <a:ext cx="6781800" cy="1681163"/>
            <a:chOff x="240" y="1104"/>
            <a:chExt cx="4272" cy="1059"/>
          </a:xfrm>
        </p:grpSpPr>
        <p:grpSp>
          <p:nvGrpSpPr>
            <p:cNvPr id="66569" name="Group 21"/>
            <p:cNvGrpSpPr>
              <a:grpSpLocks/>
            </p:cNvGrpSpPr>
            <p:nvPr/>
          </p:nvGrpSpPr>
          <p:grpSpPr bwMode="auto">
            <a:xfrm>
              <a:off x="240" y="1104"/>
              <a:ext cx="3792" cy="880"/>
              <a:chOff x="240" y="1304"/>
              <a:chExt cx="3792" cy="880"/>
            </a:xfrm>
          </p:grpSpPr>
          <p:sp>
            <p:nvSpPr>
              <p:cNvPr id="66571" name="Text Box 17"/>
              <p:cNvSpPr txBox="1">
                <a:spLocks noChangeArrowheads="1"/>
              </p:cNvSpPr>
              <p:nvPr/>
            </p:nvSpPr>
            <p:spPr bwMode="auto">
              <a:xfrm>
                <a:off x="240" y="1304"/>
                <a:ext cx="2976" cy="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/>
                  <a:t>The </a:t>
                </a:r>
                <a:r>
                  <a:rPr lang="en-US" b="1"/>
                  <a:t>type</a:t>
                </a:r>
                <a:r>
                  <a:rPr lang="en-US"/>
                  <a:t> of the array: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/>
                  <a:t>          </a:t>
                </a:r>
                <a:r>
                  <a:rPr lang="en-US" b="1">
                    <a:solidFill>
                      <a:srgbClr val="AD1D12"/>
                    </a:solidFill>
                  </a:rPr>
                  <a:t>int</a:t>
                </a:r>
                <a:r>
                  <a:rPr lang="en-US">
                    <a:solidFill>
                      <a:srgbClr val="AD1D12"/>
                    </a:solidFill>
                  </a:rPr>
                  <a:t>[]</a:t>
                </a:r>
                <a:endParaRPr lang="en-US"/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/>
                  <a:t>Variable contains name of the array.</a:t>
                </a:r>
              </a:p>
            </p:txBody>
          </p:sp>
          <p:sp>
            <p:nvSpPr>
              <p:cNvPr id="66572" name="Text Box 19"/>
              <p:cNvSpPr txBox="1">
                <a:spLocks noChangeArrowheads="1"/>
              </p:cNvSpPr>
              <p:nvPr/>
            </p:nvSpPr>
            <p:spPr bwMode="auto">
              <a:xfrm>
                <a:off x="3216" y="1872"/>
                <a:ext cx="19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/>
                  <a:t>x</a:t>
                </a:r>
              </a:p>
            </p:txBody>
          </p:sp>
          <p:sp>
            <p:nvSpPr>
              <p:cNvPr id="66573" name="Text Box 20"/>
              <p:cNvSpPr txBox="1">
                <a:spLocks noChangeArrowheads="1"/>
              </p:cNvSpPr>
              <p:nvPr/>
            </p:nvSpPr>
            <p:spPr bwMode="auto">
              <a:xfrm>
                <a:off x="3408" y="1872"/>
                <a:ext cx="624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8B008C"/>
                    </a:solidFill>
                  </a:rPr>
                  <a:t>[]@x3</a:t>
                </a:r>
              </a:p>
            </p:txBody>
          </p:sp>
        </p:grpSp>
        <p:sp>
          <p:nvSpPr>
            <p:cNvPr id="66570" name="Text Box 27"/>
            <p:cNvSpPr txBox="1">
              <a:spLocks noChangeArrowheads="1"/>
            </p:cNvSpPr>
            <p:nvPr/>
          </p:nvSpPr>
          <p:spPr bwMode="auto">
            <a:xfrm>
              <a:off x="3984" y="1872"/>
              <a:ext cx="5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int</a:t>
              </a:r>
              <a:r>
                <a:rPr lang="en-US"/>
                <a:t>[]</a:t>
              </a:r>
              <a:endParaRPr lang="en-US" b="1"/>
            </a:p>
          </p:txBody>
        </p:sp>
      </p:grpSp>
      <p:sp>
        <p:nvSpPr>
          <p:cNvPr id="66568" name="Text Box 13"/>
          <p:cNvSpPr txBox="1">
            <a:spLocks noChangeArrowheads="1"/>
          </p:cNvSpPr>
          <p:nvPr/>
        </p:nvSpPr>
        <p:spPr bwMode="auto">
          <a:xfrm>
            <a:off x="7239000" y="990600"/>
            <a:ext cx="9906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rgbClr val="8B008C"/>
                </a:solidFill>
              </a:rPr>
              <a:t>[]@x3</a:t>
            </a:r>
            <a:endParaRPr lang="en-US" sz="2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533400"/>
          </a:xfrm>
        </p:spPr>
        <p:txBody>
          <a:bodyPr/>
          <a:lstStyle/>
          <a:p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Array length</a:t>
            </a:r>
          </a:p>
        </p:txBody>
      </p:sp>
      <p:sp>
        <p:nvSpPr>
          <p:cNvPr id="6758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A25F164-97D2-094D-AFEF-DC9AFE90ABFE}" type="slidenum">
              <a:rPr lang="en-US" sz="1400"/>
              <a:pPr/>
              <a:t>51</a:t>
            </a:fld>
            <a:endParaRPr lang="en-US" sz="1400"/>
          </a:p>
        </p:txBody>
      </p:sp>
      <p:sp>
        <p:nvSpPr>
          <p:cNvPr id="67587" name="Rectangle 25"/>
          <p:cNvSpPr>
            <a:spLocks noChangeArrowheads="1"/>
          </p:cNvSpPr>
          <p:nvPr/>
        </p:nvSpPr>
        <p:spPr bwMode="auto">
          <a:xfrm>
            <a:off x="7958138" y="1109663"/>
            <a:ext cx="3810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88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6172200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/>
              <a:t>Array length: an instance field of the array.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/>
              <a:t>This is why we write x.length, not x.length( )</a:t>
            </a:r>
          </a:p>
        </p:txBody>
      </p:sp>
      <p:grpSp>
        <p:nvGrpSpPr>
          <p:cNvPr id="67589" name="Group 5"/>
          <p:cNvGrpSpPr>
            <a:grpSpLocks/>
          </p:cNvGrpSpPr>
          <p:nvPr/>
        </p:nvGrpSpPr>
        <p:grpSpPr bwMode="auto">
          <a:xfrm>
            <a:off x="7239000" y="1447800"/>
            <a:ext cx="1143000" cy="1778000"/>
            <a:chOff x="3744" y="1376"/>
            <a:chExt cx="720" cy="1120"/>
          </a:xfrm>
        </p:grpSpPr>
        <p:sp>
          <p:nvSpPr>
            <p:cNvPr id="67599" name="Text Box 6"/>
            <p:cNvSpPr txBox="1">
              <a:spLocks noChangeArrowheads="1"/>
            </p:cNvSpPr>
            <p:nvPr/>
          </p:nvSpPr>
          <p:spPr bwMode="auto">
            <a:xfrm>
              <a:off x="3744" y="1376"/>
              <a:ext cx="720" cy="1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/>
                <a:t>5</a:t>
              </a:r>
            </a:p>
            <a:p>
              <a:pPr algn="ctr">
                <a:spcBef>
                  <a:spcPct val="50000"/>
                </a:spcBef>
              </a:pPr>
              <a:r>
                <a:rPr lang="en-US" sz="2000"/>
                <a:t>7</a:t>
              </a:r>
            </a:p>
            <a:p>
              <a:pPr algn="ctr">
                <a:spcBef>
                  <a:spcPct val="50000"/>
                </a:spcBef>
              </a:pPr>
              <a:r>
                <a:rPr lang="en-US" sz="2000"/>
                <a:t>4</a:t>
              </a:r>
            </a:p>
            <a:p>
              <a:pPr algn="ctr">
                <a:spcBef>
                  <a:spcPct val="50000"/>
                </a:spcBef>
              </a:pPr>
              <a:r>
                <a:rPr lang="en-US" sz="2000"/>
                <a:t>-2</a:t>
              </a:r>
            </a:p>
          </p:txBody>
        </p:sp>
        <p:sp>
          <p:nvSpPr>
            <p:cNvPr id="67600" name="Line 7"/>
            <p:cNvSpPr>
              <a:spLocks noChangeShapeType="1"/>
            </p:cNvSpPr>
            <p:nvPr/>
          </p:nvSpPr>
          <p:spPr bwMode="auto">
            <a:xfrm>
              <a:off x="3744" y="163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1" name="Line 8"/>
            <p:cNvSpPr>
              <a:spLocks noChangeShapeType="1"/>
            </p:cNvSpPr>
            <p:nvPr/>
          </p:nvSpPr>
          <p:spPr bwMode="auto">
            <a:xfrm>
              <a:off x="3744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2" name="Line 9"/>
            <p:cNvSpPr>
              <a:spLocks noChangeShapeType="1"/>
            </p:cNvSpPr>
            <p:nvPr/>
          </p:nvSpPr>
          <p:spPr bwMode="auto">
            <a:xfrm>
              <a:off x="3744" y="22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590" name="Text Box 10"/>
          <p:cNvSpPr txBox="1">
            <a:spLocks noChangeArrowheads="1"/>
          </p:cNvSpPr>
          <p:nvPr/>
        </p:nvSpPr>
        <p:spPr bwMode="auto">
          <a:xfrm>
            <a:off x="7239000" y="690563"/>
            <a:ext cx="609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rgbClr val="8B008C"/>
                </a:solidFill>
              </a:rPr>
              <a:t>a0</a:t>
            </a:r>
            <a:endParaRPr lang="en-US" sz="2000"/>
          </a:p>
        </p:txBody>
      </p:sp>
      <p:sp>
        <p:nvSpPr>
          <p:cNvPr id="67591" name="Text Box 15"/>
          <p:cNvSpPr txBox="1">
            <a:spLocks noChangeArrowheads="1"/>
          </p:cNvSpPr>
          <p:nvPr/>
        </p:nvSpPr>
        <p:spPr bwMode="auto">
          <a:xfrm>
            <a:off x="6934200" y="1447800"/>
            <a:ext cx="3048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0</a:t>
            </a:r>
          </a:p>
          <a:p>
            <a:pPr>
              <a:spcBef>
                <a:spcPct val="50000"/>
              </a:spcBef>
            </a:pPr>
            <a:r>
              <a:rPr lang="en-US" sz="2000"/>
              <a:t>1</a:t>
            </a:r>
          </a:p>
          <a:p>
            <a:pPr>
              <a:spcBef>
                <a:spcPct val="50000"/>
              </a:spcBef>
            </a:pPr>
            <a:r>
              <a:rPr lang="en-US" sz="2000"/>
              <a:t>2</a:t>
            </a:r>
          </a:p>
          <a:p>
            <a:pPr>
              <a:spcBef>
                <a:spcPct val="50000"/>
              </a:spcBef>
            </a:pPr>
            <a:r>
              <a:rPr lang="en-US" sz="2000"/>
              <a:t>3</a:t>
            </a: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381000" y="2362200"/>
            <a:ext cx="61722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/>
              <a:t>Length field is </a:t>
            </a:r>
            <a:r>
              <a:rPr lang="en-US" b="1"/>
              <a:t>final:</a:t>
            </a:r>
            <a:r>
              <a:rPr lang="en-US"/>
              <a:t>  cannot be changed.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/>
              <a:t>Length remains the same once the array has been created.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/>
              <a:t>We omit it in the rest of the pictures.</a:t>
            </a:r>
          </a:p>
        </p:txBody>
      </p:sp>
      <p:grpSp>
        <p:nvGrpSpPr>
          <p:cNvPr id="67593" name="Group 33"/>
          <p:cNvGrpSpPr>
            <a:grpSpLocks/>
          </p:cNvGrpSpPr>
          <p:nvPr/>
        </p:nvGrpSpPr>
        <p:grpSpPr bwMode="auto">
          <a:xfrm>
            <a:off x="6858000" y="3963988"/>
            <a:ext cx="1447800" cy="531812"/>
            <a:chOff x="3408" y="1756"/>
            <a:chExt cx="912" cy="335"/>
          </a:xfrm>
        </p:grpSpPr>
        <p:sp>
          <p:nvSpPr>
            <p:cNvPr id="67596" name="Text Box 20"/>
            <p:cNvSpPr txBox="1">
              <a:spLocks noChangeArrowheads="1"/>
            </p:cNvSpPr>
            <p:nvPr/>
          </p:nvSpPr>
          <p:spPr bwMode="auto">
            <a:xfrm>
              <a:off x="3408" y="1756"/>
              <a:ext cx="1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x</a:t>
              </a:r>
            </a:p>
          </p:txBody>
        </p:sp>
        <p:sp>
          <p:nvSpPr>
            <p:cNvPr id="67597" name="Text Box 21"/>
            <p:cNvSpPr txBox="1">
              <a:spLocks noChangeArrowheads="1"/>
            </p:cNvSpPr>
            <p:nvPr/>
          </p:nvSpPr>
          <p:spPr bwMode="auto">
            <a:xfrm>
              <a:off x="3600" y="1756"/>
              <a:ext cx="384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8B008C"/>
                  </a:solidFill>
                </a:rPr>
                <a:t>a0</a:t>
              </a:r>
            </a:p>
          </p:txBody>
        </p:sp>
        <p:sp>
          <p:nvSpPr>
            <p:cNvPr id="67598" name="Text Box 22"/>
            <p:cNvSpPr txBox="1">
              <a:spLocks noChangeArrowheads="1"/>
            </p:cNvSpPr>
            <p:nvPr/>
          </p:nvSpPr>
          <p:spPr bwMode="auto">
            <a:xfrm>
              <a:off x="3936" y="186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int</a:t>
              </a:r>
              <a:r>
                <a:rPr lang="en-US" sz="1800"/>
                <a:t>[]</a:t>
              </a:r>
              <a:endParaRPr lang="en-US" sz="1800" b="1"/>
            </a:p>
          </p:txBody>
        </p:sp>
      </p:grpSp>
      <p:sp>
        <p:nvSpPr>
          <p:cNvPr id="67594" name="Text Box 24"/>
          <p:cNvSpPr txBox="1">
            <a:spLocks noChangeArrowheads="1"/>
          </p:cNvSpPr>
          <p:nvPr/>
        </p:nvSpPr>
        <p:spPr bwMode="auto">
          <a:xfrm>
            <a:off x="7239000" y="1071563"/>
            <a:ext cx="1143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length    4</a:t>
            </a:r>
            <a:endParaRPr lang="en-US" sz="2000"/>
          </a:p>
        </p:txBody>
      </p:sp>
      <p:sp>
        <p:nvSpPr>
          <p:cNvPr id="41" name="Text Box 28"/>
          <p:cNvSpPr txBox="1">
            <a:spLocks noChangeArrowheads="1"/>
          </p:cNvSpPr>
          <p:nvPr/>
        </p:nvSpPr>
        <p:spPr bwMode="auto">
          <a:xfrm>
            <a:off x="381000" y="4927600"/>
            <a:ext cx="80010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/>
              <a:t>The length is not part of the array type.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/>
              <a:t>The type is </a:t>
            </a:r>
            <a:r>
              <a:rPr lang="en-US" b="1">
                <a:solidFill>
                  <a:srgbClr val="AD1D12"/>
                </a:solidFill>
              </a:rPr>
              <a:t>int</a:t>
            </a:r>
            <a:r>
              <a:rPr lang="en-US">
                <a:solidFill>
                  <a:srgbClr val="AD1D12"/>
                </a:solidFill>
              </a:rPr>
              <a:t>[]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/>
              <a:t>An array variable can be assigned arrays of different lengths.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0CD6BA2-655E-404A-A907-6B6EF478F33A}" type="slidenum">
              <a:rPr lang="en-US" sz="1400"/>
              <a:pPr/>
              <a:t>52</a:t>
            </a:fld>
            <a:endParaRPr lang="en-US" sz="1400"/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7162800" y="3048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b="1">
                <a:solidFill>
                  <a:srgbClr val="FF0000"/>
                </a:solidFill>
              </a:rPr>
              <a:t>Arrays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8611" name="Text Box 13"/>
          <p:cNvSpPr txBox="1">
            <a:spLocks noChangeArrowheads="1"/>
          </p:cNvSpPr>
          <p:nvPr/>
        </p:nvSpPr>
        <p:spPr bwMode="auto">
          <a:xfrm>
            <a:off x="381000" y="304800"/>
            <a:ext cx="1981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  int</a:t>
            </a:r>
            <a:r>
              <a:rPr lang="en-US"/>
              <a:t>[] x ;</a:t>
            </a:r>
          </a:p>
        </p:txBody>
      </p:sp>
      <p:grpSp>
        <p:nvGrpSpPr>
          <p:cNvPr id="68612" name="Group 53"/>
          <p:cNvGrpSpPr>
            <a:grpSpLocks/>
          </p:cNvGrpSpPr>
          <p:nvPr/>
        </p:nvGrpSpPr>
        <p:grpSpPr bwMode="auto">
          <a:xfrm>
            <a:off x="4038600" y="304800"/>
            <a:ext cx="1600200" cy="595313"/>
            <a:chOff x="2736" y="192"/>
            <a:chExt cx="1008" cy="375"/>
          </a:xfrm>
        </p:grpSpPr>
        <p:sp>
          <p:nvSpPr>
            <p:cNvPr id="68659" name="Text Box 20"/>
            <p:cNvSpPr txBox="1">
              <a:spLocks noChangeArrowheads="1"/>
            </p:cNvSpPr>
            <p:nvPr/>
          </p:nvSpPr>
          <p:spPr bwMode="auto">
            <a:xfrm>
              <a:off x="2736" y="192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/>
                <a:t>x</a:t>
              </a:r>
            </a:p>
          </p:txBody>
        </p:sp>
        <p:sp>
          <p:nvSpPr>
            <p:cNvPr id="68660" name="Text Box 21"/>
            <p:cNvSpPr txBox="1">
              <a:spLocks noChangeArrowheads="1"/>
            </p:cNvSpPr>
            <p:nvPr/>
          </p:nvSpPr>
          <p:spPr bwMode="auto">
            <a:xfrm>
              <a:off x="2928" y="192"/>
              <a:ext cx="432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rgbClr val="8B008C"/>
                  </a:solidFill>
                </a:rPr>
                <a:t>null</a:t>
              </a:r>
            </a:p>
          </p:txBody>
        </p:sp>
        <p:sp>
          <p:nvSpPr>
            <p:cNvPr id="68661" name="Text Box 22"/>
            <p:cNvSpPr txBox="1">
              <a:spLocks noChangeArrowheads="1"/>
            </p:cNvSpPr>
            <p:nvPr/>
          </p:nvSpPr>
          <p:spPr bwMode="auto">
            <a:xfrm>
              <a:off x="3360" y="33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int</a:t>
              </a:r>
              <a:r>
                <a:rPr lang="en-US" sz="1800"/>
                <a:t>[]</a:t>
              </a:r>
              <a:endParaRPr lang="en-US" sz="1800" b="1"/>
            </a:p>
          </p:txBody>
        </p:sp>
      </p:grpSp>
      <p:sp>
        <p:nvSpPr>
          <p:cNvPr id="68613" name="Line 23"/>
          <p:cNvSpPr>
            <a:spLocks noChangeShapeType="1"/>
          </p:cNvSpPr>
          <p:nvPr/>
        </p:nvSpPr>
        <p:spPr bwMode="auto">
          <a:xfrm>
            <a:off x="838200" y="990600"/>
            <a:ext cx="5715000" cy="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Line 29"/>
          <p:cNvSpPr>
            <a:spLocks noChangeShapeType="1"/>
          </p:cNvSpPr>
          <p:nvPr/>
        </p:nvSpPr>
        <p:spPr bwMode="auto">
          <a:xfrm>
            <a:off x="838200" y="2667000"/>
            <a:ext cx="5715000" cy="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Line 42"/>
          <p:cNvSpPr>
            <a:spLocks noChangeShapeType="1"/>
          </p:cNvSpPr>
          <p:nvPr/>
        </p:nvSpPr>
        <p:spPr bwMode="auto">
          <a:xfrm>
            <a:off x="838200" y="4724400"/>
            <a:ext cx="5715000" cy="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63"/>
          <p:cNvGrpSpPr>
            <a:grpSpLocks/>
          </p:cNvGrpSpPr>
          <p:nvPr/>
        </p:nvGrpSpPr>
        <p:grpSpPr bwMode="auto">
          <a:xfrm>
            <a:off x="457200" y="804863"/>
            <a:ext cx="7772400" cy="1847850"/>
            <a:chOff x="480" y="507"/>
            <a:chExt cx="4896" cy="1164"/>
          </a:xfrm>
        </p:grpSpPr>
        <p:grpSp>
          <p:nvGrpSpPr>
            <p:cNvPr id="68644" name="Group 40"/>
            <p:cNvGrpSpPr>
              <a:grpSpLocks/>
            </p:cNvGrpSpPr>
            <p:nvPr/>
          </p:nvGrpSpPr>
          <p:grpSpPr bwMode="auto">
            <a:xfrm>
              <a:off x="480" y="507"/>
              <a:ext cx="4896" cy="1125"/>
              <a:chOff x="480" y="507"/>
              <a:chExt cx="4896" cy="1125"/>
            </a:xfrm>
          </p:grpSpPr>
          <p:grpSp>
            <p:nvGrpSpPr>
              <p:cNvPr id="68649" name="Group 28"/>
              <p:cNvGrpSpPr>
                <a:grpSpLocks/>
              </p:cNvGrpSpPr>
              <p:nvPr/>
            </p:nvGrpSpPr>
            <p:grpSpPr bwMode="auto">
              <a:xfrm>
                <a:off x="4656" y="507"/>
                <a:ext cx="720" cy="1125"/>
                <a:chOff x="2832" y="1152"/>
                <a:chExt cx="720" cy="1125"/>
              </a:xfrm>
            </p:grpSpPr>
            <p:grpSp>
              <p:nvGrpSpPr>
                <p:cNvPr id="68653" name="Group 25"/>
                <p:cNvGrpSpPr>
                  <a:grpSpLocks/>
                </p:cNvGrpSpPr>
                <p:nvPr/>
              </p:nvGrpSpPr>
              <p:grpSpPr bwMode="auto">
                <a:xfrm>
                  <a:off x="2832" y="1388"/>
                  <a:ext cx="720" cy="889"/>
                  <a:chOff x="2832" y="1388"/>
                  <a:chExt cx="720" cy="889"/>
                </a:xfrm>
              </p:grpSpPr>
              <p:sp>
                <p:nvSpPr>
                  <p:cNvPr id="68655" name="Text 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2" y="1388"/>
                    <a:ext cx="720" cy="88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9pPr>
                  </a:lstStyle>
                  <a:p>
                    <a:pPr algn="ctr">
                      <a:spcBef>
                        <a:spcPct val="10000"/>
                      </a:spcBef>
                    </a:pPr>
                    <a:r>
                      <a:rPr lang="en-US" sz="2000"/>
                      <a:t>0</a:t>
                    </a:r>
                  </a:p>
                  <a:p>
                    <a:pPr algn="ctr">
                      <a:spcBef>
                        <a:spcPct val="10000"/>
                      </a:spcBef>
                    </a:pPr>
                    <a:r>
                      <a:rPr lang="en-US" sz="2000"/>
                      <a:t>0</a:t>
                    </a:r>
                  </a:p>
                  <a:p>
                    <a:pPr algn="ctr">
                      <a:spcBef>
                        <a:spcPct val="10000"/>
                      </a:spcBef>
                    </a:pPr>
                    <a:r>
                      <a:rPr lang="en-US" sz="2000"/>
                      <a:t>0</a:t>
                    </a:r>
                  </a:p>
                  <a:p>
                    <a:pPr algn="ctr">
                      <a:spcBef>
                        <a:spcPct val="10000"/>
                      </a:spcBef>
                    </a:pPr>
                    <a:r>
                      <a:rPr lang="en-US" sz="2000"/>
                      <a:t>0</a:t>
                    </a:r>
                  </a:p>
                </p:txBody>
              </p:sp>
              <p:sp>
                <p:nvSpPr>
                  <p:cNvPr id="68656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1632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8657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1824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8658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201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65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832" y="1152"/>
                  <a:ext cx="384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800" b="1">
                      <a:solidFill>
                        <a:srgbClr val="8B008C"/>
                      </a:solidFill>
                    </a:rPr>
                    <a:t>a0</a:t>
                  </a:r>
                  <a:endParaRPr lang="en-US" sz="2000"/>
                </a:p>
              </p:txBody>
            </p:sp>
          </p:grpSp>
          <p:sp>
            <p:nvSpPr>
              <p:cNvPr id="68650" name="Text Box 24"/>
              <p:cNvSpPr txBox="1">
                <a:spLocks noChangeArrowheads="1"/>
              </p:cNvSpPr>
              <p:nvPr/>
            </p:nvSpPr>
            <p:spPr bwMode="auto">
              <a:xfrm>
                <a:off x="480" y="749"/>
                <a:ext cx="129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x= </a:t>
                </a:r>
                <a:r>
                  <a:rPr lang="en-US" b="1"/>
                  <a:t>new</a:t>
                </a:r>
                <a:r>
                  <a:rPr lang="en-US"/>
                  <a:t> </a:t>
                </a:r>
                <a:r>
                  <a:rPr lang="en-US" b="1"/>
                  <a:t>int</a:t>
                </a:r>
                <a:r>
                  <a:rPr lang="en-US"/>
                  <a:t>[4];</a:t>
                </a:r>
              </a:p>
            </p:txBody>
          </p:sp>
          <p:sp>
            <p:nvSpPr>
              <p:cNvPr id="68651" name="Text Box 30"/>
              <p:cNvSpPr txBox="1">
                <a:spLocks noChangeArrowheads="1"/>
              </p:cNvSpPr>
              <p:nvPr/>
            </p:nvSpPr>
            <p:spPr bwMode="auto">
              <a:xfrm>
                <a:off x="4464" y="749"/>
                <a:ext cx="192" cy="8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10000"/>
                  </a:spcBef>
                </a:pPr>
                <a:r>
                  <a:rPr lang="en-US" sz="2000"/>
                  <a:t>0</a:t>
                </a:r>
              </a:p>
              <a:p>
                <a:pPr>
                  <a:spcBef>
                    <a:spcPct val="10000"/>
                  </a:spcBef>
                </a:pPr>
                <a:r>
                  <a:rPr lang="en-US" sz="2000"/>
                  <a:t>1</a:t>
                </a:r>
              </a:p>
              <a:p>
                <a:pPr>
                  <a:spcBef>
                    <a:spcPct val="10000"/>
                  </a:spcBef>
                </a:pPr>
                <a:r>
                  <a:rPr lang="en-US" sz="2000"/>
                  <a:t>2</a:t>
                </a:r>
              </a:p>
              <a:p>
                <a:pPr>
                  <a:spcBef>
                    <a:spcPct val="10000"/>
                  </a:spcBef>
                </a:pPr>
                <a:r>
                  <a:rPr lang="en-US" sz="2000"/>
                  <a:t>3</a:t>
                </a:r>
              </a:p>
            </p:txBody>
          </p:sp>
          <p:sp>
            <p:nvSpPr>
              <p:cNvPr id="68652" name="Text Box 39"/>
              <p:cNvSpPr txBox="1">
                <a:spLocks noChangeArrowheads="1"/>
              </p:cNvSpPr>
              <p:nvPr/>
            </p:nvSpPr>
            <p:spPr bwMode="auto">
              <a:xfrm>
                <a:off x="1824" y="768"/>
                <a:ext cx="2160" cy="442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000"/>
                  <a:t>Create array object of length 4, store its name in x</a:t>
                </a:r>
              </a:p>
            </p:txBody>
          </p:sp>
        </p:grpSp>
        <p:grpSp>
          <p:nvGrpSpPr>
            <p:cNvPr id="68645" name="Group 54"/>
            <p:cNvGrpSpPr>
              <a:grpSpLocks/>
            </p:cNvGrpSpPr>
            <p:nvPr/>
          </p:nvGrpSpPr>
          <p:grpSpPr bwMode="auto">
            <a:xfrm>
              <a:off x="2736" y="1296"/>
              <a:ext cx="1008" cy="375"/>
              <a:chOff x="2736" y="192"/>
              <a:chExt cx="1008" cy="375"/>
            </a:xfrm>
          </p:grpSpPr>
          <p:sp>
            <p:nvSpPr>
              <p:cNvPr id="68646" name="Text Box 55"/>
              <p:cNvSpPr txBox="1">
                <a:spLocks noChangeArrowheads="1"/>
              </p:cNvSpPr>
              <p:nvPr/>
            </p:nvSpPr>
            <p:spPr bwMode="auto">
              <a:xfrm>
                <a:off x="2736" y="192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000"/>
                  <a:t>x</a:t>
                </a:r>
              </a:p>
            </p:txBody>
          </p:sp>
          <p:sp>
            <p:nvSpPr>
              <p:cNvPr id="68647" name="Text Box 56"/>
              <p:cNvSpPr txBox="1">
                <a:spLocks noChangeArrowheads="1"/>
              </p:cNvSpPr>
              <p:nvPr/>
            </p:nvSpPr>
            <p:spPr bwMode="auto">
              <a:xfrm>
                <a:off x="2928" y="192"/>
                <a:ext cx="43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000" b="1">
                    <a:solidFill>
                      <a:srgbClr val="8B008C"/>
                    </a:solidFill>
                  </a:rPr>
                  <a:t>a0</a:t>
                </a:r>
              </a:p>
            </p:txBody>
          </p:sp>
          <p:sp>
            <p:nvSpPr>
              <p:cNvPr id="68648" name="Text Box 57"/>
              <p:cNvSpPr txBox="1">
                <a:spLocks noChangeArrowheads="1"/>
              </p:cNvSpPr>
              <p:nvPr/>
            </p:nvSpPr>
            <p:spPr bwMode="auto">
              <a:xfrm>
                <a:off x="3360" y="336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800" b="1"/>
                  <a:t>int</a:t>
                </a:r>
                <a:r>
                  <a:rPr lang="en-US" sz="1800"/>
                  <a:t>[]</a:t>
                </a:r>
                <a:endParaRPr lang="en-US" sz="1800" b="1"/>
              </a:p>
            </p:txBody>
          </p:sp>
        </p:grpSp>
      </p:grpSp>
      <p:grpSp>
        <p:nvGrpSpPr>
          <p:cNvPr id="30" name="Group 66"/>
          <p:cNvGrpSpPr>
            <a:grpSpLocks/>
          </p:cNvGrpSpPr>
          <p:nvPr/>
        </p:nvGrpSpPr>
        <p:grpSpPr bwMode="auto">
          <a:xfrm>
            <a:off x="457200" y="4919663"/>
            <a:ext cx="7772400" cy="1785937"/>
            <a:chOff x="480" y="3099"/>
            <a:chExt cx="4896" cy="1125"/>
          </a:xfrm>
        </p:grpSpPr>
        <p:grpSp>
          <p:nvGrpSpPr>
            <p:cNvPr id="68633" name="Group 44"/>
            <p:cNvGrpSpPr>
              <a:grpSpLocks/>
            </p:cNvGrpSpPr>
            <p:nvPr/>
          </p:nvGrpSpPr>
          <p:grpSpPr bwMode="auto">
            <a:xfrm>
              <a:off x="4464" y="3099"/>
              <a:ext cx="912" cy="1125"/>
              <a:chOff x="4464" y="1803"/>
              <a:chExt cx="912" cy="1125"/>
            </a:xfrm>
          </p:grpSpPr>
          <p:grpSp>
            <p:nvGrpSpPr>
              <p:cNvPr id="68636" name="Group 45"/>
              <p:cNvGrpSpPr>
                <a:grpSpLocks/>
              </p:cNvGrpSpPr>
              <p:nvPr/>
            </p:nvGrpSpPr>
            <p:grpSpPr bwMode="auto">
              <a:xfrm>
                <a:off x="4656" y="1803"/>
                <a:ext cx="720" cy="1125"/>
                <a:chOff x="2832" y="1152"/>
                <a:chExt cx="720" cy="1125"/>
              </a:xfrm>
            </p:grpSpPr>
            <p:grpSp>
              <p:nvGrpSpPr>
                <p:cNvPr id="68638" name="Group 46"/>
                <p:cNvGrpSpPr>
                  <a:grpSpLocks/>
                </p:cNvGrpSpPr>
                <p:nvPr/>
              </p:nvGrpSpPr>
              <p:grpSpPr bwMode="auto">
                <a:xfrm>
                  <a:off x="2832" y="1388"/>
                  <a:ext cx="720" cy="889"/>
                  <a:chOff x="2832" y="1388"/>
                  <a:chExt cx="720" cy="889"/>
                </a:xfrm>
              </p:grpSpPr>
              <p:sp>
                <p:nvSpPr>
                  <p:cNvPr id="68640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2" y="1388"/>
                    <a:ext cx="720" cy="88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9pPr>
                  </a:lstStyle>
                  <a:p>
                    <a:pPr algn="ctr">
                      <a:spcBef>
                        <a:spcPct val="10000"/>
                      </a:spcBef>
                    </a:pPr>
                    <a:r>
                      <a:rPr lang="en-US" sz="2000"/>
                      <a:t>-4</a:t>
                    </a:r>
                  </a:p>
                  <a:p>
                    <a:pPr algn="ctr">
                      <a:spcBef>
                        <a:spcPct val="10000"/>
                      </a:spcBef>
                    </a:pPr>
                    <a:r>
                      <a:rPr lang="en-US" sz="2000"/>
                      <a:t>0</a:t>
                    </a:r>
                  </a:p>
                  <a:p>
                    <a:pPr algn="ctr">
                      <a:spcBef>
                        <a:spcPct val="10000"/>
                      </a:spcBef>
                    </a:pPr>
                    <a:r>
                      <a:rPr lang="en-US" sz="2000"/>
                      <a:t>6</a:t>
                    </a:r>
                  </a:p>
                  <a:p>
                    <a:pPr algn="ctr">
                      <a:spcBef>
                        <a:spcPct val="10000"/>
                      </a:spcBef>
                    </a:pPr>
                    <a:r>
                      <a:rPr lang="en-US" sz="2000"/>
                      <a:t>-8</a:t>
                    </a:r>
                  </a:p>
                </p:txBody>
              </p:sp>
              <p:sp>
                <p:nvSpPr>
                  <p:cNvPr id="68641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1632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8642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1824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8643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201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639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832" y="1152"/>
                  <a:ext cx="384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800" b="1">
                      <a:solidFill>
                        <a:srgbClr val="8B008C"/>
                      </a:solidFill>
                    </a:rPr>
                    <a:t>a0</a:t>
                  </a:r>
                  <a:endParaRPr lang="en-US" sz="2000"/>
                </a:p>
              </p:txBody>
            </p:sp>
          </p:grpSp>
          <p:sp>
            <p:nvSpPr>
              <p:cNvPr id="68637" name="Text Box 52"/>
              <p:cNvSpPr txBox="1">
                <a:spLocks noChangeArrowheads="1"/>
              </p:cNvSpPr>
              <p:nvPr/>
            </p:nvSpPr>
            <p:spPr bwMode="auto">
              <a:xfrm>
                <a:off x="4464" y="2045"/>
                <a:ext cx="192" cy="8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10000"/>
                  </a:spcBef>
                </a:pPr>
                <a:r>
                  <a:rPr lang="en-US" sz="2000"/>
                  <a:t>0</a:t>
                </a:r>
              </a:p>
              <a:p>
                <a:pPr>
                  <a:spcBef>
                    <a:spcPct val="10000"/>
                  </a:spcBef>
                </a:pPr>
                <a:r>
                  <a:rPr lang="en-US" sz="2000"/>
                  <a:t>1</a:t>
                </a:r>
              </a:p>
              <a:p>
                <a:pPr>
                  <a:spcBef>
                    <a:spcPct val="10000"/>
                  </a:spcBef>
                </a:pPr>
                <a:r>
                  <a:rPr lang="en-US" sz="2000"/>
                  <a:t>2</a:t>
                </a:r>
              </a:p>
              <a:p>
                <a:pPr>
                  <a:spcBef>
                    <a:spcPct val="10000"/>
                  </a:spcBef>
                </a:pPr>
                <a:r>
                  <a:rPr lang="en-US" sz="2000"/>
                  <a:t>3</a:t>
                </a:r>
              </a:p>
            </p:txBody>
          </p:sp>
        </p:grpSp>
        <p:sp>
          <p:nvSpPr>
            <p:cNvPr id="68634" name="Text Box 58"/>
            <p:cNvSpPr txBox="1">
              <a:spLocks noChangeArrowheads="1"/>
            </p:cNvSpPr>
            <p:nvPr/>
          </p:nvSpPr>
          <p:spPr bwMode="auto">
            <a:xfrm>
              <a:off x="1824" y="3360"/>
              <a:ext cx="2400" cy="44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/>
                <a:t>Assign 2*x[0], i.e. -8, to x[3]</a:t>
              </a:r>
              <a:br>
                <a:rPr lang="en-US" sz="2000"/>
              </a:br>
              <a:r>
                <a:rPr lang="en-US" sz="2000"/>
                <a:t>Assign 6 to x[2] </a:t>
              </a:r>
            </a:p>
          </p:txBody>
        </p:sp>
        <p:sp>
          <p:nvSpPr>
            <p:cNvPr id="68635" name="Text Box 59"/>
            <p:cNvSpPr txBox="1">
              <a:spLocks noChangeArrowheads="1"/>
            </p:cNvSpPr>
            <p:nvPr/>
          </p:nvSpPr>
          <p:spPr bwMode="auto">
            <a:xfrm>
              <a:off x="480" y="3168"/>
              <a:ext cx="1344" cy="1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ts val="838"/>
                </a:spcBef>
              </a:pPr>
              <a:r>
                <a:rPr lang="en-US" b="1"/>
                <a:t>int </a:t>
              </a:r>
              <a:r>
                <a:rPr lang="en-US"/>
                <a:t>k= 3;</a:t>
              </a:r>
            </a:p>
            <a:p>
              <a:pPr>
                <a:lnSpc>
                  <a:spcPct val="80000"/>
                </a:lnSpc>
                <a:spcBef>
                  <a:spcPts val="838"/>
                </a:spcBef>
              </a:pPr>
              <a:r>
                <a:rPr lang="en-US"/>
                <a:t>x[k]= 2* x[0];</a:t>
              </a:r>
            </a:p>
            <a:p>
              <a:pPr>
                <a:lnSpc>
                  <a:spcPct val="80000"/>
                </a:lnSpc>
                <a:spcBef>
                  <a:spcPts val="838"/>
                </a:spcBef>
              </a:pPr>
              <a:r>
                <a:rPr lang="en-US"/>
                <a:t>x[k-1]= 6;                  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2000"/>
            </a:p>
          </p:txBody>
        </p:sp>
      </p:grpSp>
      <p:grpSp>
        <p:nvGrpSpPr>
          <p:cNvPr id="42" name="Group 64"/>
          <p:cNvGrpSpPr>
            <a:grpSpLocks/>
          </p:cNvGrpSpPr>
          <p:nvPr/>
        </p:nvGrpSpPr>
        <p:grpSpPr bwMode="auto">
          <a:xfrm>
            <a:off x="457200" y="2862263"/>
            <a:ext cx="7772400" cy="1785937"/>
            <a:chOff x="480" y="1803"/>
            <a:chExt cx="4896" cy="1125"/>
          </a:xfrm>
        </p:grpSpPr>
        <p:sp>
          <p:nvSpPr>
            <p:cNvPr id="68619" name="Text Box 19"/>
            <p:cNvSpPr txBox="1">
              <a:spLocks noChangeArrowheads="1"/>
            </p:cNvSpPr>
            <p:nvPr/>
          </p:nvSpPr>
          <p:spPr bwMode="auto">
            <a:xfrm>
              <a:off x="480" y="1872"/>
              <a:ext cx="1200" cy="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/>
                <a:t>x[2]= 5;                  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/>
                <a:t>x[0]= -4;</a:t>
              </a:r>
            </a:p>
          </p:txBody>
        </p:sp>
        <p:grpSp>
          <p:nvGrpSpPr>
            <p:cNvPr id="68620" name="Group 43"/>
            <p:cNvGrpSpPr>
              <a:grpSpLocks/>
            </p:cNvGrpSpPr>
            <p:nvPr/>
          </p:nvGrpSpPr>
          <p:grpSpPr bwMode="auto">
            <a:xfrm>
              <a:off x="4464" y="1803"/>
              <a:ext cx="912" cy="1125"/>
              <a:chOff x="4464" y="1803"/>
              <a:chExt cx="912" cy="1125"/>
            </a:xfrm>
          </p:grpSpPr>
          <p:grpSp>
            <p:nvGrpSpPr>
              <p:cNvPr id="68625" name="Group 31"/>
              <p:cNvGrpSpPr>
                <a:grpSpLocks/>
              </p:cNvGrpSpPr>
              <p:nvPr/>
            </p:nvGrpSpPr>
            <p:grpSpPr bwMode="auto">
              <a:xfrm>
                <a:off x="4656" y="1803"/>
                <a:ext cx="720" cy="1125"/>
                <a:chOff x="2832" y="1152"/>
                <a:chExt cx="720" cy="1125"/>
              </a:xfrm>
            </p:grpSpPr>
            <p:grpSp>
              <p:nvGrpSpPr>
                <p:cNvPr id="68627" name="Group 32"/>
                <p:cNvGrpSpPr>
                  <a:grpSpLocks/>
                </p:cNvGrpSpPr>
                <p:nvPr/>
              </p:nvGrpSpPr>
              <p:grpSpPr bwMode="auto">
                <a:xfrm>
                  <a:off x="2832" y="1388"/>
                  <a:ext cx="720" cy="889"/>
                  <a:chOff x="2832" y="1388"/>
                  <a:chExt cx="720" cy="889"/>
                </a:xfrm>
              </p:grpSpPr>
              <p:sp>
                <p:nvSpPr>
                  <p:cNvPr id="68629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2" y="1388"/>
                    <a:ext cx="720" cy="88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charset="0"/>
                        <a:ea typeface="ＭＳ Ｐゴシック" charset="0"/>
                      </a:defRPr>
                    </a:lvl9pPr>
                  </a:lstStyle>
                  <a:p>
                    <a:pPr algn="ctr">
                      <a:spcBef>
                        <a:spcPct val="10000"/>
                      </a:spcBef>
                    </a:pPr>
                    <a:r>
                      <a:rPr lang="en-US" sz="2000"/>
                      <a:t>-4</a:t>
                    </a:r>
                  </a:p>
                  <a:p>
                    <a:pPr algn="ctr">
                      <a:spcBef>
                        <a:spcPct val="10000"/>
                      </a:spcBef>
                    </a:pPr>
                    <a:r>
                      <a:rPr lang="en-US" sz="2000"/>
                      <a:t>0</a:t>
                    </a:r>
                  </a:p>
                  <a:p>
                    <a:pPr algn="ctr">
                      <a:spcBef>
                        <a:spcPct val="10000"/>
                      </a:spcBef>
                    </a:pPr>
                    <a:r>
                      <a:rPr lang="en-US" sz="2000"/>
                      <a:t>5</a:t>
                    </a:r>
                  </a:p>
                  <a:p>
                    <a:pPr algn="ctr">
                      <a:spcBef>
                        <a:spcPct val="10000"/>
                      </a:spcBef>
                    </a:pPr>
                    <a:r>
                      <a:rPr lang="en-US" sz="2000"/>
                      <a:t>0</a:t>
                    </a:r>
                  </a:p>
                </p:txBody>
              </p:sp>
              <p:sp>
                <p:nvSpPr>
                  <p:cNvPr id="68630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1632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8631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1824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8632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201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628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832" y="1152"/>
                  <a:ext cx="384" cy="2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800" b="1">
                      <a:solidFill>
                        <a:srgbClr val="8B008C"/>
                      </a:solidFill>
                    </a:rPr>
                    <a:t>a0</a:t>
                  </a:r>
                  <a:endParaRPr lang="en-US" sz="2000"/>
                </a:p>
              </p:txBody>
            </p:sp>
          </p:grpSp>
          <p:sp>
            <p:nvSpPr>
              <p:cNvPr id="68626" name="Text Box 38"/>
              <p:cNvSpPr txBox="1">
                <a:spLocks noChangeArrowheads="1"/>
              </p:cNvSpPr>
              <p:nvPr/>
            </p:nvSpPr>
            <p:spPr bwMode="auto">
              <a:xfrm>
                <a:off x="4464" y="2045"/>
                <a:ext cx="192" cy="8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10000"/>
                  </a:spcBef>
                </a:pPr>
                <a:r>
                  <a:rPr lang="en-US" sz="2000"/>
                  <a:t>0</a:t>
                </a:r>
              </a:p>
              <a:p>
                <a:pPr>
                  <a:spcBef>
                    <a:spcPct val="10000"/>
                  </a:spcBef>
                </a:pPr>
                <a:r>
                  <a:rPr lang="en-US" sz="2000"/>
                  <a:t>1</a:t>
                </a:r>
              </a:p>
              <a:p>
                <a:pPr>
                  <a:spcBef>
                    <a:spcPct val="10000"/>
                  </a:spcBef>
                </a:pPr>
                <a:r>
                  <a:rPr lang="en-US" sz="2000"/>
                  <a:t>2</a:t>
                </a:r>
              </a:p>
              <a:p>
                <a:pPr>
                  <a:spcBef>
                    <a:spcPct val="10000"/>
                  </a:spcBef>
                </a:pPr>
                <a:r>
                  <a:rPr lang="en-US" sz="2000"/>
                  <a:t>3</a:t>
                </a:r>
              </a:p>
            </p:txBody>
          </p:sp>
        </p:grpSp>
        <p:sp>
          <p:nvSpPr>
            <p:cNvPr id="68621" name="Text Box 41"/>
            <p:cNvSpPr txBox="1">
              <a:spLocks noChangeArrowheads="1"/>
            </p:cNvSpPr>
            <p:nvPr/>
          </p:nvSpPr>
          <p:spPr bwMode="auto">
            <a:xfrm>
              <a:off x="1872" y="1824"/>
              <a:ext cx="2304" cy="44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/>
                <a:t>Assign 5 to array element 2 and </a:t>
              </a:r>
              <a:br>
                <a:rPr lang="en-US" sz="2000"/>
              </a:br>
              <a:r>
                <a:rPr lang="en-US" sz="2000"/>
                <a:t>-4 to array element 0</a:t>
              </a:r>
            </a:p>
          </p:txBody>
        </p:sp>
        <p:sp>
          <p:nvSpPr>
            <p:cNvPr id="68622" name="Text Box 60"/>
            <p:cNvSpPr txBox="1">
              <a:spLocks noChangeArrowheads="1"/>
            </p:cNvSpPr>
            <p:nvPr/>
          </p:nvSpPr>
          <p:spPr bwMode="auto">
            <a:xfrm>
              <a:off x="1344" y="2448"/>
              <a:ext cx="2016" cy="44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/>
                <a:t>x[2] is a reference to element number 2 of array x</a:t>
              </a:r>
            </a:p>
          </p:txBody>
        </p:sp>
        <p:sp>
          <p:nvSpPr>
            <p:cNvPr id="68623" name="Line 61"/>
            <p:cNvSpPr>
              <a:spLocks noChangeShapeType="1"/>
            </p:cNvSpPr>
            <p:nvPr/>
          </p:nvSpPr>
          <p:spPr bwMode="auto">
            <a:xfrm flipV="1">
              <a:off x="1344" y="2112"/>
              <a:ext cx="0" cy="33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4" name="Line 62"/>
            <p:cNvSpPr>
              <a:spLocks noChangeShapeType="1"/>
            </p:cNvSpPr>
            <p:nvPr/>
          </p:nvSpPr>
          <p:spPr bwMode="auto">
            <a:xfrm flipH="1" flipV="1">
              <a:off x="816" y="2064"/>
              <a:ext cx="528" cy="48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A13047D-425D-2D47-8921-EA844EF8CDBB}" type="slidenum">
              <a:rPr lang="en-US" sz="1400"/>
              <a:pPr/>
              <a:t>53</a:t>
            </a:fld>
            <a:endParaRPr lang="en-US" sz="1400"/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533400" y="320675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rgbClr val="800000"/>
                </a:solidFill>
              </a:rPr>
              <a:t>Array initializers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457200" y="719138"/>
            <a:ext cx="8001000" cy="270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200"/>
              <a:t>Instead of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200"/>
              <a:t>	</a:t>
            </a:r>
            <a:r>
              <a:rPr lang="en-US" sz="2200" b="1"/>
              <a:t>int[]</a:t>
            </a:r>
            <a:r>
              <a:rPr lang="en-US" sz="2200"/>
              <a:t> c= </a:t>
            </a:r>
            <a:r>
              <a:rPr lang="en-US" sz="2200" b="1"/>
              <a:t>new </a:t>
            </a:r>
            <a:r>
              <a:rPr lang="en-US" sz="2200"/>
              <a:t>int[5];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200"/>
              <a:t>	c[0]= 5; c[1]= 4; c[2]= 7; c[3]= 6; c[4]= 5;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20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200"/>
              <a:t>Use an array initializer: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200"/>
              <a:t>	</a:t>
            </a:r>
            <a:r>
              <a:rPr lang="en-US" sz="2200" b="1"/>
              <a:t>int[]</a:t>
            </a:r>
            <a:r>
              <a:rPr lang="en-US" sz="2200"/>
              <a:t> c= </a:t>
            </a:r>
            <a:r>
              <a:rPr lang="en-US" sz="2200" b="1"/>
              <a:t>new int</a:t>
            </a:r>
            <a:r>
              <a:rPr lang="en-US" sz="2200"/>
              <a:t>[ ] {5, 4, 7, 6, 5};</a:t>
            </a:r>
          </a:p>
        </p:txBody>
      </p:sp>
      <p:grpSp>
        <p:nvGrpSpPr>
          <p:cNvPr id="69636" name="Group 17"/>
          <p:cNvGrpSpPr>
            <a:grpSpLocks/>
          </p:cNvGrpSpPr>
          <p:nvPr/>
        </p:nvGrpSpPr>
        <p:grpSpPr bwMode="auto">
          <a:xfrm>
            <a:off x="7239000" y="914400"/>
            <a:ext cx="1143000" cy="2609850"/>
            <a:chOff x="4560" y="576"/>
            <a:chExt cx="720" cy="1644"/>
          </a:xfrm>
        </p:grpSpPr>
        <p:sp>
          <p:nvSpPr>
            <p:cNvPr id="69642" name="Text Box 6"/>
            <p:cNvSpPr txBox="1">
              <a:spLocks noChangeArrowheads="1"/>
            </p:cNvSpPr>
            <p:nvPr/>
          </p:nvSpPr>
          <p:spPr bwMode="auto">
            <a:xfrm>
              <a:off x="4560" y="812"/>
              <a:ext cx="720" cy="1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/>
                <a:t>5</a:t>
              </a:r>
            </a:p>
            <a:p>
              <a:pPr algn="ctr">
                <a:spcBef>
                  <a:spcPct val="50000"/>
                </a:spcBef>
              </a:pPr>
              <a:r>
                <a:rPr lang="en-US" sz="2000"/>
                <a:t>4</a:t>
              </a:r>
            </a:p>
            <a:p>
              <a:pPr algn="ctr">
                <a:spcBef>
                  <a:spcPct val="50000"/>
                </a:spcBef>
              </a:pPr>
              <a:r>
                <a:rPr lang="en-US" sz="2000"/>
                <a:t>7</a:t>
              </a:r>
            </a:p>
            <a:p>
              <a:pPr algn="ctr">
                <a:spcBef>
                  <a:spcPct val="50000"/>
                </a:spcBef>
              </a:pPr>
              <a:r>
                <a:rPr lang="en-US" sz="2000"/>
                <a:t>6</a:t>
              </a:r>
            </a:p>
            <a:p>
              <a:pPr algn="ctr">
                <a:spcBef>
                  <a:spcPct val="50000"/>
                </a:spcBef>
              </a:pPr>
              <a:r>
                <a:rPr lang="en-US" sz="2000"/>
                <a:t>5</a:t>
              </a:r>
            </a:p>
          </p:txBody>
        </p:sp>
        <p:sp>
          <p:nvSpPr>
            <p:cNvPr id="69643" name="Line 7"/>
            <p:cNvSpPr>
              <a:spLocks noChangeShapeType="1"/>
            </p:cNvSpPr>
            <p:nvPr/>
          </p:nvSpPr>
          <p:spPr bwMode="auto">
            <a:xfrm>
              <a:off x="4560" y="10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4" name="Line 8"/>
            <p:cNvSpPr>
              <a:spLocks noChangeShapeType="1"/>
            </p:cNvSpPr>
            <p:nvPr/>
          </p:nvSpPr>
          <p:spPr bwMode="auto">
            <a:xfrm>
              <a:off x="4560" y="135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5" name="Line 9"/>
            <p:cNvSpPr>
              <a:spLocks noChangeShapeType="1"/>
            </p:cNvSpPr>
            <p:nvPr/>
          </p:nvSpPr>
          <p:spPr bwMode="auto">
            <a:xfrm>
              <a:off x="4560" y="164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6" name="Text Box 10"/>
            <p:cNvSpPr txBox="1">
              <a:spLocks noChangeArrowheads="1"/>
            </p:cNvSpPr>
            <p:nvPr/>
          </p:nvSpPr>
          <p:spPr bwMode="auto">
            <a:xfrm>
              <a:off x="4560" y="576"/>
              <a:ext cx="38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>
                  <a:solidFill>
                    <a:srgbClr val="8B008C"/>
                  </a:solidFill>
                </a:rPr>
                <a:t>a0</a:t>
              </a:r>
              <a:endParaRPr lang="en-US" sz="2000"/>
            </a:p>
          </p:txBody>
        </p:sp>
        <p:sp>
          <p:nvSpPr>
            <p:cNvPr id="69647" name="Line 11"/>
            <p:cNvSpPr>
              <a:spLocks noChangeShapeType="1"/>
            </p:cNvSpPr>
            <p:nvPr/>
          </p:nvSpPr>
          <p:spPr bwMode="auto">
            <a:xfrm>
              <a:off x="4560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637" name="Line 12"/>
          <p:cNvSpPr>
            <a:spLocks noChangeShapeType="1"/>
          </p:cNvSpPr>
          <p:nvPr/>
        </p:nvSpPr>
        <p:spPr bwMode="auto">
          <a:xfrm>
            <a:off x="3733800" y="3352800"/>
            <a:ext cx="1295400" cy="0"/>
          </a:xfrm>
          <a:prstGeom prst="line">
            <a:avLst/>
          </a:prstGeom>
          <a:noFill/>
          <a:ln w="44450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Line 13"/>
          <p:cNvSpPr>
            <a:spLocks noChangeShapeType="1"/>
          </p:cNvSpPr>
          <p:nvPr/>
        </p:nvSpPr>
        <p:spPr bwMode="auto">
          <a:xfrm>
            <a:off x="4267200" y="3352800"/>
            <a:ext cx="0" cy="609600"/>
          </a:xfrm>
          <a:prstGeom prst="line">
            <a:avLst/>
          </a:prstGeom>
          <a:noFill/>
          <a:ln w="44450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9" name="Text Box 14"/>
          <p:cNvSpPr txBox="1">
            <a:spLocks noChangeArrowheads="1"/>
          </p:cNvSpPr>
          <p:nvPr/>
        </p:nvSpPr>
        <p:spPr bwMode="auto">
          <a:xfrm>
            <a:off x="3276600" y="3962400"/>
            <a:ext cx="5029200" cy="1446213"/>
          </a:xfrm>
          <a:prstGeom prst="rect">
            <a:avLst/>
          </a:prstGeom>
          <a:noFill/>
          <a:ln w="25400">
            <a:solidFill>
              <a:srgbClr val="99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/>
              <a:t>array initializer: gives values to be in the array initially. Values must have the same type, in this case, </a:t>
            </a:r>
            <a:r>
              <a:rPr lang="en-US" sz="2200" b="1"/>
              <a:t>int</a:t>
            </a:r>
            <a:r>
              <a:rPr lang="en-US" sz="2200"/>
              <a:t>. Length of array is number of values in the list</a:t>
            </a:r>
          </a:p>
        </p:txBody>
      </p:sp>
      <p:sp>
        <p:nvSpPr>
          <p:cNvPr id="69640" name="Text Box 15"/>
          <p:cNvSpPr txBox="1">
            <a:spLocks noChangeArrowheads="1"/>
          </p:cNvSpPr>
          <p:nvPr/>
        </p:nvSpPr>
        <p:spPr bwMode="auto">
          <a:xfrm>
            <a:off x="1219200" y="4038600"/>
            <a:ext cx="1828800" cy="110807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/>
              <a:t>No expression between brackets [ ].</a:t>
            </a:r>
          </a:p>
        </p:txBody>
      </p:sp>
      <p:sp>
        <p:nvSpPr>
          <p:cNvPr id="69641" name="Line 16"/>
          <p:cNvSpPr>
            <a:spLocks noChangeShapeType="1"/>
          </p:cNvSpPr>
          <p:nvPr/>
        </p:nvSpPr>
        <p:spPr bwMode="auto">
          <a:xfrm flipH="1">
            <a:off x="2362200" y="3276600"/>
            <a:ext cx="914400" cy="76200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21D24D3-38C9-9148-8BA9-E9829615ACA3}" type="slidenum">
              <a:rPr lang="en-US" sz="1400"/>
              <a:pPr/>
              <a:t>54</a:t>
            </a:fld>
            <a:endParaRPr lang="en-US" sz="1400"/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7924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rgbClr val="E41900"/>
                </a:solidFill>
              </a:rPr>
              <a:t>Ragged arrays: rows have different lengths</a:t>
            </a:r>
            <a:br>
              <a:rPr lang="en-US" sz="2000" b="1">
                <a:solidFill>
                  <a:srgbClr val="E41900"/>
                </a:solidFill>
              </a:rPr>
            </a:br>
            <a:endParaRPr lang="en-US" b="1">
              <a:solidFill>
                <a:srgbClr val="E41900"/>
              </a:solidFill>
            </a:endParaRPr>
          </a:p>
        </p:txBody>
      </p:sp>
      <p:sp>
        <p:nvSpPr>
          <p:cNvPr id="70659" name="Text Box 4"/>
          <p:cNvSpPr txBox="1">
            <a:spLocks noChangeArrowheads="1"/>
          </p:cNvSpPr>
          <p:nvPr/>
        </p:nvSpPr>
        <p:spPr bwMode="auto">
          <a:xfrm>
            <a:off x="609600" y="46482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70660" name="Text Box 5"/>
          <p:cNvSpPr txBox="1">
            <a:spLocks noChangeArrowheads="1"/>
          </p:cNvSpPr>
          <p:nvPr/>
        </p:nvSpPr>
        <p:spPr bwMode="auto">
          <a:xfrm>
            <a:off x="914400" y="4648200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a0</a:t>
            </a:r>
          </a:p>
        </p:txBody>
      </p:sp>
      <p:sp>
        <p:nvSpPr>
          <p:cNvPr id="70661" name="Text Box 6"/>
          <p:cNvSpPr txBox="1">
            <a:spLocks noChangeArrowheads="1"/>
          </p:cNvSpPr>
          <p:nvPr/>
        </p:nvSpPr>
        <p:spPr bwMode="auto">
          <a:xfrm>
            <a:off x="2514600" y="4495800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a0</a:t>
            </a:r>
          </a:p>
        </p:txBody>
      </p:sp>
      <p:grpSp>
        <p:nvGrpSpPr>
          <p:cNvPr id="70662" name="Group 7"/>
          <p:cNvGrpSpPr>
            <a:grpSpLocks/>
          </p:cNvGrpSpPr>
          <p:nvPr/>
        </p:nvGrpSpPr>
        <p:grpSpPr bwMode="auto">
          <a:xfrm>
            <a:off x="4343400" y="4038600"/>
            <a:ext cx="1447800" cy="2019300"/>
            <a:chOff x="2592" y="1104"/>
            <a:chExt cx="912" cy="1272"/>
          </a:xfrm>
        </p:grpSpPr>
        <p:sp>
          <p:nvSpPr>
            <p:cNvPr id="70679" name="Text Box 8"/>
            <p:cNvSpPr txBox="1">
              <a:spLocks noChangeArrowheads="1"/>
            </p:cNvSpPr>
            <p:nvPr/>
          </p:nvSpPr>
          <p:spPr bwMode="auto">
            <a:xfrm>
              <a:off x="2832" y="1104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r0</a:t>
              </a:r>
            </a:p>
          </p:txBody>
        </p:sp>
        <p:sp>
          <p:nvSpPr>
            <p:cNvPr id="70680" name="Text Box 9"/>
            <p:cNvSpPr txBox="1">
              <a:spLocks noChangeArrowheads="1"/>
            </p:cNvSpPr>
            <p:nvPr/>
          </p:nvSpPr>
          <p:spPr bwMode="auto">
            <a:xfrm>
              <a:off x="2832" y="1392"/>
              <a:ext cx="672" cy="9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17</a:t>
              </a:r>
            </a:p>
            <a:p>
              <a:pPr>
                <a:spcBef>
                  <a:spcPct val="50000"/>
                </a:spcBef>
              </a:pPr>
              <a:r>
                <a:rPr lang="en-US"/>
                <a:t>13</a:t>
              </a:r>
            </a:p>
            <a:p>
              <a:pPr>
                <a:spcBef>
                  <a:spcPct val="50000"/>
                </a:spcBef>
              </a:pPr>
              <a:r>
                <a:rPr lang="en-US"/>
                <a:t>19</a:t>
              </a:r>
            </a:p>
          </p:txBody>
        </p:sp>
        <p:sp>
          <p:nvSpPr>
            <p:cNvPr id="70681" name="Line 10"/>
            <p:cNvSpPr>
              <a:spLocks noChangeShapeType="1"/>
            </p:cNvSpPr>
            <p:nvPr/>
          </p:nvSpPr>
          <p:spPr bwMode="auto">
            <a:xfrm>
              <a:off x="2832" y="168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2" name="Line 11"/>
            <p:cNvSpPr>
              <a:spLocks noChangeShapeType="1"/>
            </p:cNvSpPr>
            <p:nvPr/>
          </p:nvSpPr>
          <p:spPr bwMode="auto">
            <a:xfrm>
              <a:off x="2832" y="201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3" name="Text Box 12"/>
            <p:cNvSpPr txBox="1">
              <a:spLocks noChangeArrowheads="1"/>
            </p:cNvSpPr>
            <p:nvPr/>
          </p:nvSpPr>
          <p:spPr bwMode="auto">
            <a:xfrm>
              <a:off x="2592" y="1392"/>
              <a:ext cx="19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808080"/>
                  </a:solidFill>
                </a:rPr>
                <a:t>0</a:t>
              </a:r>
            </a:p>
          </p:txBody>
        </p:sp>
      </p:grpSp>
      <p:grpSp>
        <p:nvGrpSpPr>
          <p:cNvPr id="70663" name="Group 30"/>
          <p:cNvGrpSpPr>
            <a:grpSpLocks/>
          </p:cNvGrpSpPr>
          <p:nvPr/>
        </p:nvGrpSpPr>
        <p:grpSpPr bwMode="auto">
          <a:xfrm>
            <a:off x="6248400" y="4038600"/>
            <a:ext cx="1447800" cy="1471613"/>
            <a:chOff x="3936" y="2544"/>
            <a:chExt cx="912" cy="927"/>
          </a:xfrm>
        </p:grpSpPr>
        <p:sp>
          <p:nvSpPr>
            <p:cNvPr id="70675" name="Text Box 14"/>
            <p:cNvSpPr txBox="1">
              <a:spLocks noChangeArrowheads="1"/>
            </p:cNvSpPr>
            <p:nvPr/>
          </p:nvSpPr>
          <p:spPr bwMode="auto">
            <a:xfrm>
              <a:off x="4176" y="2544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r1</a:t>
              </a:r>
            </a:p>
          </p:txBody>
        </p:sp>
        <p:sp>
          <p:nvSpPr>
            <p:cNvPr id="70676" name="Text Box 15"/>
            <p:cNvSpPr txBox="1">
              <a:spLocks noChangeArrowheads="1"/>
            </p:cNvSpPr>
            <p:nvPr/>
          </p:nvSpPr>
          <p:spPr bwMode="auto">
            <a:xfrm>
              <a:off x="4176" y="2832"/>
              <a:ext cx="672" cy="6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28</a:t>
              </a:r>
            </a:p>
            <a:p>
              <a:pPr>
                <a:spcBef>
                  <a:spcPct val="50000"/>
                </a:spcBef>
              </a:pPr>
              <a:r>
                <a:rPr lang="en-US"/>
                <a:t>95</a:t>
              </a:r>
            </a:p>
          </p:txBody>
        </p:sp>
        <p:sp>
          <p:nvSpPr>
            <p:cNvPr id="70677" name="Line 16"/>
            <p:cNvSpPr>
              <a:spLocks noChangeShapeType="1"/>
            </p:cNvSpPr>
            <p:nvPr/>
          </p:nvSpPr>
          <p:spPr bwMode="auto">
            <a:xfrm>
              <a:off x="4176" y="312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8" name="Text Box 18"/>
            <p:cNvSpPr txBox="1">
              <a:spLocks noChangeArrowheads="1"/>
            </p:cNvSpPr>
            <p:nvPr/>
          </p:nvSpPr>
          <p:spPr bwMode="auto">
            <a:xfrm>
              <a:off x="3936" y="2832"/>
              <a:ext cx="19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808080"/>
                  </a:solidFill>
                </a:rPr>
                <a:t>0</a:t>
              </a:r>
            </a:p>
          </p:txBody>
        </p:sp>
      </p:grpSp>
      <p:sp>
        <p:nvSpPr>
          <p:cNvPr id="70664" name="Text Box 19"/>
          <p:cNvSpPr txBox="1">
            <a:spLocks noChangeArrowheads="1"/>
          </p:cNvSpPr>
          <p:nvPr/>
        </p:nvSpPr>
        <p:spPr bwMode="auto">
          <a:xfrm>
            <a:off x="2514600" y="4953000"/>
            <a:ext cx="1066800" cy="101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r0</a:t>
            </a:r>
          </a:p>
          <a:p>
            <a:pPr>
              <a:spcBef>
                <a:spcPct val="50000"/>
              </a:spcBef>
            </a:pPr>
            <a:r>
              <a:rPr lang="en-US"/>
              <a:t>r1</a:t>
            </a:r>
          </a:p>
        </p:txBody>
      </p:sp>
      <p:sp>
        <p:nvSpPr>
          <p:cNvPr id="70665" name="Line 20"/>
          <p:cNvSpPr>
            <a:spLocks noChangeShapeType="1"/>
          </p:cNvSpPr>
          <p:nvPr/>
        </p:nvSpPr>
        <p:spPr bwMode="auto">
          <a:xfrm>
            <a:off x="2514600" y="5410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Text Box 21"/>
          <p:cNvSpPr txBox="1">
            <a:spLocks noChangeArrowheads="1"/>
          </p:cNvSpPr>
          <p:nvPr/>
        </p:nvSpPr>
        <p:spPr bwMode="auto">
          <a:xfrm>
            <a:off x="2209800" y="4953000"/>
            <a:ext cx="381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0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808080"/>
                </a:solidFill>
              </a:rPr>
              <a:t>1</a:t>
            </a:r>
          </a:p>
        </p:txBody>
      </p:sp>
      <p:sp>
        <p:nvSpPr>
          <p:cNvPr id="70667" name="Line 24"/>
          <p:cNvSpPr>
            <a:spLocks noChangeShapeType="1"/>
          </p:cNvSpPr>
          <p:nvPr/>
        </p:nvSpPr>
        <p:spPr bwMode="auto">
          <a:xfrm>
            <a:off x="1524000" y="487680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8" name="Line 25"/>
          <p:cNvSpPr>
            <a:spLocks noChangeShapeType="1"/>
          </p:cNvSpPr>
          <p:nvPr/>
        </p:nvSpPr>
        <p:spPr bwMode="auto">
          <a:xfrm flipV="1">
            <a:off x="3200400" y="4495800"/>
            <a:ext cx="1447800" cy="609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Line 26"/>
          <p:cNvSpPr>
            <a:spLocks noChangeShapeType="1"/>
          </p:cNvSpPr>
          <p:nvPr/>
        </p:nvSpPr>
        <p:spPr bwMode="auto">
          <a:xfrm>
            <a:off x="3200400" y="5791200"/>
            <a:ext cx="228600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Line 27"/>
          <p:cNvSpPr>
            <a:spLocks noChangeShapeType="1"/>
          </p:cNvSpPr>
          <p:nvPr/>
        </p:nvSpPr>
        <p:spPr bwMode="auto">
          <a:xfrm flipV="1">
            <a:off x="5486400" y="4343400"/>
            <a:ext cx="1143000" cy="1981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Text Box 28"/>
          <p:cNvSpPr txBox="1">
            <a:spLocks noChangeArrowheads="1"/>
          </p:cNvSpPr>
          <p:nvPr/>
        </p:nvSpPr>
        <p:spPr bwMode="auto">
          <a:xfrm>
            <a:off x="381000" y="838200"/>
            <a:ext cx="85344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int</a:t>
            </a:r>
            <a:r>
              <a:rPr lang="en-US"/>
              <a:t>[][] b;          Declare variable b of type </a:t>
            </a:r>
            <a:r>
              <a:rPr lang="en-US" b="1"/>
              <a:t>int</a:t>
            </a:r>
            <a:r>
              <a:rPr lang="en-US"/>
              <a:t>[][] </a:t>
            </a:r>
          </a:p>
          <a:p>
            <a:pPr>
              <a:spcBef>
                <a:spcPct val="50000"/>
              </a:spcBef>
            </a:pPr>
            <a:r>
              <a:rPr lang="en-US"/>
              <a:t>b= </a:t>
            </a:r>
            <a:r>
              <a:rPr lang="en-US" b="1"/>
              <a:t>new</a:t>
            </a:r>
            <a:r>
              <a:rPr lang="en-US"/>
              <a:t> </a:t>
            </a:r>
            <a:r>
              <a:rPr lang="en-US" b="1"/>
              <a:t>int</a:t>
            </a:r>
            <a:r>
              <a:rPr lang="en-US"/>
              <a:t>[2][]  Create a 1-D array of length 2 and store its</a:t>
            </a:r>
          </a:p>
          <a:p>
            <a:pPr>
              <a:spcBef>
                <a:spcPct val="50000"/>
              </a:spcBef>
            </a:pPr>
            <a:r>
              <a:rPr lang="en-US"/>
              <a:t>	name in b. Its elements have type </a:t>
            </a:r>
            <a:r>
              <a:rPr lang="en-US" b="1"/>
              <a:t>int</a:t>
            </a:r>
            <a:r>
              <a:rPr lang="en-US"/>
              <a:t>[] (and start as </a:t>
            </a:r>
            <a:r>
              <a:rPr lang="en-US" b="1"/>
              <a:t>null</a:t>
            </a:r>
            <a:r>
              <a:rPr lang="en-US"/>
              <a:t>).</a:t>
            </a:r>
          </a:p>
          <a:p>
            <a:pPr>
              <a:spcBef>
                <a:spcPct val="50000"/>
              </a:spcBef>
            </a:pPr>
            <a:r>
              <a:rPr lang="en-US"/>
              <a:t>b[0]= </a:t>
            </a:r>
            <a:r>
              <a:rPr lang="en-US" b="1"/>
              <a:t>new int</a:t>
            </a:r>
            <a:r>
              <a:rPr lang="en-US"/>
              <a:t>[] {17, 13, 19};  Create </a:t>
            </a:r>
            <a:r>
              <a:rPr lang="en-US" b="1"/>
              <a:t>int</a:t>
            </a:r>
            <a:r>
              <a:rPr lang="en-US"/>
              <a:t> array, store its name 	in b[0].</a:t>
            </a:r>
          </a:p>
          <a:p>
            <a:pPr>
              <a:spcBef>
                <a:spcPct val="50000"/>
              </a:spcBef>
            </a:pPr>
            <a:r>
              <a:rPr lang="en-US"/>
              <a:t>b[1]= </a:t>
            </a:r>
            <a:r>
              <a:rPr lang="en-US" b="1"/>
              <a:t>new int</a:t>
            </a:r>
            <a:r>
              <a:rPr lang="en-US"/>
              <a:t>[] {28,  95};  Create </a:t>
            </a:r>
            <a:r>
              <a:rPr lang="en-US" b="1"/>
              <a:t>int</a:t>
            </a:r>
            <a:r>
              <a:rPr lang="en-US"/>
              <a:t> array, store its name in b[1].</a:t>
            </a:r>
          </a:p>
        </p:txBody>
      </p:sp>
      <p:sp>
        <p:nvSpPr>
          <p:cNvPr id="70672" name="TextBox 25"/>
          <p:cNvSpPr txBox="1">
            <a:spLocks noChangeArrowheads="1"/>
          </p:cNvSpPr>
          <p:nvPr/>
        </p:nvSpPr>
        <p:spPr bwMode="auto">
          <a:xfrm>
            <a:off x="4343400" y="5029200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808080"/>
                </a:solidFill>
              </a:rPr>
              <a:t>1</a:t>
            </a:r>
          </a:p>
        </p:txBody>
      </p:sp>
      <p:sp>
        <p:nvSpPr>
          <p:cNvPr id="70673" name="TextBox 26"/>
          <p:cNvSpPr txBox="1">
            <a:spLocks noChangeArrowheads="1"/>
          </p:cNvSpPr>
          <p:nvPr/>
        </p:nvSpPr>
        <p:spPr bwMode="auto">
          <a:xfrm>
            <a:off x="4343400" y="5638800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808080"/>
                </a:solidFill>
              </a:rPr>
              <a:t>2</a:t>
            </a:r>
          </a:p>
        </p:txBody>
      </p:sp>
      <p:sp>
        <p:nvSpPr>
          <p:cNvPr id="70674" name="TextBox 27"/>
          <p:cNvSpPr txBox="1">
            <a:spLocks noChangeArrowheads="1"/>
          </p:cNvSpPr>
          <p:nvPr/>
        </p:nvSpPr>
        <p:spPr bwMode="auto">
          <a:xfrm>
            <a:off x="6248400" y="5029200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80808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4"/>
          <p:cNvSpPr txBox="1">
            <a:spLocks noChangeArrowheads="1"/>
          </p:cNvSpPr>
          <p:nvPr/>
        </p:nvSpPr>
        <p:spPr bwMode="auto">
          <a:xfrm>
            <a:off x="457200" y="381000"/>
            <a:ext cx="8305800" cy="623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/** = first n rows of Pascal</a:t>
            </a:r>
            <a:r>
              <a:rPr lang="ja-JP" altLang="en-US"/>
              <a:t>’</a:t>
            </a:r>
            <a:r>
              <a:rPr lang="en-US" altLang="ja-JP"/>
              <a:t>s triangle. Precondition: 0 ≤ n */</a:t>
            </a:r>
          </a:p>
          <a:p>
            <a:r>
              <a:rPr lang="en-US" b="1"/>
              <a:t>public</a:t>
            </a:r>
            <a:r>
              <a:rPr lang="en-US"/>
              <a:t> </a:t>
            </a:r>
            <a:r>
              <a:rPr lang="en-US" b="1"/>
              <a:t>static</a:t>
            </a:r>
            <a:r>
              <a:rPr lang="en-US"/>
              <a:t> </a:t>
            </a:r>
            <a:r>
              <a:rPr lang="en-US" b="1"/>
              <a:t>int</a:t>
            </a:r>
            <a:r>
              <a:rPr lang="en-US"/>
              <a:t>[][] pascalTriangle(</a:t>
            </a:r>
            <a:r>
              <a:rPr lang="en-US" b="1"/>
              <a:t>int</a:t>
            </a:r>
            <a:r>
              <a:rPr lang="en-US"/>
              <a:t> n) {</a:t>
            </a:r>
          </a:p>
          <a:p>
            <a:r>
              <a:rPr lang="en-US"/>
              <a:t>   </a:t>
            </a:r>
            <a:r>
              <a:rPr lang="en-US" b="1"/>
              <a:t>int</a:t>
            </a:r>
            <a:r>
              <a:rPr lang="en-US"/>
              <a:t>[][] b= </a:t>
            </a:r>
            <a:r>
              <a:rPr lang="en-US" b="1"/>
              <a:t>new</a:t>
            </a:r>
            <a:r>
              <a:rPr lang="en-US"/>
              <a:t> </a:t>
            </a:r>
            <a:r>
              <a:rPr lang="en-US" b="1"/>
              <a:t>int</a:t>
            </a:r>
            <a:r>
              <a:rPr lang="en-US"/>
              <a:t>[n][];      </a:t>
            </a:r>
            <a:r>
              <a:rPr lang="en-US">
                <a:solidFill>
                  <a:srgbClr val="008000"/>
                </a:solidFill>
              </a:rPr>
              <a:t>// array with n rows (can be 0!)</a:t>
            </a:r>
          </a:p>
          <a:p>
            <a:pPr>
              <a:spcBef>
                <a:spcPts val="600"/>
              </a:spcBef>
            </a:pPr>
            <a:r>
              <a:rPr lang="en-US"/>
              <a:t>   </a:t>
            </a:r>
            <a:r>
              <a:rPr lang="en-US">
                <a:solidFill>
                  <a:srgbClr val="008000"/>
                </a:solidFill>
              </a:rPr>
              <a:t>// inv: rows 0..i-1 have been created</a:t>
            </a:r>
          </a:p>
          <a:p>
            <a:r>
              <a:rPr lang="en-US"/>
              <a:t>   </a:t>
            </a:r>
            <a:r>
              <a:rPr lang="en-US" b="1"/>
              <a:t>for</a:t>
            </a:r>
            <a:r>
              <a:rPr lang="en-US"/>
              <a:t> (</a:t>
            </a:r>
            <a:r>
              <a:rPr lang="en-US" b="1"/>
              <a:t>int</a:t>
            </a:r>
            <a:r>
              <a:rPr lang="en-US"/>
              <a:t> i=  0; i != b.length; i=  i+1) {</a:t>
            </a:r>
          </a:p>
          <a:p>
            <a:r>
              <a:rPr lang="en-US"/>
              <a:t>      b[i]= </a:t>
            </a:r>
            <a:r>
              <a:rPr lang="en-US" b="1"/>
              <a:t>new</a:t>
            </a:r>
            <a:r>
              <a:rPr lang="en-US"/>
              <a:t> </a:t>
            </a:r>
            <a:r>
              <a:rPr lang="en-US" b="1"/>
              <a:t>int</a:t>
            </a:r>
            <a:r>
              <a:rPr lang="en-US"/>
              <a:t>[i+1]; </a:t>
            </a:r>
            <a:r>
              <a:rPr lang="en-US">
                <a:solidFill>
                  <a:srgbClr val="008000"/>
                </a:solidFill>
              </a:rPr>
              <a:t>// Create array for row i</a:t>
            </a:r>
          </a:p>
          <a:p>
            <a:pPr>
              <a:spcBef>
                <a:spcPts val="1200"/>
              </a:spcBef>
            </a:pPr>
            <a:r>
              <a:rPr lang="en-US"/>
              <a:t>      </a:t>
            </a:r>
            <a:r>
              <a:rPr lang="en-US">
                <a:solidFill>
                  <a:srgbClr val="008000"/>
                </a:solidFill>
              </a:rPr>
              <a:t>// Calculate row i of Pascal's triangle</a:t>
            </a:r>
          </a:p>
          <a:p>
            <a:r>
              <a:rPr lang="en-US"/>
              <a:t>      b[i][0]=  1; </a:t>
            </a:r>
          </a:p>
          <a:p>
            <a:r>
              <a:rPr lang="en-US"/>
              <a:t>      </a:t>
            </a:r>
            <a:r>
              <a:rPr lang="en-US">
                <a:solidFill>
                  <a:srgbClr val="008000"/>
                </a:solidFill>
              </a:rPr>
              <a:t>// inv: b[i][0..j-1] have been created</a:t>
            </a:r>
          </a:p>
          <a:p>
            <a:r>
              <a:rPr lang="en-US"/>
              <a:t>      </a:t>
            </a:r>
            <a:r>
              <a:rPr lang="en-US" b="1"/>
              <a:t>for</a:t>
            </a:r>
            <a:r>
              <a:rPr lang="en-US"/>
              <a:t> (</a:t>
            </a:r>
            <a:r>
              <a:rPr lang="en-US" b="1"/>
              <a:t>int</a:t>
            </a:r>
            <a:r>
              <a:rPr lang="en-US"/>
              <a:t> j= 1; j &lt; i; j= j+1) {</a:t>
            </a:r>
          </a:p>
          <a:p>
            <a:r>
              <a:rPr lang="en-US"/>
              <a:t>           b[i][j]=  b[i–1][j–1] + b[i–1][j];</a:t>
            </a:r>
          </a:p>
          <a:p>
            <a:r>
              <a:rPr lang="en-US"/>
              <a:t>      }</a:t>
            </a:r>
          </a:p>
          <a:p>
            <a:r>
              <a:rPr lang="en-US"/>
              <a:t>      b[i][i]= 1;</a:t>
            </a:r>
          </a:p>
          <a:p>
            <a:r>
              <a:rPr lang="en-US"/>
              <a:t>  }</a:t>
            </a:r>
          </a:p>
          <a:p>
            <a:r>
              <a:rPr lang="en-US"/>
              <a:t>  </a:t>
            </a:r>
            <a:r>
              <a:rPr lang="en-US" b="1"/>
              <a:t>return</a:t>
            </a:r>
            <a:r>
              <a:rPr lang="en-US"/>
              <a:t> b;</a:t>
            </a:r>
          </a:p>
          <a:p>
            <a:r>
              <a:rPr lang="en-US"/>
              <a:t>}</a:t>
            </a:r>
          </a:p>
        </p:txBody>
      </p:sp>
      <p:sp>
        <p:nvSpPr>
          <p:cNvPr id="7168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4719E85F-CAFA-4F49-BA1B-092121202F6A}" type="slidenum">
              <a:rPr lang="en-US" sz="1400"/>
              <a:pPr/>
              <a:t>55</a:t>
            </a:fld>
            <a:endParaRPr lang="en-US" sz="1400"/>
          </a:p>
        </p:txBody>
      </p:sp>
      <p:sp>
        <p:nvSpPr>
          <p:cNvPr id="71683" name="Text Box 2"/>
          <p:cNvSpPr txBox="1">
            <a:spLocks noChangeArrowheads="1"/>
          </p:cNvSpPr>
          <p:nvPr/>
        </p:nvSpPr>
        <p:spPr bwMode="auto">
          <a:xfrm>
            <a:off x="6400800" y="1752600"/>
            <a:ext cx="2514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b="1">
                <a:solidFill>
                  <a:srgbClr val="E41900"/>
                </a:solidFill>
              </a:rPr>
              <a:t>Pascal</a:t>
            </a:r>
            <a:r>
              <a:rPr lang="ja-JP" altLang="en-US" b="1">
                <a:solidFill>
                  <a:srgbClr val="E41900"/>
                </a:solidFill>
              </a:rPr>
              <a:t>’</a:t>
            </a:r>
            <a:r>
              <a:rPr lang="en-US" altLang="ja-JP" b="1">
                <a:solidFill>
                  <a:srgbClr val="E41900"/>
                </a:solidFill>
              </a:rPr>
              <a:t>s Triangle</a:t>
            </a:r>
            <a:br>
              <a:rPr lang="en-US" altLang="ja-JP" b="1">
                <a:solidFill>
                  <a:srgbClr val="E41900"/>
                </a:solidFill>
              </a:rPr>
            </a:br>
            <a:r>
              <a:rPr lang="en-US" altLang="ja-JP" b="1">
                <a:solidFill>
                  <a:srgbClr val="E41900"/>
                </a:solidFill>
              </a:rPr>
              <a:t>in a ragged array</a:t>
            </a:r>
            <a:br>
              <a:rPr lang="en-US" altLang="ja-JP" b="1">
                <a:solidFill>
                  <a:srgbClr val="E41900"/>
                </a:solidFill>
              </a:rPr>
            </a:br>
            <a:endParaRPr lang="en-US" b="1">
              <a:solidFill>
                <a:srgbClr val="E41900"/>
              </a:solidFill>
            </a:endParaRPr>
          </a:p>
        </p:txBody>
      </p:sp>
      <p:sp>
        <p:nvSpPr>
          <p:cNvPr id="71684" name="Text Box 3"/>
          <p:cNvSpPr txBox="1">
            <a:spLocks noChangeArrowheads="1"/>
          </p:cNvSpPr>
          <p:nvPr/>
        </p:nvSpPr>
        <p:spPr bwMode="auto">
          <a:xfrm>
            <a:off x="4495800" y="3016250"/>
            <a:ext cx="41148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rgbClr val="AD1D12"/>
                </a:solidFill>
                <a:latin typeface="Arial" charset="0"/>
              </a:rPr>
              <a:t>                     1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AD1D12"/>
                </a:solidFill>
                <a:latin typeface="Arial" charset="0"/>
              </a:rPr>
              <a:t>                 1        1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AD1D12"/>
                </a:solidFill>
                <a:latin typeface="Arial" charset="0"/>
              </a:rPr>
              <a:t>            1       2        1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AD1D12"/>
                </a:solidFill>
                <a:latin typeface="Arial" charset="0"/>
              </a:rPr>
              <a:t>        1       3        3       1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AD1D12"/>
                </a:solidFill>
                <a:latin typeface="Arial" charset="0"/>
              </a:rPr>
              <a:t>    1      4       6        4       1 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AD1D12"/>
                </a:solidFill>
                <a:latin typeface="Arial" charset="0"/>
              </a:rPr>
              <a:t>1      5      10      10     5       1</a:t>
            </a:r>
            <a:r>
              <a:rPr lang="en-US">
                <a:latin typeface="Arial" charset="0"/>
              </a:rPr>
              <a:t>         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381000"/>
          </a:xfrm>
        </p:spPr>
        <p:txBody>
          <a:bodyPr/>
          <a:lstStyle/>
          <a:p>
            <a:r>
              <a:rPr lang="en-US" sz="32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Generic types —made as simple as possible</a:t>
            </a:r>
          </a:p>
        </p:txBody>
      </p:sp>
      <p:sp>
        <p:nvSpPr>
          <p:cNvPr id="7270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2D73373-1B57-3141-B0C2-C355737316BD}" type="slidenum">
              <a:rPr lang="en-US" sz="1400"/>
              <a:pPr/>
              <a:t>56</a:t>
            </a:fld>
            <a:endParaRPr lang="en-US" sz="140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81000" y="2971800"/>
            <a:ext cx="41148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rgbClr val="800000"/>
                </a:solidFill>
              </a:rPr>
              <a:t>public</a:t>
            </a:r>
            <a:r>
              <a:rPr lang="en-US">
                <a:solidFill>
                  <a:srgbClr val="800000"/>
                </a:solidFill>
              </a:rPr>
              <a:t> </a:t>
            </a:r>
            <a:r>
              <a:rPr lang="en-US" b="1">
                <a:solidFill>
                  <a:srgbClr val="800000"/>
                </a:solidFill>
              </a:rPr>
              <a:t>class</a:t>
            </a:r>
            <a:r>
              <a:rPr lang="en-US">
                <a:solidFill>
                  <a:srgbClr val="800000"/>
                </a:solidFill>
              </a:rPr>
              <a:t> Box {</a:t>
            </a:r>
          </a:p>
          <a:p>
            <a:r>
              <a:rPr lang="en-US">
                <a:solidFill>
                  <a:srgbClr val="800000"/>
                </a:solidFill>
              </a:rPr>
              <a:t>    </a:t>
            </a:r>
            <a:r>
              <a:rPr lang="en-US" b="1">
                <a:solidFill>
                  <a:srgbClr val="800000"/>
                </a:solidFill>
              </a:rPr>
              <a:t>private</a:t>
            </a:r>
            <a:r>
              <a:rPr lang="en-US">
                <a:solidFill>
                  <a:srgbClr val="800000"/>
                </a:solidFill>
              </a:rPr>
              <a:t> Object object;</a:t>
            </a:r>
          </a:p>
          <a:p>
            <a:pPr>
              <a:spcBef>
                <a:spcPts val="1200"/>
              </a:spcBef>
            </a:pPr>
            <a:r>
              <a:rPr lang="en-US">
                <a:solidFill>
                  <a:srgbClr val="800000"/>
                </a:solidFill>
              </a:rPr>
              <a:t>    </a:t>
            </a:r>
            <a:r>
              <a:rPr lang="en-US" b="1">
                <a:solidFill>
                  <a:srgbClr val="800000"/>
                </a:solidFill>
              </a:rPr>
              <a:t>public</a:t>
            </a:r>
            <a:r>
              <a:rPr lang="en-US">
                <a:solidFill>
                  <a:srgbClr val="800000"/>
                </a:solidFill>
              </a:rPr>
              <a:t> </a:t>
            </a:r>
            <a:r>
              <a:rPr lang="en-US" b="1">
                <a:solidFill>
                  <a:srgbClr val="800000"/>
                </a:solidFill>
              </a:rPr>
              <a:t>void</a:t>
            </a:r>
            <a:r>
              <a:rPr lang="en-US">
                <a:solidFill>
                  <a:srgbClr val="800000"/>
                </a:solidFill>
              </a:rPr>
              <a:t> set(Object ob) {</a:t>
            </a:r>
          </a:p>
          <a:p>
            <a:r>
              <a:rPr lang="en-US">
                <a:solidFill>
                  <a:srgbClr val="800000"/>
                </a:solidFill>
              </a:rPr>
              <a:t>        object = ob; </a:t>
            </a:r>
          </a:p>
          <a:p>
            <a:r>
              <a:rPr lang="en-US">
                <a:solidFill>
                  <a:srgbClr val="800000"/>
                </a:solidFill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>
                <a:solidFill>
                  <a:srgbClr val="800000"/>
                </a:solidFill>
              </a:rPr>
              <a:t>    </a:t>
            </a:r>
            <a:r>
              <a:rPr lang="en-US" b="1">
                <a:solidFill>
                  <a:srgbClr val="800000"/>
                </a:solidFill>
              </a:rPr>
              <a:t>public</a:t>
            </a:r>
            <a:r>
              <a:rPr lang="en-US">
                <a:solidFill>
                  <a:srgbClr val="800000"/>
                </a:solidFill>
              </a:rPr>
              <a:t> Object get() { </a:t>
            </a:r>
          </a:p>
          <a:p>
            <a:r>
              <a:rPr lang="en-US">
                <a:solidFill>
                  <a:srgbClr val="800000"/>
                </a:solidFill>
              </a:rPr>
              <a:t>       </a:t>
            </a:r>
            <a:r>
              <a:rPr lang="en-US" b="1">
                <a:solidFill>
                  <a:srgbClr val="800000"/>
                </a:solidFill>
              </a:rPr>
              <a:t>return</a:t>
            </a:r>
            <a:r>
              <a:rPr lang="en-US">
                <a:solidFill>
                  <a:srgbClr val="800000"/>
                </a:solidFill>
              </a:rPr>
              <a:t> object;</a:t>
            </a:r>
            <a:br>
              <a:rPr lang="en-US">
                <a:solidFill>
                  <a:srgbClr val="800000"/>
                </a:solidFill>
              </a:rPr>
            </a:br>
            <a:r>
              <a:rPr lang="en-US">
                <a:solidFill>
                  <a:srgbClr val="800000"/>
                </a:solidFill>
              </a:rPr>
              <a:t>    }   …</a:t>
            </a:r>
          </a:p>
        </p:txBody>
      </p:sp>
      <p:sp>
        <p:nvSpPr>
          <p:cNvPr id="72708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4267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Suppose you use </a:t>
            </a:r>
            <a:r>
              <a:rPr lang="en-US">
                <a:solidFill>
                  <a:srgbClr val="800000"/>
                </a:solidFill>
              </a:rPr>
              <a:t>Box</a:t>
            </a:r>
            <a:r>
              <a:rPr lang="en-US"/>
              <a:t> to hold               </a:t>
            </a:r>
          </a:p>
          <a:p>
            <a:r>
              <a:rPr lang="en-US"/>
              <a:t>only </a:t>
            </a:r>
            <a:r>
              <a:rPr lang="en-US">
                <a:solidFill>
                  <a:srgbClr val="800000"/>
                </a:solidFill>
              </a:rPr>
              <a:t>Integer</a:t>
            </a:r>
            <a:r>
              <a:rPr lang="en-US"/>
              <a:t> objects                             </a:t>
            </a:r>
          </a:p>
          <a:p>
            <a:r>
              <a:rPr lang="en-US"/>
              <a:t>When you get value out, you have to cast it to </a:t>
            </a:r>
            <a:r>
              <a:rPr lang="en-US">
                <a:solidFill>
                  <a:srgbClr val="800000"/>
                </a:solidFill>
              </a:rPr>
              <a:t>Integer</a:t>
            </a:r>
            <a:r>
              <a:rPr lang="en-US"/>
              <a:t> to use it.                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43400" y="3556000"/>
            <a:ext cx="3733800" cy="1938338"/>
          </a:xfrm>
          <a:prstGeom prst="rect">
            <a:avLst/>
          </a:prstGeom>
          <a:solidFill>
            <a:srgbClr val="FFF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Generic types</a:t>
            </a:r>
            <a:r>
              <a:rPr lang="en-US"/>
              <a:t>: a way, when creating an object of class </a:t>
            </a:r>
            <a:r>
              <a:rPr lang="en-US">
                <a:solidFill>
                  <a:srgbClr val="800000"/>
                </a:solidFill>
              </a:rPr>
              <a:t>Box</a:t>
            </a:r>
            <a:r>
              <a:rPr lang="en-US"/>
              <a:t>, to say that it will hold only </a:t>
            </a:r>
            <a:r>
              <a:rPr lang="en-US">
                <a:solidFill>
                  <a:srgbClr val="800000"/>
                </a:solidFill>
              </a:rPr>
              <a:t>Integer</a:t>
            </a:r>
            <a:r>
              <a:rPr lang="en-US"/>
              <a:t> objects and avoid the need to cast. </a:t>
            </a: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1295400" y="1066800"/>
            <a:ext cx="6772275" cy="1828800"/>
            <a:chOff x="1295400" y="1066800"/>
            <a:chExt cx="6772913" cy="1828800"/>
          </a:xfrm>
        </p:grpSpPr>
        <p:sp>
          <p:nvSpPr>
            <p:cNvPr id="72711" name="TextBox 6"/>
            <p:cNvSpPr txBox="1">
              <a:spLocks noChangeArrowheads="1"/>
            </p:cNvSpPr>
            <p:nvPr/>
          </p:nvSpPr>
          <p:spPr bwMode="auto">
            <a:xfrm>
              <a:off x="5029200" y="1066800"/>
              <a:ext cx="3039113" cy="1569660"/>
            </a:xfrm>
            <a:prstGeom prst="rect">
              <a:avLst/>
            </a:prstGeom>
            <a:solidFill>
              <a:srgbClr val="E5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Box b= </a:t>
              </a:r>
              <a:r>
                <a:rPr lang="en-US" b="1">
                  <a:solidFill>
                    <a:srgbClr val="FF0000"/>
                  </a:solidFill>
                </a:rPr>
                <a:t>new</a:t>
              </a:r>
              <a:r>
                <a:rPr lang="en-US">
                  <a:solidFill>
                    <a:srgbClr val="FF0000"/>
                  </a:solidFill>
                </a:rPr>
                <a:t> Box();</a:t>
              </a:r>
            </a:p>
            <a:p>
              <a:r>
                <a:rPr lang="en-US">
                  <a:solidFill>
                    <a:srgbClr val="FF0000"/>
                  </a:solidFill>
                </a:rPr>
                <a:t>b.set(</a:t>
              </a:r>
              <a:r>
                <a:rPr lang="en-US" b="1">
                  <a:solidFill>
                    <a:srgbClr val="FF0000"/>
                  </a:solidFill>
                </a:rPr>
                <a:t>new</a:t>
              </a:r>
              <a:r>
                <a:rPr lang="en-US">
                  <a:solidFill>
                    <a:srgbClr val="FF0000"/>
                  </a:solidFill>
                </a:rPr>
                <a:t> Integer(35));</a:t>
              </a:r>
            </a:p>
            <a:p>
              <a:r>
                <a:rPr lang="en-US">
                  <a:solidFill>
                    <a:srgbClr val="FF0000"/>
                  </a:solidFill>
                </a:rPr>
                <a:t>Object x= b.get();</a:t>
              </a:r>
            </a:p>
            <a:p>
              <a:r>
                <a:rPr lang="en-US">
                  <a:solidFill>
                    <a:srgbClr val="FF0000"/>
                  </a:solidFill>
                </a:rPr>
                <a:t>…  </a:t>
              </a:r>
              <a:r>
                <a:rPr lang="en-US">
                  <a:solidFill>
                    <a:srgbClr val="800000"/>
                  </a:solidFill>
                </a:rPr>
                <a:t>(Integer) x </a:t>
              </a:r>
              <a:r>
                <a:rPr lang="en-US">
                  <a:solidFill>
                    <a:srgbClr val="FF0000"/>
                  </a:solidFill>
                </a:rPr>
                <a:t>…</a:t>
              </a:r>
            </a:p>
          </p:txBody>
        </p:sp>
        <p:cxnSp>
          <p:nvCxnSpPr>
            <p:cNvPr id="72712" name="Straight Connector 8"/>
            <p:cNvCxnSpPr>
              <a:cxnSpLocks noChangeShapeType="1"/>
            </p:cNvCxnSpPr>
            <p:nvPr/>
          </p:nvCxnSpPr>
          <p:spPr bwMode="auto">
            <a:xfrm>
              <a:off x="6019800" y="2590800"/>
              <a:ext cx="0" cy="30480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3" name="Straight Connector 9"/>
            <p:cNvCxnSpPr>
              <a:cxnSpLocks noChangeShapeType="1"/>
            </p:cNvCxnSpPr>
            <p:nvPr/>
          </p:nvCxnSpPr>
          <p:spPr bwMode="auto">
            <a:xfrm>
              <a:off x="5638800" y="2590800"/>
              <a:ext cx="1066800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4" name="Straight Connector 12"/>
            <p:cNvCxnSpPr>
              <a:cxnSpLocks noChangeShapeType="1"/>
            </p:cNvCxnSpPr>
            <p:nvPr/>
          </p:nvCxnSpPr>
          <p:spPr bwMode="auto">
            <a:xfrm>
              <a:off x="1295400" y="2895600"/>
              <a:ext cx="4724400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5" name="Straight Connector 15"/>
            <p:cNvCxnSpPr>
              <a:cxnSpLocks noChangeShapeType="1"/>
            </p:cNvCxnSpPr>
            <p:nvPr/>
          </p:nvCxnSpPr>
          <p:spPr bwMode="auto">
            <a:xfrm>
              <a:off x="1295400" y="2590800"/>
              <a:ext cx="0" cy="30480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>
          <a:xfrm>
            <a:off x="76200" y="914400"/>
            <a:ext cx="3200400" cy="381000"/>
          </a:xfrm>
        </p:spPr>
        <p:txBody>
          <a:bodyPr/>
          <a:lstStyle/>
          <a:p>
            <a:r>
              <a:rPr lang="en-US" sz="32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Basic class Box</a:t>
            </a:r>
          </a:p>
        </p:txBody>
      </p:sp>
      <p:sp>
        <p:nvSpPr>
          <p:cNvPr id="7373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02F86D7-4D36-F94B-9EF8-597514C1EBCA}" type="slidenum">
              <a:rPr lang="en-US" sz="1400"/>
              <a:pPr/>
              <a:t>57</a:t>
            </a:fld>
            <a:endParaRPr lang="en-US" sz="1400"/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572000" y="376238"/>
            <a:ext cx="4114800" cy="995362"/>
            <a:chOff x="799455" y="1220518"/>
            <a:chExt cx="3696346" cy="2622138"/>
          </a:xfrm>
        </p:grpSpPr>
        <p:sp>
          <p:nvSpPr>
            <p:cNvPr id="73743" name="TextBox 4"/>
            <p:cNvSpPr txBox="1">
              <a:spLocks noChangeArrowheads="1"/>
            </p:cNvSpPr>
            <p:nvPr/>
          </p:nvSpPr>
          <p:spPr bwMode="auto">
            <a:xfrm>
              <a:off x="799455" y="1220518"/>
              <a:ext cx="3696346" cy="989282"/>
            </a:xfrm>
            <a:prstGeom prst="rect">
              <a:avLst/>
            </a:prstGeom>
            <a:solidFill>
              <a:srgbClr val="FCF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parameter </a:t>
              </a:r>
              <a:r>
                <a:rPr lang="en-US">
                  <a:solidFill>
                    <a:srgbClr val="800000"/>
                  </a:solidFill>
                </a:rPr>
                <a:t>T </a:t>
              </a:r>
              <a:r>
                <a:rPr lang="en-US"/>
                <a:t>(you choose name)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3744" name="Line 12"/>
            <p:cNvSpPr>
              <a:spLocks noChangeShapeType="1"/>
            </p:cNvSpPr>
            <p:nvPr/>
          </p:nvSpPr>
          <p:spPr bwMode="auto">
            <a:xfrm>
              <a:off x="2236923" y="2046514"/>
              <a:ext cx="616058" cy="1796142"/>
            </a:xfrm>
            <a:prstGeom prst="line">
              <a:avLst/>
            </a:prstGeom>
            <a:noFill/>
            <a:ln w="44450">
              <a:solidFill>
                <a:srgbClr val="D8C93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5486400" y="2057400"/>
            <a:ext cx="3200400" cy="3421063"/>
            <a:chOff x="5638800" y="2895600"/>
            <a:chExt cx="3200400" cy="3421797"/>
          </a:xfrm>
        </p:grpSpPr>
        <p:grpSp>
          <p:nvGrpSpPr>
            <p:cNvPr id="73738" name="Group 12"/>
            <p:cNvGrpSpPr>
              <a:grpSpLocks/>
            </p:cNvGrpSpPr>
            <p:nvPr/>
          </p:nvGrpSpPr>
          <p:grpSpPr bwMode="auto">
            <a:xfrm>
              <a:off x="5638800" y="2895600"/>
              <a:ext cx="3200400" cy="3421797"/>
              <a:chOff x="1447800" y="2895600"/>
              <a:chExt cx="3200400" cy="3421797"/>
            </a:xfrm>
          </p:grpSpPr>
          <p:sp>
            <p:nvSpPr>
              <p:cNvPr id="73740" name="TextBox 8"/>
              <p:cNvSpPr txBox="1">
                <a:spLocks noChangeArrowheads="1"/>
              </p:cNvSpPr>
              <p:nvPr/>
            </p:nvSpPr>
            <p:spPr bwMode="auto">
              <a:xfrm>
                <a:off x="1447800" y="5486400"/>
                <a:ext cx="3200400" cy="830997"/>
              </a:xfrm>
              <a:prstGeom prst="rect">
                <a:avLst/>
              </a:prstGeom>
              <a:solidFill>
                <a:srgbClr val="FCF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Replace type </a:t>
                </a:r>
                <a:r>
                  <a:rPr lang="en-US">
                    <a:solidFill>
                      <a:srgbClr val="800000"/>
                    </a:solidFill>
                  </a:rPr>
                  <a:t>Object ev</a:t>
                </a:r>
                <a:r>
                  <a:rPr lang="en-US">
                    <a:solidFill>
                      <a:srgbClr val="000000"/>
                    </a:solidFill>
                  </a:rPr>
                  <a:t>erywhere by </a:t>
                </a:r>
                <a:r>
                  <a:rPr lang="en-US">
                    <a:solidFill>
                      <a:srgbClr val="800000"/>
                    </a:solidFill>
                  </a:rPr>
                  <a:t>T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3741" name="Line 12"/>
              <p:cNvSpPr>
                <a:spLocks noChangeShapeType="1"/>
              </p:cNvSpPr>
              <p:nvPr/>
            </p:nvSpPr>
            <p:spPr bwMode="auto">
              <a:xfrm flipV="1">
                <a:off x="2133600" y="3429000"/>
                <a:ext cx="685800" cy="2133600"/>
              </a:xfrm>
              <a:prstGeom prst="line">
                <a:avLst/>
              </a:prstGeom>
              <a:noFill/>
              <a:ln w="44450">
                <a:solidFill>
                  <a:srgbClr val="D8C93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42" name="Line 12"/>
              <p:cNvSpPr>
                <a:spLocks noChangeShapeType="1"/>
              </p:cNvSpPr>
              <p:nvPr/>
            </p:nvSpPr>
            <p:spPr bwMode="auto">
              <a:xfrm flipH="1" flipV="1">
                <a:off x="1905000" y="2895600"/>
                <a:ext cx="228600" cy="2667000"/>
              </a:xfrm>
              <a:prstGeom prst="line">
                <a:avLst/>
              </a:prstGeom>
              <a:noFill/>
              <a:ln w="44450">
                <a:solidFill>
                  <a:srgbClr val="D8C93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739" name="Line 12"/>
            <p:cNvSpPr>
              <a:spLocks noChangeShapeType="1"/>
            </p:cNvSpPr>
            <p:nvPr/>
          </p:nvSpPr>
          <p:spPr bwMode="auto">
            <a:xfrm flipH="1" flipV="1">
              <a:off x="5943600" y="4572000"/>
              <a:ext cx="381000" cy="914400"/>
            </a:xfrm>
            <a:prstGeom prst="line">
              <a:avLst/>
            </a:prstGeom>
            <a:noFill/>
            <a:ln w="44450">
              <a:solidFill>
                <a:srgbClr val="D8C93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33" name="Rectangle 15"/>
          <p:cNvSpPr>
            <a:spLocks noChangeArrowheads="1"/>
          </p:cNvSpPr>
          <p:nvPr/>
        </p:nvSpPr>
        <p:spPr bwMode="auto">
          <a:xfrm>
            <a:off x="304800" y="1293813"/>
            <a:ext cx="4114800" cy="327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/>
              <a:t>public</a:t>
            </a:r>
            <a:r>
              <a:rPr lang="en-US"/>
              <a:t> </a:t>
            </a:r>
            <a:r>
              <a:rPr lang="en-US" b="1"/>
              <a:t>class</a:t>
            </a:r>
            <a:r>
              <a:rPr lang="en-US"/>
              <a:t> Box {</a:t>
            </a:r>
          </a:p>
          <a:p>
            <a:r>
              <a:rPr lang="en-US"/>
              <a:t>    </a:t>
            </a:r>
            <a:r>
              <a:rPr lang="en-US" b="1"/>
              <a:t>private</a:t>
            </a:r>
            <a:r>
              <a:rPr lang="en-US"/>
              <a:t> Object object;</a:t>
            </a:r>
          </a:p>
          <a:p>
            <a:pPr>
              <a:spcBef>
                <a:spcPts val="1200"/>
              </a:spcBef>
            </a:pPr>
            <a:r>
              <a:rPr lang="en-US"/>
              <a:t>    </a:t>
            </a:r>
            <a:r>
              <a:rPr lang="en-US" b="1"/>
              <a:t>public</a:t>
            </a:r>
            <a:r>
              <a:rPr lang="en-US"/>
              <a:t> void set(Object ob) {</a:t>
            </a:r>
          </a:p>
          <a:p>
            <a:r>
              <a:rPr lang="en-US"/>
              <a:t>        object = ob; </a:t>
            </a:r>
          </a:p>
          <a:p>
            <a:r>
              <a:rPr lang="en-US"/>
              <a:t>    }</a:t>
            </a:r>
          </a:p>
          <a:p>
            <a:pPr>
              <a:spcBef>
                <a:spcPts val="600"/>
              </a:spcBef>
            </a:pPr>
            <a:r>
              <a:rPr lang="en-US"/>
              <a:t>    </a:t>
            </a:r>
            <a:r>
              <a:rPr lang="en-US" b="1"/>
              <a:t>public</a:t>
            </a:r>
            <a:r>
              <a:rPr lang="en-US"/>
              <a:t> Object get() { </a:t>
            </a:r>
          </a:p>
          <a:p>
            <a:r>
              <a:rPr lang="en-US"/>
              <a:t>       return object;</a:t>
            </a:r>
            <a:br>
              <a:rPr lang="en-US"/>
            </a:br>
            <a:r>
              <a:rPr lang="en-US"/>
              <a:t>    }   …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52400" y="4906963"/>
            <a:ext cx="5029200" cy="1570037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New code</a:t>
            </a:r>
          </a:p>
          <a:p>
            <a:r>
              <a:rPr lang="en-US">
                <a:solidFill>
                  <a:srgbClr val="800000"/>
                </a:solidFill>
              </a:rPr>
              <a:t>Box&lt;Integer&gt; b= </a:t>
            </a:r>
            <a:r>
              <a:rPr lang="en-US" b="1">
                <a:solidFill>
                  <a:srgbClr val="800000"/>
                </a:solidFill>
              </a:rPr>
              <a:t>new </a:t>
            </a:r>
            <a:r>
              <a:rPr lang="en-US">
                <a:solidFill>
                  <a:srgbClr val="800000"/>
                </a:solidFill>
              </a:rPr>
              <a:t>Box&lt;Integer&gt;();</a:t>
            </a:r>
          </a:p>
          <a:p>
            <a:r>
              <a:rPr lang="en-US">
                <a:solidFill>
                  <a:srgbClr val="800000"/>
                </a:solidFill>
              </a:rPr>
              <a:t>b.set(</a:t>
            </a:r>
            <a:r>
              <a:rPr lang="en-US" b="1">
                <a:solidFill>
                  <a:srgbClr val="800000"/>
                </a:solidFill>
              </a:rPr>
              <a:t>new </a:t>
            </a:r>
            <a:r>
              <a:rPr lang="en-US">
                <a:solidFill>
                  <a:srgbClr val="800000"/>
                </a:solidFill>
              </a:rPr>
              <a:t>Integer(35));</a:t>
            </a:r>
          </a:p>
          <a:p>
            <a:r>
              <a:rPr lang="nl-NL">
                <a:solidFill>
                  <a:srgbClr val="800000"/>
                </a:solidFill>
              </a:rPr>
              <a:t>Integer </a:t>
            </a:r>
            <a:r>
              <a:rPr lang="nl-NL" u="sng">
                <a:solidFill>
                  <a:srgbClr val="800000"/>
                </a:solidFill>
              </a:rPr>
              <a:t>x= b.get();</a:t>
            </a:r>
            <a:endParaRPr lang="en-US">
              <a:solidFill>
                <a:srgbClr val="800000"/>
              </a:solidFill>
            </a:endParaRP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3810000" y="914400"/>
            <a:ext cx="4724400" cy="3657600"/>
            <a:chOff x="3810000" y="914400"/>
            <a:chExt cx="4724400" cy="3657600"/>
          </a:xfrm>
        </p:grpSpPr>
        <p:sp>
          <p:nvSpPr>
            <p:cNvPr id="73736" name="Rectangle 3"/>
            <p:cNvSpPr>
              <a:spLocks noChangeArrowheads="1"/>
            </p:cNvSpPr>
            <p:nvPr/>
          </p:nvSpPr>
          <p:spPr bwMode="auto">
            <a:xfrm>
              <a:off x="4419600" y="1294180"/>
              <a:ext cx="4114800" cy="3277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b="1"/>
                <a:t>public</a:t>
              </a:r>
              <a:r>
                <a:rPr lang="en-US"/>
                <a:t> </a:t>
              </a:r>
              <a:r>
                <a:rPr lang="en-US" b="1"/>
                <a:t>class</a:t>
              </a:r>
              <a:r>
                <a:rPr lang="en-US"/>
                <a:t> Box&lt;</a:t>
              </a:r>
              <a:r>
                <a:rPr lang="en-US">
                  <a:solidFill>
                    <a:srgbClr val="800000"/>
                  </a:solidFill>
                </a:rPr>
                <a:t>T</a:t>
              </a:r>
              <a:r>
                <a:rPr lang="en-US"/>
                <a:t>&gt; {</a:t>
              </a:r>
            </a:p>
            <a:p>
              <a:r>
                <a:rPr lang="en-US"/>
                <a:t>    </a:t>
              </a:r>
              <a:r>
                <a:rPr lang="en-US" b="1"/>
                <a:t>private</a:t>
              </a:r>
              <a:r>
                <a:rPr lang="en-US"/>
                <a:t> </a:t>
              </a:r>
              <a:r>
                <a:rPr lang="en-US">
                  <a:solidFill>
                    <a:srgbClr val="800000"/>
                  </a:solidFill>
                </a:rPr>
                <a:t>T </a:t>
              </a:r>
              <a:r>
                <a:rPr lang="en-US"/>
                <a:t>object;</a:t>
              </a:r>
            </a:p>
            <a:p>
              <a:pPr>
                <a:spcBef>
                  <a:spcPts val="1200"/>
                </a:spcBef>
              </a:pPr>
              <a:r>
                <a:rPr lang="en-US"/>
                <a:t>    </a:t>
              </a:r>
              <a:r>
                <a:rPr lang="en-US" b="1"/>
                <a:t>public</a:t>
              </a:r>
              <a:r>
                <a:rPr lang="en-US"/>
                <a:t> void set(</a:t>
              </a:r>
              <a:r>
                <a:rPr lang="en-US">
                  <a:solidFill>
                    <a:srgbClr val="800000"/>
                  </a:solidFill>
                </a:rPr>
                <a:t>T </a:t>
              </a:r>
              <a:r>
                <a:rPr lang="en-US"/>
                <a:t>ob) {</a:t>
              </a:r>
            </a:p>
            <a:p>
              <a:r>
                <a:rPr lang="en-US"/>
                <a:t>        object = ob; </a:t>
              </a:r>
            </a:p>
            <a:p>
              <a:r>
                <a:rPr lang="en-US"/>
                <a:t>    }</a:t>
              </a:r>
            </a:p>
            <a:p>
              <a:pPr>
                <a:spcBef>
                  <a:spcPts val="600"/>
                </a:spcBef>
              </a:pPr>
              <a:r>
                <a:rPr lang="en-US"/>
                <a:t>    </a:t>
              </a:r>
              <a:r>
                <a:rPr lang="en-US" b="1"/>
                <a:t>public</a:t>
              </a:r>
              <a:r>
                <a:rPr lang="en-US"/>
                <a:t> </a:t>
              </a:r>
              <a:r>
                <a:rPr lang="en-US">
                  <a:solidFill>
                    <a:srgbClr val="800000"/>
                  </a:solidFill>
                </a:rPr>
                <a:t>T </a:t>
              </a:r>
              <a:r>
                <a:rPr lang="en-US"/>
                <a:t>get() { </a:t>
              </a:r>
            </a:p>
            <a:p>
              <a:r>
                <a:rPr lang="en-US"/>
                <a:t>       return object;</a:t>
              </a:r>
              <a:br>
                <a:rPr lang="en-US"/>
              </a:br>
              <a:r>
                <a:rPr lang="en-US"/>
                <a:t>    }   …</a:t>
              </a:r>
            </a:p>
          </p:txBody>
        </p:sp>
        <p:sp>
          <p:nvSpPr>
            <p:cNvPr id="73737" name="Title 1"/>
            <p:cNvSpPr txBox="1">
              <a:spLocks/>
            </p:cNvSpPr>
            <p:nvPr/>
          </p:nvSpPr>
          <p:spPr bwMode="auto">
            <a:xfrm>
              <a:off x="3810000" y="914400"/>
              <a:ext cx="4572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200">
                  <a:solidFill>
                    <a:srgbClr val="FF0000"/>
                  </a:solidFill>
                </a:rPr>
                <a:t>Written using generic type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C661C2F-7284-5047-9F56-D6DBFA0C65AB}" type="slidenum">
              <a:rPr lang="en-US" sz="1400"/>
              <a:pPr/>
              <a:t>58</a:t>
            </a:fld>
            <a:endParaRPr lang="en-US" sz="1400"/>
          </a:p>
        </p:txBody>
      </p:sp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890588" y="457200"/>
            <a:ext cx="7362825" cy="520700"/>
          </a:xfrm>
        </p:spPr>
        <p:txBody>
          <a:bodyPr/>
          <a:lstStyle/>
          <a:p>
            <a:r>
              <a:rPr lang="en-US" sz="3200">
                <a:solidFill>
                  <a:srgbClr val="FF0000"/>
                </a:solidFill>
                <a:latin typeface="Gill Sans" charset="0"/>
                <a:ea typeface="ＭＳ Ｐゴシック" charset="0"/>
                <a:cs typeface="Gill Sans" charset="0"/>
              </a:rPr>
              <a:t>Can extend only one class</a:t>
            </a:r>
          </a:p>
        </p:txBody>
      </p:sp>
      <p:sp>
        <p:nvSpPr>
          <p:cNvPr id="74755" name="Content Placeholder 2"/>
          <p:cNvSpPr txBox="1">
            <a:spLocks/>
          </p:cNvSpPr>
          <p:nvPr/>
        </p:nvSpPr>
        <p:spPr bwMode="auto">
          <a:xfrm>
            <a:off x="609600" y="1219200"/>
            <a:ext cx="6248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b="1">
                <a:latin typeface="Gill Sans" charset="0"/>
                <a:cs typeface="Gill Sans" charset="0"/>
              </a:rPr>
              <a:t>public</a:t>
            </a:r>
            <a:r>
              <a:rPr lang="en-US">
                <a:latin typeface="Gill Sans" charset="0"/>
                <a:cs typeface="Gill Sans" charset="0"/>
              </a:rPr>
              <a:t> </a:t>
            </a:r>
            <a:r>
              <a:rPr lang="en-US" b="1">
                <a:latin typeface="Gill Sans" charset="0"/>
                <a:cs typeface="Gill Sans" charset="0"/>
              </a:rPr>
              <a:t>class</a:t>
            </a:r>
            <a:r>
              <a:rPr lang="en-US">
                <a:latin typeface="Gill Sans" charset="0"/>
                <a:cs typeface="Gill Sans" charset="0"/>
              </a:rPr>
              <a:t> C </a:t>
            </a:r>
            <a:r>
              <a:rPr lang="en-US" b="1">
                <a:latin typeface="Gill Sans" charset="0"/>
                <a:cs typeface="Gill Sans" charset="0"/>
              </a:rPr>
              <a:t>extends</a:t>
            </a:r>
            <a:r>
              <a:rPr lang="en-US">
                <a:latin typeface="Gill Sans" charset="0"/>
                <a:cs typeface="Gill Sans" charset="0"/>
              </a:rPr>
              <a:t> C1, C2 { </a:t>
            </a:r>
          </a:p>
          <a:p>
            <a:pPr>
              <a:spcBef>
                <a:spcPct val="20000"/>
              </a:spcBef>
            </a:pPr>
            <a:r>
              <a:rPr lang="en-US">
                <a:latin typeface="Gill Sans" charset="0"/>
                <a:cs typeface="Gill Sans" charset="0"/>
              </a:rPr>
              <a:t>    </a:t>
            </a:r>
            <a:r>
              <a:rPr lang="en-US" b="1">
                <a:latin typeface="Gill Sans" charset="0"/>
                <a:cs typeface="Gill Sans" charset="0"/>
              </a:rPr>
              <a:t>public</a:t>
            </a:r>
            <a:r>
              <a:rPr lang="en-US">
                <a:latin typeface="Gill Sans" charset="0"/>
                <a:cs typeface="Gill Sans" charset="0"/>
              </a:rPr>
              <a:t> </a:t>
            </a:r>
            <a:r>
              <a:rPr lang="en-US" b="1">
                <a:latin typeface="Gill Sans" charset="0"/>
                <a:cs typeface="Gill Sans" charset="0"/>
              </a:rPr>
              <a:t>void</a:t>
            </a:r>
            <a:r>
              <a:rPr lang="en-US">
                <a:latin typeface="Gill Sans" charset="0"/>
                <a:cs typeface="Gill Sans" charset="0"/>
              </a:rPr>
              <a:t> p() {</a:t>
            </a:r>
          </a:p>
          <a:p>
            <a:pPr>
              <a:spcBef>
                <a:spcPct val="20000"/>
              </a:spcBef>
            </a:pPr>
            <a:r>
              <a:rPr lang="en-US">
                <a:latin typeface="Gill Sans" charset="0"/>
                <a:cs typeface="Gill Sans" charset="0"/>
              </a:rPr>
              <a:t>         …;  h=  m();  …</a:t>
            </a:r>
          </a:p>
          <a:p>
            <a:pPr>
              <a:spcBef>
                <a:spcPct val="20000"/>
              </a:spcBef>
            </a:pPr>
            <a:r>
              <a:rPr lang="en-US">
                <a:latin typeface="Gill Sans" charset="0"/>
                <a:cs typeface="Gill Sans" charset="0"/>
              </a:rPr>
              <a:t>    }</a:t>
            </a:r>
          </a:p>
          <a:p>
            <a:pPr>
              <a:spcBef>
                <a:spcPct val="20000"/>
              </a:spcBef>
            </a:pPr>
            <a:r>
              <a:rPr lang="en-US">
                <a:latin typeface="Gill Sans" charset="0"/>
                <a:cs typeface="Gill Sans" charset="0"/>
              </a:rPr>
              <a:t>}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962400" y="1219200"/>
            <a:ext cx="411163" cy="411163"/>
            <a:chOff x="3962400" y="1219200"/>
            <a:chExt cx="411163" cy="411163"/>
          </a:xfrm>
        </p:grpSpPr>
        <p:cxnSp>
          <p:nvCxnSpPr>
            <p:cNvPr id="74762" name="Straight Connector 4"/>
            <p:cNvCxnSpPr>
              <a:cxnSpLocks noChangeShapeType="1"/>
            </p:cNvCxnSpPr>
            <p:nvPr/>
          </p:nvCxnSpPr>
          <p:spPr bwMode="auto">
            <a:xfrm rot="16200000" flipH="1">
              <a:off x="3962400" y="1219200"/>
              <a:ext cx="411163" cy="411163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63" name="Straight Connector 8"/>
            <p:cNvCxnSpPr>
              <a:cxnSpLocks noChangeShapeType="1"/>
            </p:cNvCxnSpPr>
            <p:nvPr/>
          </p:nvCxnSpPr>
          <p:spPr bwMode="auto">
            <a:xfrm rot="5400000">
              <a:off x="3962400" y="1219200"/>
              <a:ext cx="381000" cy="38100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533400" y="2209800"/>
            <a:ext cx="7467600" cy="3908425"/>
            <a:chOff x="533400" y="2438388"/>
            <a:chExt cx="7467600" cy="3908242"/>
          </a:xfrm>
        </p:grpSpPr>
        <p:grpSp>
          <p:nvGrpSpPr>
            <p:cNvPr id="74758" name="Group 14"/>
            <p:cNvGrpSpPr>
              <a:grpSpLocks/>
            </p:cNvGrpSpPr>
            <p:nvPr/>
          </p:nvGrpSpPr>
          <p:grpSpPr bwMode="auto">
            <a:xfrm>
              <a:off x="533400" y="4038473"/>
              <a:ext cx="6553200" cy="2308157"/>
              <a:chOff x="533400" y="4038473"/>
              <a:chExt cx="6553200" cy="2308157"/>
            </a:xfrm>
          </p:grpSpPr>
          <p:sp>
            <p:nvSpPr>
              <p:cNvPr id="74760" name="TextBox 12"/>
              <p:cNvSpPr txBox="1">
                <a:spLocks noChangeArrowheads="1"/>
              </p:cNvSpPr>
              <p:nvPr/>
            </p:nvSpPr>
            <p:spPr bwMode="auto">
              <a:xfrm>
                <a:off x="533400" y="4038473"/>
                <a:ext cx="3124200" cy="2308157"/>
              </a:xfrm>
              <a:prstGeom prst="rect">
                <a:avLst/>
              </a:prstGeom>
              <a:noFill/>
              <a:ln w="9525">
                <a:solidFill>
                  <a:srgbClr val="8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b="1">
                    <a:solidFill>
                      <a:srgbClr val="000000"/>
                    </a:solidFill>
                    <a:latin typeface="Gill Sans" charset="0"/>
                    <a:sym typeface="Gill Sans" charset="0"/>
                  </a:rPr>
                  <a:t>public</a:t>
                </a:r>
                <a:r>
                  <a:rPr lang="en-US">
                    <a:solidFill>
                      <a:srgbClr val="000000"/>
                    </a:solidFill>
                    <a:latin typeface="Gill Sans" charset="0"/>
                    <a:sym typeface="Gill Sans" charset="0"/>
                  </a:rPr>
                  <a:t> </a:t>
                </a:r>
                <a:r>
                  <a:rPr lang="en-US" b="1">
                    <a:solidFill>
                      <a:srgbClr val="000000"/>
                    </a:solidFill>
                    <a:latin typeface="Gill Sans" charset="0"/>
                    <a:sym typeface="Gill Sans" charset="0"/>
                  </a:rPr>
                  <a:t>class</a:t>
                </a:r>
                <a:r>
                  <a:rPr lang="en-US">
                    <a:solidFill>
                      <a:srgbClr val="000000"/>
                    </a:solidFill>
                    <a:latin typeface="Gill Sans" charset="0"/>
                    <a:sym typeface="Gill Sans" charset="0"/>
                  </a:rPr>
                  <a:t> C1 {</a:t>
                </a:r>
              </a:p>
              <a:p>
                <a:pPr eaLnBrk="1" hangingPunct="1"/>
                <a:r>
                  <a:rPr lang="en-US">
                    <a:solidFill>
                      <a:srgbClr val="000000"/>
                    </a:solidFill>
                    <a:latin typeface="Gill Sans" charset="0"/>
                    <a:sym typeface="Gill Sans" charset="0"/>
                  </a:rPr>
                  <a:t>   </a:t>
                </a:r>
                <a:r>
                  <a:rPr lang="en-US" b="1">
                    <a:solidFill>
                      <a:srgbClr val="000000"/>
                    </a:solidFill>
                    <a:latin typeface="Gill Sans" charset="0"/>
                    <a:sym typeface="Gill Sans" charset="0"/>
                  </a:rPr>
                  <a:t>public</a:t>
                </a:r>
                <a:r>
                  <a:rPr lang="en-US">
                    <a:solidFill>
                      <a:srgbClr val="000000"/>
                    </a:solidFill>
                    <a:latin typeface="Gill Sans" charset="0"/>
                    <a:sym typeface="Gill Sans" charset="0"/>
                  </a:rPr>
                  <a:t> </a:t>
                </a:r>
                <a:r>
                  <a:rPr lang="en-US" b="1">
                    <a:solidFill>
                      <a:srgbClr val="000000"/>
                    </a:solidFill>
                    <a:latin typeface="Gill Sans" charset="0"/>
                    <a:sym typeface="Gill Sans" charset="0"/>
                  </a:rPr>
                  <a:t>int</a:t>
                </a:r>
                <a:r>
                  <a:rPr lang="en-US">
                    <a:solidFill>
                      <a:srgbClr val="000000"/>
                    </a:solidFill>
                    <a:latin typeface="Gill Sans" charset="0"/>
                    <a:sym typeface="Gill Sans" charset="0"/>
                  </a:rPr>
                  <a:t> m() {</a:t>
                </a:r>
              </a:p>
              <a:p>
                <a:pPr eaLnBrk="1" hangingPunct="1"/>
                <a:r>
                  <a:rPr lang="en-US">
                    <a:solidFill>
                      <a:srgbClr val="000000"/>
                    </a:solidFill>
                    <a:latin typeface="Gill Sans" charset="0"/>
                    <a:sym typeface="Gill Sans" charset="0"/>
                  </a:rPr>
                  <a:t>       </a:t>
                </a:r>
                <a:r>
                  <a:rPr lang="en-US" b="1">
                    <a:solidFill>
                      <a:srgbClr val="000000"/>
                    </a:solidFill>
                    <a:latin typeface="Gill Sans" charset="0"/>
                    <a:sym typeface="Gill Sans" charset="0"/>
                  </a:rPr>
                  <a:t>return</a:t>
                </a:r>
                <a:r>
                  <a:rPr lang="en-US">
                    <a:solidFill>
                      <a:srgbClr val="000000"/>
                    </a:solidFill>
                    <a:latin typeface="Gill Sans" charset="0"/>
                    <a:sym typeface="Gill Sans" charset="0"/>
                  </a:rPr>
                  <a:t> 2;</a:t>
                </a:r>
              </a:p>
              <a:p>
                <a:pPr eaLnBrk="1" hangingPunct="1"/>
                <a:r>
                  <a:rPr lang="en-US">
                    <a:solidFill>
                      <a:srgbClr val="000000"/>
                    </a:solidFill>
                    <a:latin typeface="Gill Sans" charset="0"/>
                    <a:sym typeface="Gill Sans" charset="0"/>
                  </a:rPr>
                  <a:t>   }</a:t>
                </a:r>
              </a:p>
              <a:p>
                <a:pPr eaLnBrk="1" hangingPunct="1"/>
                <a:r>
                  <a:rPr lang="en-US">
                    <a:solidFill>
                      <a:srgbClr val="000000"/>
                    </a:solidFill>
                    <a:latin typeface="Gill Sans" charset="0"/>
                    <a:sym typeface="Gill Sans" charset="0"/>
                  </a:rPr>
                  <a:t>   …</a:t>
                </a:r>
              </a:p>
              <a:p>
                <a:pPr eaLnBrk="1" hangingPunct="1"/>
                <a:r>
                  <a:rPr lang="en-US">
                    <a:solidFill>
                      <a:srgbClr val="000000"/>
                    </a:solidFill>
                    <a:latin typeface="Gill Sans" charset="0"/>
                    <a:sym typeface="Gill Sans" charset="0"/>
                  </a:rPr>
                  <a:t>}</a:t>
                </a:r>
              </a:p>
            </p:txBody>
          </p:sp>
          <p:sp>
            <p:nvSpPr>
              <p:cNvPr id="74761" name="TextBox 13"/>
              <p:cNvSpPr txBox="1">
                <a:spLocks noChangeArrowheads="1"/>
              </p:cNvSpPr>
              <p:nvPr/>
            </p:nvSpPr>
            <p:spPr bwMode="auto">
              <a:xfrm>
                <a:off x="3962400" y="4038473"/>
                <a:ext cx="3124200" cy="2308157"/>
              </a:xfrm>
              <a:prstGeom prst="rect">
                <a:avLst/>
              </a:prstGeom>
              <a:noFill/>
              <a:ln w="9525">
                <a:solidFill>
                  <a:srgbClr val="8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b="1">
                    <a:solidFill>
                      <a:srgbClr val="000000"/>
                    </a:solidFill>
                    <a:latin typeface="Gill Sans" charset="0"/>
                    <a:sym typeface="Gill Sans" charset="0"/>
                  </a:rPr>
                  <a:t>public</a:t>
                </a:r>
                <a:r>
                  <a:rPr lang="en-US">
                    <a:solidFill>
                      <a:srgbClr val="000000"/>
                    </a:solidFill>
                    <a:latin typeface="Gill Sans" charset="0"/>
                    <a:sym typeface="Gill Sans" charset="0"/>
                  </a:rPr>
                  <a:t> </a:t>
                </a:r>
                <a:r>
                  <a:rPr lang="en-US" b="1">
                    <a:solidFill>
                      <a:srgbClr val="000000"/>
                    </a:solidFill>
                    <a:latin typeface="Gill Sans" charset="0"/>
                    <a:sym typeface="Gill Sans" charset="0"/>
                  </a:rPr>
                  <a:t>class</a:t>
                </a:r>
                <a:r>
                  <a:rPr lang="en-US">
                    <a:solidFill>
                      <a:srgbClr val="000000"/>
                    </a:solidFill>
                    <a:latin typeface="Gill Sans" charset="0"/>
                    <a:sym typeface="Gill Sans" charset="0"/>
                  </a:rPr>
                  <a:t> C2 {</a:t>
                </a:r>
              </a:p>
              <a:p>
                <a:pPr eaLnBrk="1" hangingPunct="1"/>
                <a:r>
                  <a:rPr lang="en-US">
                    <a:solidFill>
                      <a:srgbClr val="000000"/>
                    </a:solidFill>
                    <a:latin typeface="Gill Sans" charset="0"/>
                    <a:sym typeface="Gill Sans" charset="0"/>
                  </a:rPr>
                  <a:t>   </a:t>
                </a:r>
                <a:r>
                  <a:rPr lang="en-US" b="1">
                    <a:solidFill>
                      <a:srgbClr val="000000"/>
                    </a:solidFill>
                    <a:latin typeface="Gill Sans" charset="0"/>
                    <a:sym typeface="Gill Sans" charset="0"/>
                  </a:rPr>
                  <a:t>public</a:t>
                </a:r>
                <a:r>
                  <a:rPr lang="en-US">
                    <a:solidFill>
                      <a:srgbClr val="000000"/>
                    </a:solidFill>
                    <a:latin typeface="Gill Sans" charset="0"/>
                    <a:sym typeface="Gill Sans" charset="0"/>
                  </a:rPr>
                  <a:t> </a:t>
                </a:r>
                <a:r>
                  <a:rPr lang="en-US" b="1">
                    <a:solidFill>
                      <a:srgbClr val="000000"/>
                    </a:solidFill>
                    <a:latin typeface="Gill Sans" charset="0"/>
                    <a:sym typeface="Gill Sans" charset="0"/>
                  </a:rPr>
                  <a:t>int</a:t>
                </a:r>
                <a:r>
                  <a:rPr lang="en-US">
                    <a:solidFill>
                      <a:srgbClr val="000000"/>
                    </a:solidFill>
                    <a:latin typeface="Gill Sans" charset="0"/>
                    <a:sym typeface="Gill Sans" charset="0"/>
                  </a:rPr>
                  <a:t> m() {</a:t>
                </a:r>
              </a:p>
              <a:p>
                <a:pPr eaLnBrk="1" hangingPunct="1"/>
                <a:r>
                  <a:rPr lang="en-US">
                    <a:solidFill>
                      <a:srgbClr val="000000"/>
                    </a:solidFill>
                    <a:latin typeface="Gill Sans" charset="0"/>
                    <a:sym typeface="Gill Sans" charset="0"/>
                  </a:rPr>
                  <a:t>       </a:t>
                </a:r>
                <a:r>
                  <a:rPr lang="en-US" b="1">
                    <a:solidFill>
                      <a:srgbClr val="000000"/>
                    </a:solidFill>
                    <a:latin typeface="Gill Sans" charset="0"/>
                    <a:sym typeface="Gill Sans" charset="0"/>
                  </a:rPr>
                  <a:t>return</a:t>
                </a:r>
                <a:r>
                  <a:rPr lang="en-US">
                    <a:solidFill>
                      <a:srgbClr val="000000"/>
                    </a:solidFill>
                    <a:latin typeface="Gill Sans" charset="0"/>
                    <a:sym typeface="Gill Sans" charset="0"/>
                  </a:rPr>
                  <a:t> 3;</a:t>
                </a:r>
              </a:p>
              <a:p>
                <a:pPr eaLnBrk="1" hangingPunct="1"/>
                <a:r>
                  <a:rPr lang="en-US">
                    <a:solidFill>
                      <a:srgbClr val="000000"/>
                    </a:solidFill>
                    <a:latin typeface="Gill Sans" charset="0"/>
                    <a:sym typeface="Gill Sans" charset="0"/>
                  </a:rPr>
                  <a:t>   }</a:t>
                </a:r>
              </a:p>
              <a:p>
                <a:pPr eaLnBrk="1" hangingPunct="1"/>
                <a:r>
                  <a:rPr lang="en-US">
                    <a:solidFill>
                      <a:srgbClr val="000000"/>
                    </a:solidFill>
                    <a:latin typeface="Gill Sans" charset="0"/>
                    <a:sym typeface="Gill Sans" charset="0"/>
                  </a:rPr>
                  <a:t> …</a:t>
                </a:r>
              </a:p>
              <a:p>
                <a:pPr eaLnBrk="1" hangingPunct="1"/>
                <a:r>
                  <a:rPr lang="en-US">
                    <a:solidFill>
                      <a:srgbClr val="000000"/>
                    </a:solidFill>
                    <a:latin typeface="Gill Sans" charset="0"/>
                    <a:sym typeface="Gill Sans" charset="0"/>
                  </a:rPr>
                  <a:t>}</a:t>
                </a:r>
              </a:p>
            </p:txBody>
          </p:sp>
        </p:grpSp>
        <p:sp>
          <p:nvSpPr>
            <p:cNvPr id="74759" name="TextBox 15"/>
            <p:cNvSpPr txBox="1">
              <a:spLocks noChangeArrowheads="1"/>
            </p:cNvSpPr>
            <p:nvPr/>
          </p:nvSpPr>
          <p:spPr bwMode="auto">
            <a:xfrm>
              <a:off x="4495800" y="2438388"/>
              <a:ext cx="3505200" cy="830937"/>
            </a:xfrm>
            <a:prstGeom prst="rect">
              <a:avLst/>
            </a:pr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800000"/>
                  </a:solidFill>
                  <a:latin typeface="Gill Sans" charset="0"/>
                  <a:sym typeface="Gill Sans" charset="0"/>
                </a:rPr>
                <a:t>if we allowed multiple inheritance, which m used?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B67C4DD-290F-514A-AEBE-77C5C9B84837}" type="slidenum">
              <a:rPr lang="en-US" sz="1400"/>
              <a:pPr/>
              <a:t>59</a:t>
            </a:fld>
            <a:endParaRPr lang="en-US" sz="1400"/>
          </a:p>
        </p:txBody>
      </p:sp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890588" y="457200"/>
            <a:ext cx="7362825" cy="520700"/>
          </a:xfrm>
        </p:spPr>
        <p:txBody>
          <a:bodyPr/>
          <a:lstStyle/>
          <a:p>
            <a:r>
              <a:rPr lang="en-US" sz="3200">
                <a:solidFill>
                  <a:srgbClr val="FF0000"/>
                </a:solidFill>
                <a:latin typeface="Gill Sans" charset="0"/>
                <a:ea typeface="ＭＳ Ｐゴシック" charset="0"/>
                <a:cs typeface="Gill Sans" charset="0"/>
              </a:rPr>
              <a:t>Can extend only one class</a:t>
            </a:r>
          </a:p>
        </p:txBody>
      </p:sp>
      <p:sp>
        <p:nvSpPr>
          <p:cNvPr id="75779" name="Content Placeholder 2"/>
          <p:cNvSpPr txBox="1">
            <a:spLocks/>
          </p:cNvSpPr>
          <p:nvPr/>
        </p:nvSpPr>
        <p:spPr bwMode="auto">
          <a:xfrm>
            <a:off x="609600" y="1219200"/>
            <a:ext cx="6248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b="1">
                <a:latin typeface="Gill Sans" charset="0"/>
                <a:cs typeface="Gill Sans" charset="0"/>
              </a:rPr>
              <a:t>public</a:t>
            </a:r>
            <a:r>
              <a:rPr lang="en-US">
                <a:latin typeface="Gill Sans" charset="0"/>
                <a:cs typeface="Gill Sans" charset="0"/>
              </a:rPr>
              <a:t> </a:t>
            </a:r>
            <a:r>
              <a:rPr lang="en-US" b="1">
                <a:latin typeface="Gill Sans" charset="0"/>
                <a:cs typeface="Gill Sans" charset="0"/>
              </a:rPr>
              <a:t>class</a:t>
            </a:r>
            <a:r>
              <a:rPr lang="en-US">
                <a:latin typeface="Gill Sans" charset="0"/>
                <a:cs typeface="Gill Sans" charset="0"/>
              </a:rPr>
              <a:t> C </a:t>
            </a:r>
            <a:r>
              <a:rPr lang="en-US" b="1">
                <a:latin typeface="Gill Sans" charset="0"/>
                <a:cs typeface="Gill Sans" charset="0"/>
              </a:rPr>
              <a:t>extends</a:t>
            </a:r>
            <a:r>
              <a:rPr lang="en-US">
                <a:latin typeface="Gill Sans" charset="0"/>
                <a:cs typeface="Gill Sans" charset="0"/>
              </a:rPr>
              <a:t> C1, C2 { … }</a:t>
            </a:r>
          </a:p>
        </p:txBody>
      </p:sp>
      <p:cxnSp>
        <p:nvCxnSpPr>
          <p:cNvPr id="75780" name="Straight Connector 4"/>
          <p:cNvCxnSpPr>
            <a:cxnSpLocks noChangeShapeType="1"/>
          </p:cNvCxnSpPr>
          <p:nvPr/>
        </p:nvCxnSpPr>
        <p:spPr bwMode="auto">
          <a:xfrm rot="16200000" flipH="1">
            <a:off x="4237038" y="1265238"/>
            <a:ext cx="411162" cy="411162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781" name="Straight Connector 8"/>
          <p:cNvCxnSpPr>
            <a:cxnSpLocks noChangeShapeType="1"/>
          </p:cNvCxnSpPr>
          <p:nvPr/>
        </p:nvCxnSpPr>
        <p:spPr bwMode="auto">
          <a:xfrm rot="5400000">
            <a:off x="4267200" y="1295400"/>
            <a:ext cx="381000" cy="3810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5782" name="Group 14"/>
          <p:cNvGrpSpPr>
            <a:grpSpLocks/>
          </p:cNvGrpSpPr>
          <p:nvPr/>
        </p:nvGrpSpPr>
        <p:grpSpPr bwMode="auto">
          <a:xfrm>
            <a:off x="457200" y="2057400"/>
            <a:ext cx="7620000" cy="1581150"/>
            <a:chOff x="457200" y="2274838"/>
            <a:chExt cx="7620000" cy="1580822"/>
          </a:xfrm>
        </p:grpSpPr>
        <p:sp>
          <p:nvSpPr>
            <p:cNvPr id="75784" name="TextBox 12"/>
            <p:cNvSpPr txBox="1">
              <a:spLocks noChangeArrowheads="1"/>
            </p:cNvSpPr>
            <p:nvPr/>
          </p:nvSpPr>
          <p:spPr bwMode="auto">
            <a:xfrm>
              <a:off x="457200" y="2274838"/>
              <a:ext cx="3657600" cy="1569335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public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 </a:t>
              </a:r>
              <a:r>
                <a:rPr lang="en-US" b="1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abstract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 </a:t>
              </a:r>
              <a:r>
                <a:rPr lang="en-US" b="1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class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 C1 {</a:t>
              </a:r>
            </a:p>
            <a:p>
              <a:pPr eaLnBrk="1" hangingPunct="1"/>
              <a:r>
                <a:rPr lang="en-US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    </a:t>
              </a:r>
              <a:r>
                <a:rPr lang="en-US" b="1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public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 </a:t>
              </a:r>
              <a:r>
                <a:rPr lang="en-US" b="1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abstract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 </a:t>
              </a:r>
              <a:r>
                <a:rPr lang="en-US" b="1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int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 m();</a:t>
              </a:r>
            </a:p>
            <a:p>
              <a:pPr eaLnBrk="1" hangingPunct="1"/>
              <a:r>
                <a:rPr lang="en-US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    </a:t>
              </a:r>
              <a:r>
                <a:rPr lang="en-US" b="1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public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 </a:t>
              </a:r>
              <a:r>
                <a:rPr lang="en-US" b="1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abstract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 </a:t>
              </a:r>
              <a:r>
                <a:rPr lang="en-US" b="1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int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 p();</a:t>
              </a:r>
            </a:p>
            <a:p>
              <a:pPr eaLnBrk="1" hangingPunct="1"/>
              <a:r>
                <a:rPr lang="en-US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}</a:t>
              </a:r>
            </a:p>
          </p:txBody>
        </p:sp>
        <p:sp>
          <p:nvSpPr>
            <p:cNvPr id="75785" name="TextBox 13"/>
            <p:cNvSpPr txBox="1">
              <a:spLocks noChangeArrowheads="1"/>
            </p:cNvSpPr>
            <p:nvPr/>
          </p:nvSpPr>
          <p:spPr bwMode="auto">
            <a:xfrm>
              <a:off x="4495800" y="2286000"/>
              <a:ext cx="3581400" cy="1569660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public abstract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 </a:t>
              </a:r>
              <a:r>
                <a:rPr lang="en-US" b="1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class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 C2 {</a:t>
              </a:r>
            </a:p>
            <a:p>
              <a:pPr eaLnBrk="1" hangingPunct="1"/>
              <a:r>
                <a:rPr lang="en-US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   </a:t>
              </a:r>
              <a:r>
                <a:rPr lang="en-US" b="1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public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 </a:t>
              </a:r>
              <a:r>
                <a:rPr lang="en-US" b="1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abstract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 </a:t>
              </a:r>
              <a:r>
                <a:rPr lang="en-US" b="1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int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 m();</a:t>
              </a:r>
            </a:p>
            <a:p>
              <a:pPr eaLnBrk="1" hangingPunct="1"/>
              <a:r>
                <a:rPr lang="en-US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   </a:t>
              </a:r>
              <a:r>
                <a:rPr lang="en-US" b="1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public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 </a:t>
              </a:r>
              <a:r>
                <a:rPr lang="en-US" b="1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abstract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 </a:t>
              </a:r>
              <a:r>
                <a:rPr lang="en-US" b="1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int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 q();</a:t>
              </a:r>
            </a:p>
            <a:p>
              <a:pPr eaLnBrk="1" hangingPunct="1"/>
              <a:r>
                <a:rPr lang="en-US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}</a:t>
              </a:r>
            </a:p>
          </p:txBody>
        </p:sp>
      </p:grpSp>
      <p:sp>
        <p:nvSpPr>
          <p:cNvPr id="75783" name="TextBox 9"/>
          <p:cNvSpPr txBox="1">
            <a:spLocks noChangeArrowheads="1"/>
          </p:cNvSpPr>
          <p:nvPr/>
        </p:nvSpPr>
        <p:spPr bwMode="auto">
          <a:xfrm>
            <a:off x="304800" y="4114800"/>
            <a:ext cx="7848600" cy="2246313"/>
          </a:xfrm>
          <a:prstGeom prst="rect">
            <a:avLst/>
          </a:prstGeom>
          <a:solidFill>
            <a:srgbClr val="FFFF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800000"/>
                </a:solidFill>
                <a:latin typeface="Gill Sans" charset="0"/>
                <a:sym typeface="Gill Sans" charset="0"/>
              </a:rPr>
              <a:t>Use abstract classes? Seems OK, because method bodies not given!</a:t>
            </a:r>
          </a:p>
          <a:p>
            <a:pPr eaLnBrk="1" hangingPunct="1">
              <a:spcBef>
                <a:spcPts val="1200"/>
              </a:spcBef>
            </a:pPr>
            <a:r>
              <a:rPr lang="en-US">
                <a:solidFill>
                  <a:srgbClr val="800000"/>
                </a:solidFill>
                <a:latin typeface="Gill Sans" charset="0"/>
                <a:sym typeface="Gill Sans" charset="0"/>
              </a:rPr>
              <a:t>But Java does not allow this.</a:t>
            </a:r>
          </a:p>
          <a:p>
            <a:pPr eaLnBrk="1" hangingPunct="1">
              <a:spcBef>
                <a:spcPts val="1200"/>
              </a:spcBef>
            </a:pPr>
            <a:r>
              <a:rPr lang="en-US">
                <a:solidFill>
                  <a:srgbClr val="800000"/>
                </a:solidFill>
                <a:latin typeface="Gill Sans" charset="0"/>
                <a:sym typeface="Gill Sans" charset="0"/>
              </a:rPr>
              <a:t>Instead, Java has a construct, the </a:t>
            </a:r>
            <a:r>
              <a:rPr lang="en-US">
                <a:latin typeface="Gill Sans" charset="0"/>
                <a:sym typeface="Gill Sans" charset="0"/>
              </a:rPr>
              <a:t>interface</a:t>
            </a:r>
            <a:r>
              <a:rPr lang="en-US">
                <a:solidFill>
                  <a:srgbClr val="800000"/>
                </a:solidFill>
                <a:latin typeface="Gill Sans" charset="0"/>
                <a:sym typeface="Gill Sans" charset="0"/>
              </a:rPr>
              <a:t>, which is like an abstract class.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D5CBAA1-5A84-8641-88A6-C49A826C0130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23554" name="Slide Number Placeholder 4"/>
          <p:cNvSpPr txBox="1">
            <a:spLocks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r"/>
            <a:fld id="{D7E6E271-8657-D648-84AD-56EB747003C6}" type="slidenum">
              <a:rPr lang="en-US" sz="1400"/>
              <a:pPr algn="r"/>
              <a:t>6</a:t>
            </a:fld>
            <a:endParaRPr lang="en-US" sz="1400"/>
          </a:p>
        </p:txBody>
      </p:sp>
      <p:sp>
        <p:nvSpPr>
          <p:cNvPr id="23555" name="Rectangle 6"/>
          <p:cNvSpPr>
            <a:spLocks noChangeArrowheads="1"/>
          </p:cNvSpPr>
          <p:nvPr/>
        </p:nvSpPr>
        <p:spPr bwMode="auto">
          <a:xfrm>
            <a:off x="685800" y="3810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sz="2800" b="1">
                <a:solidFill>
                  <a:srgbClr val="E41900"/>
                </a:solidFill>
              </a:rPr>
              <a:t>Casting among types</a:t>
            </a:r>
            <a:endParaRPr lang="en-US" sz="2800">
              <a:solidFill>
                <a:srgbClr val="E41900"/>
              </a:solidFill>
            </a:endParaRPr>
          </a:p>
        </p:txBody>
      </p:sp>
      <p:sp>
        <p:nvSpPr>
          <p:cNvPr id="23556" name="Text Box 7"/>
          <p:cNvSpPr txBox="1">
            <a:spLocks noChangeArrowheads="1"/>
          </p:cNvSpPr>
          <p:nvPr/>
        </p:nvSpPr>
        <p:spPr bwMode="auto">
          <a:xfrm>
            <a:off x="609600" y="990600"/>
            <a:ext cx="746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25000"/>
              </a:spcBef>
            </a:pPr>
            <a:r>
              <a:rPr lang="en-US"/>
              <a:t>(</a:t>
            </a:r>
            <a:r>
              <a:rPr lang="en-US" b="1"/>
              <a:t>int</a:t>
            </a:r>
            <a:r>
              <a:rPr lang="en-US"/>
              <a:t>) 3.2     casts </a:t>
            </a:r>
            <a:r>
              <a:rPr lang="en-US" b="1"/>
              <a:t>double</a:t>
            </a:r>
            <a:r>
              <a:rPr lang="en-US"/>
              <a:t> value 3.2 to an </a:t>
            </a:r>
            <a:r>
              <a:rPr lang="en-US" b="1"/>
              <a:t>int</a:t>
            </a:r>
            <a:endParaRPr lang="en-US"/>
          </a:p>
        </p:txBody>
      </p:sp>
      <p:sp>
        <p:nvSpPr>
          <p:cNvPr id="23557" name="TextBox 1"/>
          <p:cNvSpPr txBox="1">
            <a:spLocks noChangeArrowheads="1"/>
          </p:cNvSpPr>
          <p:nvPr/>
        </p:nvSpPr>
        <p:spPr bwMode="auto">
          <a:xfrm>
            <a:off x="533400" y="1752600"/>
            <a:ext cx="1676400" cy="83026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any number type</a:t>
            </a:r>
          </a:p>
        </p:txBody>
      </p:sp>
      <p:cxnSp>
        <p:nvCxnSpPr>
          <p:cNvPr id="23558" name="Straight Arrow Connector 16"/>
          <p:cNvCxnSpPr>
            <a:cxnSpLocks noChangeShapeType="1"/>
            <a:stCxn id="23557" idx="0"/>
          </p:cNvCxnSpPr>
          <p:nvPr/>
        </p:nvCxnSpPr>
        <p:spPr bwMode="auto">
          <a:xfrm flipH="1" flipV="1">
            <a:off x="1143000" y="1447800"/>
            <a:ext cx="228600" cy="304800"/>
          </a:xfrm>
          <a:prstGeom prst="straightConnector1">
            <a:avLst/>
          </a:prstGeom>
          <a:noFill/>
          <a:ln w="38100">
            <a:solidFill>
              <a:srgbClr val="008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9" name="TextBox 20"/>
          <p:cNvSpPr txBox="1">
            <a:spLocks noChangeArrowheads="1"/>
          </p:cNvSpPr>
          <p:nvPr/>
        </p:nvSpPr>
        <p:spPr bwMode="auto">
          <a:xfrm>
            <a:off x="2514600" y="1752600"/>
            <a:ext cx="1752600" cy="83026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any number expression</a:t>
            </a:r>
          </a:p>
        </p:txBody>
      </p:sp>
      <p:cxnSp>
        <p:nvCxnSpPr>
          <p:cNvPr id="23560" name="Straight Arrow Connector 21"/>
          <p:cNvCxnSpPr>
            <a:cxnSpLocks noChangeShapeType="1"/>
            <a:stCxn id="23559" idx="0"/>
          </p:cNvCxnSpPr>
          <p:nvPr/>
        </p:nvCxnSpPr>
        <p:spPr bwMode="auto">
          <a:xfrm flipH="1" flipV="1">
            <a:off x="1752600" y="1371600"/>
            <a:ext cx="1638300" cy="381000"/>
          </a:xfrm>
          <a:prstGeom prst="straightConnector1">
            <a:avLst/>
          </a:prstGeom>
          <a:noFill/>
          <a:ln w="38100">
            <a:solidFill>
              <a:srgbClr val="008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568450" y="2819400"/>
            <a:ext cx="5518150" cy="1681163"/>
            <a:chOff x="762000" y="3124200"/>
            <a:chExt cx="5518623" cy="1680865"/>
          </a:xfrm>
        </p:grpSpPr>
        <p:sp>
          <p:nvSpPr>
            <p:cNvPr id="23573" name="TextBox 10"/>
            <p:cNvSpPr txBox="1">
              <a:spLocks noChangeArrowheads="1"/>
            </p:cNvSpPr>
            <p:nvPr/>
          </p:nvSpPr>
          <p:spPr bwMode="auto">
            <a:xfrm>
              <a:off x="914400" y="3729335"/>
              <a:ext cx="536622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b="1"/>
                <a:t>byte    short    int    long    float    double</a:t>
              </a:r>
            </a:p>
          </p:txBody>
        </p:sp>
        <p:sp>
          <p:nvSpPr>
            <p:cNvPr id="23574" name="TextBox 11"/>
            <p:cNvSpPr txBox="1">
              <a:spLocks noChangeArrowheads="1"/>
            </p:cNvSpPr>
            <p:nvPr/>
          </p:nvSpPr>
          <p:spPr bwMode="auto">
            <a:xfrm>
              <a:off x="762000" y="3276600"/>
              <a:ext cx="106952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800000"/>
                  </a:solidFill>
                </a:rPr>
                <a:t>narrow </a:t>
              </a:r>
            </a:p>
          </p:txBody>
        </p:sp>
        <p:sp>
          <p:nvSpPr>
            <p:cNvPr id="23575" name="TextBox 30"/>
            <p:cNvSpPr txBox="1">
              <a:spLocks noChangeArrowheads="1"/>
            </p:cNvSpPr>
            <p:nvPr/>
          </p:nvSpPr>
          <p:spPr bwMode="auto">
            <a:xfrm>
              <a:off x="5257800" y="3272135"/>
              <a:ext cx="88998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800000"/>
                  </a:solidFill>
                </a:rPr>
                <a:t>wider</a:t>
              </a:r>
            </a:p>
          </p:txBody>
        </p:sp>
        <p:sp>
          <p:nvSpPr>
            <p:cNvPr id="23576" name="TextBox 31"/>
            <p:cNvSpPr txBox="1">
              <a:spLocks noChangeArrowheads="1"/>
            </p:cNvSpPr>
            <p:nvPr/>
          </p:nvSpPr>
          <p:spPr bwMode="auto">
            <a:xfrm>
              <a:off x="1403405" y="4343400"/>
              <a:ext cx="44583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800000"/>
                  </a:solidFill>
                </a:rPr>
                <a:t>must be explicit cast, may truncate</a:t>
              </a:r>
            </a:p>
          </p:txBody>
        </p:sp>
        <p:sp>
          <p:nvSpPr>
            <p:cNvPr id="23577" name="TextBox 32"/>
            <p:cNvSpPr txBox="1">
              <a:spLocks noChangeArrowheads="1"/>
            </p:cNvSpPr>
            <p:nvPr/>
          </p:nvSpPr>
          <p:spPr bwMode="auto">
            <a:xfrm>
              <a:off x="2165470" y="3124200"/>
              <a:ext cx="29292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800000"/>
                  </a:solidFill>
                </a:rPr>
                <a:t>may be automatic cast</a:t>
              </a:r>
            </a:p>
          </p:txBody>
        </p:sp>
        <p:cxnSp>
          <p:nvCxnSpPr>
            <p:cNvPr id="23578" name="Straight Arrow Connector 33"/>
            <p:cNvCxnSpPr>
              <a:cxnSpLocks noChangeShapeType="1"/>
            </p:cNvCxnSpPr>
            <p:nvPr/>
          </p:nvCxnSpPr>
          <p:spPr bwMode="auto">
            <a:xfrm>
              <a:off x="1981200" y="3581400"/>
              <a:ext cx="3200400" cy="0"/>
            </a:xfrm>
            <a:prstGeom prst="straightConnector1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Straight Arrow Connector 36"/>
            <p:cNvCxnSpPr>
              <a:cxnSpLocks noChangeShapeType="1"/>
            </p:cNvCxnSpPr>
            <p:nvPr/>
          </p:nvCxnSpPr>
          <p:spPr bwMode="auto">
            <a:xfrm flipH="1">
              <a:off x="1981200" y="4343400"/>
              <a:ext cx="3200400" cy="0"/>
            </a:xfrm>
            <a:prstGeom prst="straightConnector1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562" name="TextBox 41"/>
          <p:cNvSpPr txBox="1">
            <a:spLocks noChangeArrowheads="1"/>
          </p:cNvSpPr>
          <p:nvPr/>
        </p:nvSpPr>
        <p:spPr bwMode="auto">
          <a:xfrm>
            <a:off x="533400" y="6167438"/>
            <a:ext cx="3633788" cy="461962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Page A-9, inside back cover</a:t>
            </a:r>
          </a:p>
        </p:txBody>
      </p:sp>
      <p:grpSp>
        <p:nvGrpSpPr>
          <p:cNvPr id="35861" name="Group 35860"/>
          <p:cNvGrpSpPr>
            <a:grpSpLocks/>
          </p:cNvGrpSpPr>
          <p:nvPr/>
        </p:nvGrpSpPr>
        <p:grpSpPr bwMode="auto">
          <a:xfrm>
            <a:off x="685800" y="4800600"/>
            <a:ext cx="7086600" cy="1223963"/>
            <a:chOff x="685800" y="4800600"/>
            <a:chExt cx="7086600" cy="1223665"/>
          </a:xfrm>
        </p:grpSpPr>
        <p:sp>
          <p:nvSpPr>
            <p:cNvPr id="23564" name="TextBox 25"/>
            <p:cNvSpPr txBox="1">
              <a:spLocks noChangeArrowheads="1"/>
            </p:cNvSpPr>
            <p:nvPr/>
          </p:nvSpPr>
          <p:spPr bwMode="auto">
            <a:xfrm>
              <a:off x="685800" y="4800600"/>
              <a:ext cx="7086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b="1"/>
                <a:t>char</a:t>
              </a:r>
              <a:r>
                <a:rPr lang="en-US"/>
                <a:t>  is a number type:     (</a:t>
              </a:r>
              <a:r>
                <a:rPr lang="en-US" b="1"/>
                <a:t>int</a:t>
              </a:r>
              <a:r>
                <a:rPr lang="en-US"/>
                <a:t>) </a:t>
              </a:r>
              <a:r>
                <a:rPr lang="fr-FR" b="1">
                  <a:solidFill>
                    <a:srgbClr val="008000"/>
                  </a:solidFill>
                </a:rPr>
                <a:t>'</a:t>
              </a:r>
              <a:r>
                <a:rPr lang="en-US" b="1">
                  <a:solidFill>
                    <a:srgbClr val="008000"/>
                  </a:solidFill>
                </a:rPr>
                <a:t>V</a:t>
              </a:r>
              <a:r>
                <a:rPr lang="fr-FR" b="1">
                  <a:solidFill>
                    <a:srgbClr val="008000"/>
                  </a:solidFill>
                </a:rPr>
                <a:t>'</a:t>
              </a:r>
              <a:r>
                <a:rPr lang="en-US"/>
                <a:t>         (</a:t>
              </a:r>
              <a:r>
                <a:rPr lang="en-US" b="1"/>
                <a:t>char</a:t>
              </a:r>
              <a:r>
                <a:rPr lang="en-US"/>
                <a:t>) 86          </a:t>
              </a:r>
            </a:p>
          </p:txBody>
        </p:sp>
        <p:grpSp>
          <p:nvGrpSpPr>
            <p:cNvPr id="23565" name="Group 35858"/>
            <p:cNvGrpSpPr>
              <a:grpSpLocks/>
            </p:cNvGrpSpPr>
            <p:nvPr/>
          </p:nvGrpSpPr>
          <p:grpSpPr bwMode="auto">
            <a:xfrm>
              <a:off x="1447800" y="5257800"/>
              <a:ext cx="3581400" cy="766465"/>
              <a:chOff x="1447800" y="5257800"/>
              <a:chExt cx="3581400" cy="766465"/>
            </a:xfrm>
          </p:grpSpPr>
          <p:cxnSp>
            <p:nvCxnSpPr>
              <p:cNvPr id="23570" name="Straight Arrow Connector 47"/>
              <p:cNvCxnSpPr>
                <a:cxnSpLocks noChangeShapeType="1"/>
              </p:cNvCxnSpPr>
              <p:nvPr/>
            </p:nvCxnSpPr>
            <p:spPr bwMode="auto">
              <a:xfrm flipV="1">
                <a:off x="4572000" y="5257800"/>
                <a:ext cx="0" cy="609600"/>
              </a:xfrm>
              <a:prstGeom prst="straightConnector1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571" name="TextBox 46"/>
              <p:cNvSpPr txBox="1">
                <a:spLocks noChangeArrowheads="1"/>
              </p:cNvSpPr>
              <p:nvPr/>
            </p:nvSpPr>
            <p:spPr bwMode="auto">
              <a:xfrm>
                <a:off x="1447800" y="5562600"/>
                <a:ext cx="3581400" cy="461665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Unicode representation: 86</a:t>
                </a:r>
              </a:p>
            </p:txBody>
          </p:sp>
          <p:cxnSp>
            <p:nvCxnSpPr>
              <p:cNvPr id="23572" name="Straight Connector 35856"/>
              <p:cNvCxnSpPr>
                <a:cxnSpLocks noChangeShapeType="1"/>
              </p:cNvCxnSpPr>
              <p:nvPr/>
            </p:nvCxnSpPr>
            <p:spPr bwMode="auto">
              <a:xfrm>
                <a:off x="4038600" y="5257800"/>
                <a:ext cx="99060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566" name="Group 35859"/>
            <p:cNvGrpSpPr>
              <a:grpSpLocks/>
            </p:cNvGrpSpPr>
            <p:nvPr/>
          </p:nvGrpSpPr>
          <p:grpSpPr bwMode="auto">
            <a:xfrm>
              <a:off x="5791200" y="5257800"/>
              <a:ext cx="1143000" cy="766465"/>
              <a:chOff x="5791200" y="5257800"/>
              <a:chExt cx="1143000" cy="766465"/>
            </a:xfrm>
          </p:grpSpPr>
          <p:cxnSp>
            <p:nvCxnSpPr>
              <p:cNvPr id="23567" name="Straight Arrow Connector 57"/>
              <p:cNvCxnSpPr>
                <a:cxnSpLocks noChangeShapeType="1"/>
              </p:cNvCxnSpPr>
              <p:nvPr/>
            </p:nvCxnSpPr>
            <p:spPr bwMode="auto">
              <a:xfrm flipV="1">
                <a:off x="6324600" y="5257800"/>
                <a:ext cx="0" cy="609600"/>
              </a:xfrm>
              <a:prstGeom prst="straightConnector1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568" name="TextBox 58"/>
              <p:cNvSpPr txBox="1">
                <a:spLocks noChangeArrowheads="1"/>
              </p:cNvSpPr>
              <p:nvPr/>
            </p:nvSpPr>
            <p:spPr bwMode="auto">
              <a:xfrm>
                <a:off x="6096000" y="5562600"/>
                <a:ext cx="685800" cy="461665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fr-FR" b="1"/>
                  <a:t>'</a:t>
                </a:r>
                <a:r>
                  <a:rPr lang="en-US" b="1"/>
                  <a:t>V</a:t>
                </a:r>
                <a:r>
                  <a:rPr lang="fr-FR" b="1"/>
                  <a:t>'</a:t>
                </a:r>
                <a:endParaRPr lang="en-US"/>
              </a:p>
            </p:txBody>
          </p:sp>
          <p:cxnSp>
            <p:nvCxnSpPr>
              <p:cNvPr id="23569" name="Straight Connector 59"/>
              <p:cNvCxnSpPr>
                <a:cxnSpLocks noChangeShapeType="1"/>
              </p:cNvCxnSpPr>
              <p:nvPr/>
            </p:nvCxnSpPr>
            <p:spPr bwMode="auto">
              <a:xfrm>
                <a:off x="5791200" y="5257800"/>
                <a:ext cx="114300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9C4A448-9107-5944-8186-4CCE05A7F7D3}" type="slidenum">
              <a:rPr lang="en-US" sz="1400"/>
              <a:pPr/>
              <a:t>60</a:t>
            </a:fld>
            <a:endParaRPr lang="en-US" sz="1400"/>
          </a:p>
        </p:txBody>
      </p:sp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43800" cy="520700"/>
          </a:xfrm>
        </p:spPr>
        <p:txBody>
          <a:bodyPr/>
          <a:lstStyle/>
          <a:p>
            <a:r>
              <a:rPr lang="en-US" altLang="ja-JP" sz="3200">
                <a:solidFill>
                  <a:srgbClr val="FF0000"/>
                </a:solidFill>
                <a:latin typeface="Gill Sans" charset="0"/>
                <a:ea typeface="ＭＳ Ｐゴシック" charset="0"/>
                <a:cs typeface="Gill Sans" charset="0"/>
              </a:rPr>
              <a:t>Interface declaration and use of an interface</a:t>
            </a:r>
            <a:endParaRPr lang="en-US" sz="3200">
              <a:solidFill>
                <a:srgbClr val="FF0000"/>
              </a:solidFill>
              <a:latin typeface="Gill Sans" charset="0"/>
              <a:ea typeface="ＭＳ Ｐゴシック" charset="0"/>
              <a:cs typeface="Gill Sans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" y="762000"/>
            <a:ext cx="624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>
                <a:latin typeface="Gill Sans" charset="0"/>
                <a:cs typeface="Gill Sans" charset="0"/>
              </a:rPr>
              <a:t>public class C </a:t>
            </a:r>
            <a:r>
              <a:rPr lang="en-US" b="1">
                <a:latin typeface="Gill Sans" charset="0"/>
                <a:cs typeface="Gill Sans" charset="0"/>
              </a:rPr>
              <a:t>implements </a:t>
            </a:r>
            <a:r>
              <a:rPr lang="en-US">
                <a:latin typeface="Gill Sans" charset="0"/>
                <a:cs typeface="Gill Sans" charset="0"/>
              </a:rPr>
              <a:t>C1, C2 {</a:t>
            </a:r>
          </a:p>
          <a:p>
            <a:pPr>
              <a:spcBef>
                <a:spcPct val="20000"/>
              </a:spcBef>
            </a:pPr>
            <a:r>
              <a:rPr lang="en-US">
                <a:latin typeface="Gill Sans" charset="0"/>
                <a:cs typeface="Gill Sans" charset="0"/>
              </a:rPr>
              <a:t>…</a:t>
            </a:r>
          </a:p>
          <a:p>
            <a:pPr>
              <a:spcBef>
                <a:spcPct val="20000"/>
              </a:spcBef>
            </a:pPr>
            <a:r>
              <a:rPr lang="en-US">
                <a:latin typeface="Gill Sans" charset="0"/>
                <a:cs typeface="Gill Sans" charset="0"/>
              </a:rPr>
              <a:t>}</a:t>
            </a:r>
          </a:p>
        </p:txBody>
      </p:sp>
      <p:grpSp>
        <p:nvGrpSpPr>
          <p:cNvPr id="76804" name="Group 14"/>
          <p:cNvGrpSpPr>
            <a:grpSpLocks/>
          </p:cNvGrpSpPr>
          <p:nvPr/>
        </p:nvGrpSpPr>
        <p:grpSpPr bwMode="auto">
          <a:xfrm>
            <a:off x="838200" y="1795463"/>
            <a:ext cx="6705600" cy="1938337"/>
            <a:chOff x="457200" y="2274838"/>
            <a:chExt cx="6705600" cy="1938590"/>
          </a:xfrm>
        </p:grpSpPr>
        <p:sp>
          <p:nvSpPr>
            <p:cNvPr id="76813" name="TextBox 12"/>
            <p:cNvSpPr txBox="1">
              <a:spLocks noChangeArrowheads="1"/>
            </p:cNvSpPr>
            <p:nvPr/>
          </p:nvSpPr>
          <p:spPr bwMode="auto">
            <a:xfrm>
              <a:off x="457200" y="2274838"/>
              <a:ext cx="2971800" cy="1938590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public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 </a:t>
              </a:r>
              <a:r>
                <a:rPr lang="en-US" b="1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interface 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C1 {</a:t>
              </a:r>
            </a:p>
            <a:p>
              <a:pPr eaLnBrk="1" hangingPunct="1"/>
              <a:r>
                <a:rPr lang="en-US" b="1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   int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 m();</a:t>
              </a:r>
            </a:p>
            <a:p>
              <a:pPr eaLnBrk="1" hangingPunct="1"/>
              <a:r>
                <a:rPr lang="en-US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   </a:t>
              </a:r>
              <a:r>
                <a:rPr lang="en-US" b="1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int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 p();</a:t>
              </a:r>
            </a:p>
            <a:p>
              <a:pPr eaLnBrk="1" hangingPunct="1"/>
              <a:r>
                <a:rPr lang="en-US" b="1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   int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 FF= 32;</a:t>
              </a:r>
            </a:p>
            <a:p>
              <a:pPr eaLnBrk="1" hangingPunct="1"/>
              <a:r>
                <a:rPr lang="en-US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}</a:t>
              </a:r>
            </a:p>
          </p:txBody>
        </p:sp>
        <p:sp>
          <p:nvSpPr>
            <p:cNvPr id="76814" name="TextBox 13"/>
            <p:cNvSpPr txBox="1">
              <a:spLocks noChangeArrowheads="1"/>
            </p:cNvSpPr>
            <p:nvPr/>
          </p:nvSpPr>
          <p:spPr bwMode="auto">
            <a:xfrm>
              <a:off x="4191000" y="2308822"/>
              <a:ext cx="2971800" cy="1569660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public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 </a:t>
              </a:r>
              <a:r>
                <a:rPr lang="en-US" b="1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interface 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C2 {</a:t>
              </a:r>
            </a:p>
            <a:p>
              <a:pPr eaLnBrk="1" hangingPunct="1"/>
              <a:r>
                <a:rPr lang="en-US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   </a:t>
              </a:r>
              <a:r>
                <a:rPr lang="en-US" b="1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int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 m();</a:t>
              </a:r>
            </a:p>
            <a:p>
              <a:pPr eaLnBrk="1" hangingPunct="1"/>
              <a:r>
                <a:rPr lang="en-US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   </a:t>
              </a:r>
              <a:r>
                <a:rPr lang="en-US" b="1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int</a:t>
              </a:r>
              <a:r>
                <a:rPr lang="en-US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 q();</a:t>
              </a:r>
            </a:p>
            <a:p>
              <a:pPr eaLnBrk="1" hangingPunct="1"/>
              <a:r>
                <a:rPr lang="en-US">
                  <a:solidFill>
                    <a:srgbClr val="000000"/>
                  </a:solidFill>
                  <a:latin typeface="Times New Roman" charset="0"/>
                  <a:cs typeface="Times New Roman" charset="0"/>
                  <a:sym typeface="Gill Sans" charset="0"/>
                </a:rPr>
                <a:t>}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3962400" y="3124200"/>
            <a:ext cx="4800600" cy="2395538"/>
            <a:chOff x="3962400" y="2895600"/>
            <a:chExt cx="4800600" cy="2396192"/>
          </a:xfrm>
        </p:grpSpPr>
        <p:sp>
          <p:nvSpPr>
            <p:cNvPr id="76811" name="TextBox 9"/>
            <p:cNvSpPr txBox="1">
              <a:spLocks noChangeArrowheads="1"/>
            </p:cNvSpPr>
            <p:nvPr/>
          </p:nvSpPr>
          <p:spPr bwMode="auto">
            <a:xfrm>
              <a:off x="3962400" y="3352800"/>
              <a:ext cx="4800600" cy="1938992"/>
            </a:xfrm>
            <a:prstGeom prst="rect">
              <a:avLst/>
            </a:pr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800000"/>
                  </a:solidFill>
                  <a:latin typeface="Gill Sans" charset="0"/>
                  <a:sym typeface="Gill Sans" charset="0"/>
                </a:rPr>
                <a:t>Methods declared in</a:t>
              </a:r>
            </a:p>
            <a:p>
              <a:pPr eaLnBrk="1" hangingPunct="1"/>
              <a:r>
                <a:rPr lang="en-US">
                  <a:solidFill>
                    <a:srgbClr val="800000"/>
                  </a:solidFill>
                  <a:latin typeface="Gill Sans" charset="0"/>
                  <a:sym typeface="Gill Sans" charset="0"/>
                </a:rPr>
                <a:t>   interface are automatically </a:t>
              </a:r>
              <a:r>
                <a:rPr lang="en-US">
                  <a:solidFill>
                    <a:srgbClr val="000000"/>
                  </a:solidFill>
                  <a:latin typeface="Gill Sans" charset="0"/>
                  <a:sym typeface="Gill Sans" charset="0"/>
                </a:rPr>
                <a:t>public</a:t>
              </a:r>
              <a:r>
                <a:rPr lang="en-US">
                  <a:solidFill>
                    <a:srgbClr val="800000"/>
                  </a:solidFill>
                  <a:latin typeface="Gill Sans" charset="0"/>
                  <a:sym typeface="Gill Sans" charset="0"/>
                </a:rPr>
                <a:t>,</a:t>
              </a:r>
            </a:p>
            <a:p>
              <a:pPr eaLnBrk="1" hangingPunct="1"/>
              <a:r>
                <a:rPr lang="en-US">
                  <a:solidFill>
                    <a:srgbClr val="800000"/>
                  </a:solidFill>
                  <a:latin typeface="Gill Sans" charset="0"/>
                  <a:sym typeface="Gill Sans" charset="0"/>
                </a:rPr>
                <a:t>   </a:t>
              </a:r>
              <a:r>
                <a:rPr lang="en-US">
                  <a:solidFill>
                    <a:srgbClr val="000000"/>
                  </a:solidFill>
                  <a:latin typeface="Gill Sans" charset="0"/>
                  <a:sym typeface="Gill Sans" charset="0"/>
                </a:rPr>
                <a:t>abstract</a:t>
              </a:r>
            </a:p>
            <a:p>
              <a:pPr eaLnBrk="1" hangingPunct="1"/>
              <a:r>
                <a:rPr lang="en-US" altLang="ja-JP">
                  <a:solidFill>
                    <a:srgbClr val="800000"/>
                  </a:solidFill>
                  <a:latin typeface="Gill Sans" charset="0"/>
                  <a:sym typeface="Gill Sans" charset="0"/>
                </a:rPr>
                <a:t>Use of </a:t>
              </a:r>
              <a:r>
                <a:rPr lang="en-US" altLang="ja-JP">
                  <a:solidFill>
                    <a:srgbClr val="000000"/>
                  </a:solidFill>
                  <a:latin typeface="Gill Sans" charset="0"/>
                  <a:sym typeface="Gill Sans" charset="0"/>
                </a:rPr>
                <a:t>public,</a:t>
              </a:r>
              <a:r>
                <a:rPr lang="en-US" altLang="ja-JP">
                  <a:solidFill>
                    <a:srgbClr val="800000"/>
                  </a:solidFill>
                  <a:latin typeface="Gill Sans" charset="0"/>
                  <a:sym typeface="Gill Sans" charset="0"/>
                </a:rPr>
                <a:t> </a:t>
              </a:r>
              <a:r>
                <a:rPr lang="en-US" altLang="ja-JP">
                  <a:solidFill>
                    <a:srgbClr val="000000"/>
                  </a:solidFill>
                  <a:latin typeface="Gill Sans" charset="0"/>
                  <a:sym typeface="Gill Sans" charset="0"/>
                </a:rPr>
                <a:t>abstract </a:t>
              </a:r>
              <a:r>
                <a:rPr lang="en-US" altLang="ja-JP">
                  <a:solidFill>
                    <a:srgbClr val="800000"/>
                  </a:solidFill>
                  <a:latin typeface="Gill Sans" charset="0"/>
                  <a:sym typeface="Gill Sans" charset="0"/>
                </a:rPr>
                <a:t> is optional</a:t>
              </a:r>
              <a:endParaRPr lang="en-US">
                <a:solidFill>
                  <a:srgbClr val="800000"/>
                </a:solidFill>
                <a:latin typeface="Gill Sans" charset="0"/>
                <a:sym typeface="Gill Sans" charset="0"/>
              </a:endParaRPr>
            </a:p>
            <a:p>
              <a:pPr eaLnBrk="1" hangingPunct="1"/>
              <a:r>
                <a:rPr lang="en-US">
                  <a:solidFill>
                    <a:srgbClr val="800000"/>
                  </a:solidFill>
                  <a:latin typeface="Gill Sans" charset="0"/>
                  <a:sym typeface="Gill Sans" charset="0"/>
                </a:rPr>
                <a:t>Use   </a:t>
              </a:r>
              <a:r>
                <a:rPr lang="en-US">
                  <a:latin typeface="Gill Sans" charset="0"/>
                  <a:sym typeface="Gill Sans" charset="0"/>
                </a:rPr>
                <a:t>;</a:t>
              </a:r>
              <a:r>
                <a:rPr lang="en-US">
                  <a:solidFill>
                    <a:srgbClr val="800000"/>
                  </a:solidFill>
                  <a:latin typeface="Gill Sans" charset="0"/>
                  <a:sym typeface="Gill Sans" charset="0"/>
                </a:rPr>
                <a:t>     not   </a:t>
              </a:r>
              <a:r>
                <a:rPr lang="en-US">
                  <a:solidFill>
                    <a:srgbClr val="000000"/>
                  </a:solidFill>
                  <a:latin typeface="Gill Sans" charset="0"/>
                  <a:sym typeface="Gill Sans" charset="0"/>
                </a:rPr>
                <a:t>{ … }</a:t>
              </a:r>
              <a:endParaRPr lang="en-US" altLang="ja-JP">
                <a:solidFill>
                  <a:srgbClr val="800000"/>
                </a:solidFill>
                <a:latin typeface="Gill Sans" charset="0"/>
                <a:sym typeface="Gill Sans" charset="0"/>
              </a:endParaRPr>
            </a:p>
          </p:txBody>
        </p:sp>
        <p:cxnSp>
          <p:nvCxnSpPr>
            <p:cNvPr id="76812" name="Straight Connector 11"/>
            <p:cNvCxnSpPr>
              <a:cxnSpLocks noChangeShapeType="1"/>
            </p:cNvCxnSpPr>
            <p:nvPr/>
          </p:nvCxnSpPr>
          <p:spPr bwMode="auto">
            <a:xfrm flipV="1">
              <a:off x="5105400" y="2895600"/>
              <a:ext cx="0" cy="762000"/>
            </a:xfrm>
            <a:prstGeom prst="line">
              <a:avLst/>
            </a:prstGeom>
            <a:noFill/>
            <a:ln w="50800">
              <a:solidFill>
                <a:srgbClr val="D8C93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33400" y="3276600"/>
            <a:ext cx="3276600" cy="2689225"/>
            <a:chOff x="3962400" y="3124200"/>
            <a:chExt cx="3276600" cy="2689324"/>
          </a:xfrm>
        </p:grpSpPr>
        <p:sp>
          <p:nvSpPr>
            <p:cNvPr id="76809" name="TextBox 14"/>
            <p:cNvSpPr txBox="1">
              <a:spLocks noChangeArrowheads="1"/>
            </p:cNvSpPr>
            <p:nvPr/>
          </p:nvSpPr>
          <p:spPr bwMode="auto">
            <a:xfrm>
              <a:off x="3962400" y="3505200"/>
              <a:ext cx="3276600" cy="2308324"/>
            </a:xfrm>
            <a:prstGeom prst="rect">
              <a:avLst/>
            </a:pr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800000"/>
                  </a:solidFill>
                  <a:latin typeface="Gill Sans" charset="0"/>
                  <a:sym typeface="Gill Sans" charset="0"/>
                </a:rPr>
                <a:t>Field declared in</a:t>
              </a:r>
            </a:p>
            <a:p>
              <a:pPr eaLnBrk="1" hangingPunct="1"/>
              <a:r>
                <a:rPr lang="en-US">
                  <a:solidFill>
                    <a:srgbClr val="800000"/>
                  </a:solidFill>
                  <a:latin typeface="Gill Sans" charset="0"/>
                  <a:sym typeface="Gill Sans" charset="0"/>
                </a:rPr>
                <a:t>   interface automatically</a:t>
              </a:r>
            </a:p>
            <a:p>
              <a:pPr eaLnBrk="1" hangingPunct="1"/>
              <a:r>
                <a:rPr lang="en-US">
                  <a:solidFill>
                    <a:srgbClr val="800000"/>
                  </a:solidFill>
                  <a:latin typeface="Gill Sans" charset="0"/>
                  <a:sym typeface="Gill Sans" charset="0"/>
                </a:rPr>
                <a:t>   </a:t>
              </a:r>
              <a:r>
                <a:rPr lang="en-US">
                  <a:solidFill>
                    <a:srgbClr val="000000"/>
                  </a:solidFill>
                  <a:latin typeface="Gill Sans" charset="0"/>
                  <a:sym typeface="Gill Sans" charset="0"/>
                </a:rPr>
                <a:t>public</a:t>
              </a:r>
              <a:r>
                <a:rPr lang="en-US">
                  <a:solidFill>
                    <a:srgbClr val="800000"/>
                  </a:solidFill>
                  <a:latin typeface="Gill Sans" charset="0"/>
                  <a:sym typeface="Gill Sans" charset="0"/>
                </a:rPr>
                <a:t>, </a:t>
              </a:r>
              <a:r>
                <a:rPr lang="en-US">
                  <a:solidFill>
                    <a:srgbClr val="000000"/>
                  </a:solidFill>
                  <a:latin typeface="Gill Sans" charset="0"/>
                  <a:sym typeface="Gill Sans" charset="0"/>
                </a:rPr>
                <a:t>static</a:t>
              </a:r>
              <a:r>
                <a:rPr lang="en-US">
                  <a:solidFill>
                    <a:srgbClr val="800000"/>
                  </a:solidFill>
                  <a:latin typeface="Gill Sans" charset="0"/>
                  <a:sym typeface="Gill Sans" charset="0"/>
                </a:rPr>
                <a:t>, </a:t>
              </a:r>
              <a:r>
                <a:rPr lang="en-US">
                  <a:solidFill>
                    <a:srgbClr val="000000"/>
                  </a:solidFill>
                  <a:latin typeface="Gill Sans" charset="0"/>
                  <a:sym typeface="Gill Sans" charset="0"/>
                </a:rPr>
                <a:t>final</a:t>
              </a:r>
            </a:p>
            <a:p>
              <a:pPr eaLnBrk="1" hangingPunct="1"/>
              <a:r>
                <a:rPr lang="en-US">
                  <a:solidFill>
                    <a:srgbClr val="800000"/>
                  </a:solidFill>
                  <a:latin typeface="Gill Sans" charset="0"/>
                  <a:sym typeface="Gill Sans" charset="0"/>
                </a:rPr>
                <a:t>Must have initialization</a:t>
              </a:r>
            </a:p>
            <a:p>
              <a:pPr eaLnBrk="1" hangingPunct="1"/>
              <a:r>
                <a:rPr lang="en-US" altLang="ja-JP">
                  <a:solidFill>
                    <a:srgbClr val="800000"/>
                  </a:solidFill>
                  <a:latin typeface="Gill Sans" charset="0"/>
                  <a:sym typeface="Gill Sans" charset="0"/>
                </a:rPr>
                <a:t>Use of </a:t>
              </a:r>
              <a:r>
                <a:rPr lang="en-US" altLang="ja-JP">
                  <a:solidFill>
                    <a:srgbClr val="000000"/>
                  </a:solidFill>
                  <a:latin typeface="Gill Sans" charset="0"/>
                  <a:sym typeface="Gill Sans" charset="0"/>
                </a:rPr>
                <a:t>public, static,</a:t>
              </a:r>
              <a:r>
                <a:rPr lang="en-US" altLang="ja-JP">
                  <a:solidFill>
                    <a:srgbClr val="800000"/>
                  </a:solidFill>
                  <a:latin typeface="Gill Sans" charset="0"/>
                  <a:sym typeface="Gill Sans" charset="0"/>
                </a:rPr>
                <a:t> </a:t>
              </a:r>
              <a:r>
                <a:rPr lang="en-US" altLang="ja-JP">
                  <a:solidFill>
                    <a:srgbClr val="000000"/>
                  </a:solidFill>
                  <a:latin typeface="Gill Sans" charset="0"/>
                  <a:sym typeface="Gill Sans" charset="0"/>
                </a:rPr>
                <a:t>final </a:t>
              </a:r>
              <a:r>
                <a:rPr lang="en-US" altLang="ja-JP">
                  <a:solidFill>
                    <a:srgbClr val="800000"/>
                  </a:solidFill>
                  <a:latin typeface="Gill Sans" charset="0"/>
                  <a:sym typeface="Gill Sans" charset="0"/>
                </a:rPr>
                <a:t> optional</a:t>
              </a:r>
            </a:p>
          </p:txBody>
        </p:sp>
        <p:cxnSp>
          <p:nvCxnSpPr>
            <p:cNvPr id="76810" name="Straight Connector 15"/>
            <p:cNvCxnSpPr>
              <a:cxnSpLocks noChangeShapeType="1"/>
            </p:cNvCxnSpPr>
            <p:nvPr/>
          </p:nvCxnSpPr>
          <p:spPr bwMode="auto">
            <a:xfrm flipV="1">
              <a:off x="5181600" y="3124200"/>
              <a:ext cx="0" cy="609600"/>
            </a:xfrm>
            <a:prstGeom prst="line">
              <a:avLst/>
            </a:prstGeom>
            <a:noFill/>
            <a:ln w="50800">
              <a:solidFill>
                <a:srgbClr val="D8C93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133600" y="5722938"/>
            <a:ext cx="5943600" cy="830262"/>
          </a:xfrm>
          <a:prstGeom prst="rect">
            <a:avLst/>
          </a:prstGeom>
          <a:solidFill>
            <a:srgbClr val="E5F9FF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Eclipse: Create new interface? Create new class, change keyword </a:t>
            </a:r>
            <a:r>
              <a:rPr lang="en-US" b="1">
                <a:solidFill>
                  <a:srgbClr val="800000"/>
                </a:solidFill>
              </a:rPr>
              <a:t>class</a:t>
            </a:r>
            <a:r>
              <a:rPr lang="en-US">
                <a:solidFill>
                  <a:srgbClr val="800000"/>
                </a:solidFill>
              </a:rPr>
              <a:t> </a:t>
            </a:r>
            <a:r>
              <a:rPr lang="en-US"/>
              <a:t>to </a:t>
            </a:r>
            <a:r>
              <a:rPr lang="en-US" b="1">
                <a:solidFill>
                  <a:srgbClr val="800000"/>
                </a:solidFill>
              </a:rPr>
              <a:t>interface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486400" y="922338"/>
            <a:ext cx="2971800" cy="830262"/>
          </a:xfrm>
          <a:prstGeom prst="rect">
            <a:avLst/>
          </a:prstGeom>
          <a:solidFill>
            <a:srgbClr val="FFD6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800000"/>
                </a:solidFill>
              </a:rPr>
              <a:t>C</a:t>
            </a:r>
            <a:r>
              <a:rPr lang="en-US"/>
              <a:t> must override all methods in </a:t>
            </a:r>
            <a:r>
              <a:rPr lang="en-US">
                <a:solidFill>
                  <a:srgbClr val="800000"/>
                </a:solidFill>
              </a:rPr>
              <a:t>C1</a:t>
            </a:r>
            <a:r>
              <a:rPr lang="en-US"/>
              <a:t> and </a:t>
            </a:r>
            <a:r>
              <a:rPr lang="en-US">
                <a:solidFill>
                  <a:srgbClr val="800000"/>
                </a:solidFill>
              </a:rPr>
              <a:t>C2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  <p:bldP spid="2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381000"/>
          </a:xfrm>
        </p:spPr>
        <p:txBody>
          <a:bodyPr/>
          <a:lstStyle/>
          <a:p>
            <a:r>
              <a:rPr lang="en-US" sz="32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Casting with interfaces</a:t>
            </a:r>
          </a:p>
        </p:txBody>
      </p:sp>
      <p:sp>
        <p:nvSpPr>
          <p:cNvPr id="7782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D6A2CF4-CE49-2543-951B-CB5237F81E75}" type="slidenum">
              <a:rPr lang="en-US" sz="1400"/>
              <a:pPr/>
              <a:t>61</a:t>
            </a:fld>
            <a:endParaRPr lang="en-US" sz="1400"/>
          </a:p>
        </p:txBody>
      </p:sp>
      <p:sp>
        <p:nvSpPr>
          <p:cNvPr id="77827" name="TextBox 4"/>
          <p:cNvSpPr txBox="1">
            <a:spLocks noChangeArrowheads="1"/>
          </p:cNvSpPr>
          <p:nvPr/>
        </p:nvSpPr>
        <p:spPr bwMode="auto">
          <a:xfrm>
            <a:off x="533400" y="1143000"/>
            <a:ext cx="579913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1"/>
              <a:t>class</a:t>
            </a:r>
            <a:r>
              <a:rPr lang="en-US"/>
              <a:t> B </a:t>
            </a:r>
            <a:r>
              <a:rPr lang="en-US" b="1"/>
              <a:t>extends</a:t>
            </a:r>
            <a:r>
              <a:rPr lang="en-US"/>
              <a:t> A </a:t>
            </a:r>
            <a:r>
              <a:rPr lang="en-US" b="1"/>
              <a:t>implements</a:t>
            </a:r>
            <a:r>
              <a:rPr lang="en-US"/>
              <a:t> C1, C2 { … }</a:t>
            </a:r>
          </a:p>
          <a:p>
            <a:pPr>
              <a:spcBef>
                <a:spcPts val="600"/>
              </a:spcBef>
            </a:pPr>
            <a:r>
              <a:rPr lang="en-US" b="1"/>
              <a:t>interface</a:t>
            </a:r>
            <a:r>
              <a:rPr lang="en-US"/>
              <a:t> C1 { … }</a:t>
            </a:r>
          </a:p>
          <a:p>
            <a:pPr>
              <a:spcBef>
                <a:spcPts val="600"/>
              </a:spcBef>
            </a:pPr>
            <a:r>
              <a:rPr lang="en-US" b="1"/>
              <a:t>interface</a:t>
            </a:r>
            <a:r>
              <a:rPr lang="en-US"/>
              <a:t> C2 { … }</a:t>
            </a:r>
          </a:p>
          <a:p>
            <a:pPr>
              <a:spcBef>
                <a:spcPts val="600"/>
              </a:spcBef>
            </a:pPr>
            <a:r>
              <a:rPr lang="en-US" b="1"/>
              <a:t>class</a:t>
            </a:r>
            <a:r>
              <a:rPr lang="en-US"/>
              <a:t> A { … }</a:t>
            </a:r>
          </a:p>
        </p:txBody>
      </p:sp>
      <p:sp>
        <p:nvSpPr>
          <p:cNvPr id="77828" name="TextBox 6"/>
          <p:cNvSpPr txBox="1">
            <a:spLocks noChangeArrowheads="1"/>
          </p:cNvSpPr>
          <p:nvPr/>
        </p:nvSpPr>
        <p:spPr bwMode="auto">
          <a:xfrm>
            <a:off x="4038600" y="2057400"/>
            <a:ext cx="3851275" cy="830263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800000"/>
                </a:solidFill>
              </a:rPr>
              <a:t>b= </a:t>
            </a:r>
            <a:r>
              <a:rPr lang="en-US" b="1">
                <a:solidFill>
                  <a:srgbClr val="800000"/>
                </a:solidFill>
              </a:rPr>
              <a:t>new</a:t>
            </a:r>
            <a:r>
              <a:rPr lang="en-US">
                <a:solidFill>
                  <a:srgbClr val="800000"/>
                </a:solidFill>
              </a:rPr>
              <a:t> B();</a:t>
            </a:r>
          </a:p>
          <a:p>
            <a:r>
              <a:rPr lang="en-US"/>
              <a:t>What does object </a:t>
            </a:r>
            <a:r>
              <a:rPr lang="en-US">
                <a:solidFill>
                  <a:srgbClr val="800000"/>
                </a:solidFill>
              </a:rPr>
              <a:t>b</a:t>
            </a:r>
            <a:r>
              <a:rPr lang="en-US"/>
              <a:t> look like?</a:t>
            </a:r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685800" y="3055938"/>
            <a:ext cx="3355975" cy="2724150"/>
            <a:chOff x="416983" y="3055203"/>
            <a:chExt cx="3356207" cy="2724329"/>
          </a:xfrm>
        </p:grpSpPr>
        <p:grpSp>
          <p:nvGrpSpPr>
            <p:cNvPr id="77837" name="Group 38"/>
            <p:cNvGrpSpPr>
              <a:grpSpLocks/>
            </p:cNvGrpSpPr>
            <p:nvPr/>
          </p:nvGrpSpPr>
          <p:grpSpPr bwMode="auto">
            <a:xfrm>
              <a:off x="1752600" y="3962400"/>
              <a:ext cx="820738" cy="1817132"/>
              <a:chOff x="4267200" y="3962400"/>
              <a:chExt cx="820738" cy="1817132"/>
            </a:xfrm>
          </p:grpSpPr>
          <p:sp>
            <p:nvSpPr>
              <p:cNvPr id="77839" name="TextBox 58"/>
              <p:cNvSpPr txBox="1">
                <a:spLocks noChangeArrowheads="1"/>
              </p:cNvSpPr>
              <p:nvPr/>
            </p:nvSpPr>
            <p:spPr bwMode="auto">
              <a:xfrm>
                <a:off x="4572000" y="4648200"/>
                <a:ext cx="2222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solidFill>
                      <a:srgbClr val="FF42F4"/>
                    </a:solidFill>
                  </a:rPr>
                  <a:t>A</a:t>
                </a:r>
              </a:p>
            </p:txBody>
          </p:sp>
          <p:sp>
            <p:nvSpPr>
              <p:cNvPr id="77840" name="TextBox 61"/>
              <p:cNvSpPr txBox="1">
                <a:spLocks noChangeArrowheads="1"/>
              </p:cNvSpPr>
              <p:nvPr/>
            </p:nvSpPr>
            <p:spPr bwMode="auto">
              <a:xfrm>
                <a:off x="4267200" y="3962400"/>
                <a:ext cx="8207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solidFill>
                      <a:srgbClr val="FF42F4"/>
                    </a:solidFill>
                  </a:rPr>
                  <a:t>Object</a:t>
                </a:r>
              </a:p>
            </p:txBody>
          </p:sp>
          <p:sp>
            <p:nvSpPr>
              <p:cNvPr id="77841" name="TextBox 57"/>
              <p:cNvSpPr txBox="1">
                <a:spLocks noChangeArrowheads="1"/>
              </p:cNvSpPr>
              <p:nvPr/>
            </p:nvSpPr>
            <p:spPr bwMode="auto">
              <a:xfrm>
                <a:off x="4581144" y="5410200"/>
                <a:ext cx="20528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solidFill>
                      <a:srgbClr val="FF42F4"/>
                    </a:solidFill>
                  </a:rPr>
                  <a:t>B</a:t>
                </a:r>
              </a:p>
            </p:txBody>
          </p:sp>
          <p:cxnSp>
            <p:nvCxnSpPr>
              <p:cNvPr id="77842" name="Straight Connector 32"/>
              <p:cNvCxnSpPr>
                <a:cxnSpLocks noChangeShapeType="1"/>
                <a:stCxn id="77839" idx="2"/>
                <a:endCxn id="77841" idx="0"/>
              </p:cNvCxnSpPr>
              <p:nvPr/>
            </p:nvCxnSpPr>
            <p:spPr bwMode="auto">
              <a:xfrm>
                <a:off x="4683133" y="5017532"/>
                <a:ext cx="654" cy="392668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843" name="Straight Connector 34"/>
              <p:cNvCxnSpPr>
                <a:cxnSpLocks noChangeShapeType="1"/>
                <a:stCxn id="77840" idx="2"/>
                <a:endCxn id="77839" idx="0"/>
              </p:cNvCxnSpPr>
              <p:nvPr/>
            </p:nvCxnSpPr>
            <p:spPr bwMode="auto">
              <a:xfrm>
                <a:off x="4677569" y="4331732"/>
                <a:ext cx="5564" cy="316468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7838" name="TextBox 39"/>
            <p:cNvSpPr txBox="1">
              <a:spLocks noChangeArrowheads="1"/>
            </p:cNvSpPr>
            <p:nvPr/>
          </p:nvSpPr>
          <p:spPr bwMode="auto">
            <a:xfrm>
              <a:off x="416983" y="3055203"/>
              <a:ext cx="3356207" cy="830997"/>
            </a:xfrm>
            <a:prstGeom prst="rect">
              <a:avLst/>
            </a:prstGeom>
            <a:solidFill>
              <a:srgbClr val="E5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Draw </a:t>
              </a:r>
              <a:r>
                <a:rPr lang="en-US">
                  <a:solidFill>
                    <a:srgbClr val="800000"/>
                  </a:solidFill>
                </a:rPr>
                <a:t>b</a:t>
              </a:r>
              <a:r>
                <a:rPr lang="en-US"/>
                <a:t> like this, showing</a:t>
              </a:r>
              <a:br>
                <a:rPr lang="en-US"/>
              </a:br>
              <a:r>
                <a:rPr lang="en-US"/>
                <a:t>only names of partitions:</a:t>
              </a:r>
            </a:p>
          </p:txBody>
        </p:sp>
      </p:grpSp>
      <p:grpSp>
        <p:nvGrpSpPr>
          <p:cNvPr id="55" name="Group 54"/>
          <p:cNvGrpSpPr>
            <a:grpSpLocks/>
          </p:cNvGrpSpPr>
          <p:nvPr/>
        </p:nvGrpSpPr>
        <p:grpSpPr bwMode="auto">
          <a:xfrm>
            <a:off x="609600" y="4800600"/>
            <a:ext cx="4151313" cy="1604963"/>
            <a:chOff x="609600" y="4800600"/>
            <a:chExt cx="4151497" cy="1604665"/>
          </a:xfrm>
        </p:grpSpPr>
        <p:sp>
          <p:nvSpPr>
            <p:cNvPr id="77832" name="TextBox 42"/>
            <p:cNvSpPr txBox="1">
              <a:spLocks noChangeArrowheads="1"/>
            </p:cNvSpPr>
            <p:nvPr/>
          </p:nvSpPr>
          <p:spPr bwMode="auto">
            <a:xfrm>
              <a:off x="609600" y="5943600"/>
              <a:ext cx="4151497" cy="461665"/>
            </a:xfrm>
            <a:prstGeom prst="rect">
              <a:avLst/>
            </a:prstGeom>
            <a:solidFill>
              <a:srgbClr val="E5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Add C1, C2 as new dimensions:</a:t>
              </a:r>
            </a:p>
          </p:txBody>
        </p:sp>
        <p:sp>
          <p:nvSpPr>
            <p:cNvPr id="77833" name="TextBox 58"/>
            <p:cNvSpPr txBox="1">
              <a:spLocks noChangeArrowheads="1"/>
            </p:cNvSpPr>
            <p:nvPr/>
          </p:nvSpPr>
          <p:spPr bwMode="auto">
            <a:xfrm>
              <a:off x="3146027" y="4812268"/>
              <a:ext cx="3591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rgbClr val="FF42F4"/>
                  </a:solidFill>
                </a:rPr>
                <a:t>C2</a:t>
              </a:r>
            </a:p>
          </p:txBody>
        </p:sp>
        <p:sp>
          <p:nvSpPr>
            <p:cNvPr id="77834" name="TextBox 58"/>
            <p:cNvSpPr txBox="1">
              <a:spLocks noChangeArrowheads="1"/>
            </p:cNvSpPr>
            <p:nvPr/>
          </p:nvSpPr>
          <p:spPr bwMode="auto">
            <a:xfrm>
              <a:off x="1447800" y="4800600"/>
              <a:ext cx="3591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rgbClr val="FF42F4"/>
                  </a:solidFill>
                </a:rPr>
                <a:t>C1</a:t>
              </a:r>
            </a:p>
          </p:txBody>
        </p:sp>
        <p:cxnSp>
          <p:nvCxnSpPr>
            <p:cNvPr id="77835" name="Straight Connector 45"/>
            <p:cNvCxnSpPr>
              <a:cxnSpLocks noChangeShapeType="1"/>
            </p:cNvCxnSpPr>
            <p:nvPr/>
          </p:nvCxnSpPr>
          <p:spPr bwMode="auto">
            <a:xfrm flipH="1">
              <a:off x="2514600" y="5105400"/>
              <a:ext cx="533400" cy="30480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36" name="Straight Connector 52"/>
            <p:cNvCxnSpPr>
              <a:cxnSpLocks noChangeShapeType="1"/>
            </p:cNvCxnSpPr>
            <p:nvPr/>
          </p:nvCxnSpPr>
          <p:spPr bwMode="auto">
            <a:xfrm>
              <a:off x="1828800" y="5105400"/>
              <a:ext cx="457200" cy="30480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038600" y="3124200"/>
            <a:ext cx="4343400" cy="2832100"/>
          </a:xfrm>
          <a:prstGeom prst="rect">
            <a:avLst/>
          </a:prstGeom>
          <a:solidFill>
            <a:srgbClr val="FFF0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Object </a:t>
            </a:r>
            <a:r>
              <a:rPr lang="en-US">
                <a:solidFill>
                  <a:srgbClr val="800000"/>
                </a:solidFill>
              </a:rPr>
              <a:t>b</a:t>
            </a:r>
            <a:r>
              <a:rPr lang="en-US"/>
              <a:t> has 5 perspectives. Can cast </a:t>
            </a:r>
            <a:r>
              <a:rPr lang="en-US">
                <a:solidFill>
                  <a:srgbClr val="800000"/>
                </a:solidFill>
              </a:rPr>
              <a:t>b</a:t>
            </a:r>
            <a:r>
              <a:rPr lang="en-US"/>
              <a:t> to any one of them at any time. Examples:</a:t>
            </a:r>
          </a:p>
          <a:p>
            <a:pPr>
              <a:spcBef>
                <a:spcPts val="1200"/>
              </a:spcBef>
            </a:pPr>
            <a:r>
              <a:rPr lang="en-US">
                <a:solidFill>
                  <a:srgbClr val="800000"/>
                </a:solidFill>
              </a:rPr>
              <a:t>(C2) b                  (Object) b</a:t>
            </a:r>
          </a:p>
          <a:p>
            <a:r>
              <a:rPr lang="en-US">
                <a:solidFill>
                  <a:srgbClr val="800000"/>
                </a:solidFill>
              </a:rPr>
              <a:t>(A)(C2) b          (C1) (C2) b</a:t>
            </a:r>
          </a:p>
          <a:p>
            <a:r>
              <a:rPr lang="en-US"/>
              <a:t> </a:t>
            </a:r>
          </a:p>
          <a:p>
            <a:r>
              <a:rPr lang="en-US"/>
              <a:t>You’ll see such casting later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3FC8092-C8A2-CA44-BACB-4835B9EE4C8C}" type="slidenum">
              <a:rPr lang="en-US" sz="1400"/>
              <a:pPr/>
              <a:t>62</a:t>
            </a:fld>
            <a:endParaRPr lang="en-US" sz="1400"/>
          </a:p>
        </p:txBody>
      </p:sp>
      <p:sp>
        <p:nvSpPr>
          <p:cNvPr id="78850" name="Slide Number Placeholder 3"/>
          <p:cNvSpPr txBox="1">
            <a:spLocks/>
          </p:cNvSpPr>
          <p:nvPr/>
        </p:nvSpPr>
        <p:spPr bwMode="auto">
          <a:xfrm>
            <a:off x="4446588" y="6527800"/>
            <a:ext cx="239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fld id="{2F52E196-B38F-B740-A13D-8827F704CB4E}" type="slidenum">
              <a:rPr lang="en-US" sz="1400">
                <a:latin typeface="Gill Sans" charset="0"/>
                <a:cs typeface="Gill Sans" charset="0"/>
                <a:sym typeface="Gill Sans" charset="0"/>
              </a:rPr>
              <a:pPr eaLnBrk="1" hangingPunct="1"/>
              <a:t>62</a:t>
            </a:fld>
            <a:endParaRPr lang="en-US" sz="1400"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78851" name="Rectangle 3"/>
          <p:cNvSpPr txBox="1">
            <a:spLocks noChangeArrowheads="1"/>
          </p:cNvSpPr>
          <p:nvPr/>
        </p:nvSpPr>
        <p:spPr bwMode="auto">
          <a:xfrm>
            <a:off x="228600" y="381000"/>
            <a:ext cx="6400800" cy="499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ts val="600"/>
              </a:spcBef>
              <a:buFont typeface="Lucida Grande" charset="0"/>
              <a:buNone/>
            </a:pPr>
            <a:r>
              <a:rPr lang="en-US">
                <a:latin typeface="Times New Roman" charset="0"/>
                <a:cs typeface="Gill Sans" charset="0"/>
              </a:rPr>
              <a:t>Look at: </a:t>
            </a:r>
            <a:r>
              <a:rPr lang="en-US">
                <a:solidFill>
                  <a:srgbClr val="660066"/>
                </a:solidFill>
                <a:latin typeface="Times New Roman" charset="0"/>
                <a:cs typeface="Gill Sans" charset="0"/>
              </a:rPr>
              <a:t>interface java.lang.Comparable   </a:t>
            </a:r>
          </a:p>
          <a:p>
            <a:pPr algn="ctr" eaLnBrk="1" hangingPunct="1">
              <a:lnSpc>
                <a:spcPct val="70000"/>
              </a:lnSpc>
              <a:spcBef>
                <a:spcPts val="600"/>
              </a:spcBef>
              <a:buFont typeface="Lucida Grande" charset="0"/>
              <a:buNone/>
            </a:pPr>
            <a:endParaRPr lang="en-US">
              <a:solidFill>
                <a:srgbClr val="FF1A7C"/>
              </a:solidFill>
              <a:latin typeface="Times New Roman" charset="0"/>
              <a:cs typeface="Gill Sans" charset="0"/>
            </a:endParaRPr>
          </a:p>
        </p:txBody>
      </p:sp>
      <p:sp>
        <p:nvSpPr>
          <p:cNvPr id="78852" name="Rectangle 3"/>
          <p:cNvSpPr txBox="1">
            <a:spLocks noChangeArrowheads="1"/>
          </p:cNvSpPr>
          <p:nvPr/>
        </p:nvSpPr>
        <p:spPr bwMode="auto">
          <a:xfrm>
            <a:off x="533400" y="1066800"/>
            <a:ext cx="5943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/>
          <a:lstStyle>
            <a:lvl1pPr indent="-1397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71000"/>
              <a:buFont typeface="Lucida Grande" charset="0"/>
              <a:buNone/>
            </a:pPr>
            <a:r>
              <a:rPr lang="en-US">
                <a:latin typeface="Times New Roman" charset="0"/>
                <a:cs typeface="Gill Sans" charset="0"/>
                <a:sym typeface="Gill Sans" charset="0"/>
              </a:rPr>
              <a:t>/** Comparable requires method compareTo */</a:t>
            </a:r>
          </a:p>
          <a:p>
            <a:pPr eaLnBrk="1" hangingPunct="1">
              <a:buClr>
                <a:srgbClr val="000000"/>
              </a:buClr>
              <a:buSzPct val="171000"/>
              <a:buFont typeface="Lucida Grande" charset="0"/>
              <a:buNone/>
            </a:pPr>
            <a:r>
              <a:rPr lang="en-US" b="1">
                <a:latin typeface="Times New Roman" charset="0"/>
                <a:cs typeface="Gill Sans" charset="0"/>
                <a:sym typeface="Gill Sans" charset="0"/>
              </a:rPr>
              <a:t>public interface </a:t>
            </a:r>
            <a:r>
              <a:rPr lang="en-US">
                <a:latin typeface="Times New Roman" charset="0"/>
                <a:cs typeface="Gill Sans" charset="0"/>
                <a:sym typeface="Gill Sans" charset="0"/>
              </a:rPr>
              <a:t>Comparable&lt;</a:t>
            </a:r>
            <a:r>
              <a:rPr lang="en-US">
                <a:solidFill>
                  <a:srgbClr val="800000"/>
                </a:solidFill>
                <a:latin typeface="Times New Roman" charset="0"/>
                <a:cs typeface="Gill Sans" charset="0"/>
                <a:sym typeface="Gill Sans" charset="0"/>
              </a:rPr>
              <a:t>T</a:t>
            </a:r>
            <a:r>
              <a:rPr lang="en-US">
                <a:latin typeface="Times New Roman" charset="0"/>
                <a:cs typeface="Gill Sans" charset="0"/>
                <a:sym typeface="Gill Sans" charset="0"/>
              </a:rPr>
              <a:t>&gt; {   </a:t>
            </a:r>
          </a:p>
          <a:p>
            <a:pPr eaLnBrk="1" hangingPunct="1">
              <a:spcBef>
                <a:spcPts val="1800"/>
              </a:spcBef>
              <a:buClr>
                <a:srgbClr val="000000"/>
              </a:buClr>
              <a:buSzPct val="171000"/>
              <a:buFont typeface="Lucida Grande" charset="0"/>
              <a:buNone/>
            </a:pPr>
            <a:r>
              <a:rPr lang="en-US">
                <a:latin typeface="Times New Roman" charset="0"/>
                <a:cs typeface="Gill Sans" charset="0"/>
                <a:sym typeface="Gill Sans" charset="0"/>
              </a:rPr>
              <a:t>    /** = a negative integer if this object &lt; c,</a:t>
            </a:r>
          </a:p>
          <a:p>
            <a:pPr eaLnBrk="1" hangingPunct="1">
              <a:buClr>
                <a:srgbClr val="000000"/>
              </a:buClr>
              <a:buSzPct val="171000"/>
              <a:buFont typeface="Lucida Grande" charset="0"/>
              <a:buNone/>
            </a:pPr>
            <a:r>
              <a:rPr lang="en-US">
                <a:latin typeface="Times New Roman" charset="0"/>
                <a:cs typeface="Gill Sans" charset="0"/>
                <a:sym typeface="Gill Sans" charset="0"/>
              </a:rPr>
              <a:t>          = 0 if this object = c,</a:t>
            </a:r>
          </a:p>
          <a:p>
            <a:pPr eaLnBrk="1" hangingPunct="1">
              <a:buClr>
                <a:srgbClr val="000000"/>
              </a:buClr>
              <a:buSzPct val="171000"/>
              <a:buFont typeface="Lucida Grande" charset="0"/>
              <a:buNone/>
            </a:pPr>
            <a:r>
              <a:rPr lang="en-US">
                <a:latin typeface="Times New Roman" charset="0"/>
                <a:cs typeface="Gill Sans" charset="0"/>
                <a:sym typeface="Gill Sans" charset="0"/>
              </a:rPr>
              <a:t>          = a positive integer if this object &gt; c.</a:t>
            </a:r>
          </a:p>
          <a:p>
            <a:pPr eaLnBrk="1" hangingPunct="1">
              <a:buClr>
                <a:srgbClr val="000000"/>
              </a:buClr>
              <a:buSzPct val="171000"/>
              <a:buFont typeface="Lucida Grande" charset="0"/>
              <a:buNone/>
            </a:pPr>
            <a:r>
              <a:rPr lang="en-US">
                <a:latin typeface="Times New Roman" charset="0"/>
                <a:cs typeface="Gill Sans" charset="0"/>
                <a:sym typeface="Gill Sans" charset="0"/>
              </a:rPr>
              <a:t>          Throw a ClassCastException if c cannot</a:t>
            </a:r>
          </a:p>
          <a:p>
            <a:pPr eaLnBrk="1" hangingPunct="1">
              <a:buClr>
                <a:srgbClr val="000000"/>
              </a:buClr>
              <a:buSzPct val="171000"/>
              <a:buFont typeface="Lucida Grande" charset="0"/>
              <a:buNone/>
            </a:pPr>
            <a:r>
              <a:rPr lang="en-US">
                <a:latin typeface="Times New Roman" charset="0"/>
                <a:cs typeface="Gill Sans" charset="0"/>
                <a:sym typeface="Gill Sans" charset="0"/>
              </a:rPr>
              <a:t>          be cast to the class of this object. */</a:t>
            </a:r>
          </a:p>
          <a:p>
            <a:pPr eaLnBrk="1" hangingPunct="1">
              <a:spcAft>
                <a:spcPts val="1200"/>
              </a:spcAft>
              <a:buClr>
                <a:srgbClr val="000000"/>
              </a:buClr>
              <a:buSzPct val="171000"/>
              <a:buFont typeface="Lucida Grande" charset="0"/>
              <a:buNone/>
            </a:pPr>
            <a:r>
              <a:rPr lang="en-US">
                <a:latin typeface="Times New Roman" charset="0"/>
                <a:cs typeface="Gill Sans" charset="0"/>
                <a:sym typeface="Gill Sans" charset="0"/>
              </a:rPr>
              <a:t>    </a:t>
            </a:r>
            <a:r>
              <a:rPr lang="en-US" b="1">
                <a:latin typeface="Times New Roman" charset="0"/>
                <a:cs typeface="Gill Sans" charset="0"/>
                <a:sym typeface="Gill Sans" charset="0"/>
              </a:rPr>
              <a:t>int </a:t>
            </a:r>
            <a:r>
              <a:rPr lang="en-US">
                <a:latin typeface="Times New Roman" charset="0"/>
                <a:cs typeface="Gill Sans" charset="0"/>
                <a:sym typeface="Gill Sans" charset="0"/>
              </a:rPr>
              <a:t>compareTo(</a:t>
            </a:r>
            <a:r>
              <a:rPr lang="en-US">
                <a:solidFill>
                  <a:srgbClr val="800000"/>
                </a:solidFill>
                <a:latin typeface="Times New Roman" charset="0"/>
                <a:cs typeface="Gill Sans" charset="0"/>
                <a:sym typeface="Gill Sans" charset="0"/>
              </a:rPr>
              <a:t>T</a:t>
            </a:r>
            <a:r>
              <a:rPr lang="en-US">
                <a:latin typeface="Times New Roman" charset="0"/>
                <a:cs typeface="Gill Sans" charset="0"/>
                <a:sym typeface="Gill Sans" charset="0"/>
              </a:rPr>
              <a:t> c);</a:t>
            </a:r>
          </a:p>
          <a:p>
            <a:pPr eaLnBrk="1" hangingPunct="1">
              <a:spcAft>
                <a:spcPts val="1200"/>
              </a:spcAft>
              <a:buClr>
                <a:srgbClr val="000000"/>
              </a:buClr>
              <a:buSzPct val="171000"/>
              <a:buFont typeface="Lucida Grande" charset="0"/>
              <a:buNone/>
            </a:pPr>
            <a:r>
              <a:rPr lang="en-US">
                <a:latin typeface="Times New Roman" charset="0"/>
                <a:cs typeface="Gill Sans" charset="0"/>
                <a:sym typeface="Gill Sans" charset="0"/>
              </a:rPr>
              <a:t>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781800" y="487363"/>
            <a:ext cx="2133600" cy="637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800000"/>
                </a:solidFill>
                <a:latin typeface="Gill Sans" charset="0"/>
                <a:cs typeface="Gill Sans" charset="0"/>
                <a:sym typeface="Gill Sans" charset="0"/>
              </a:rPr>
              <a:t>Classes that implement Comparable</a:t>
            </a:r>
          </a:p>
          <a:p>
            <a:pPr eaLnBrk="1" hangingPunct="1"/>
            <a:r>
              <a:rPr lang="en-US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rPr>
              <a:t>Boolean</a:t>
            </a:r>
          </a:p>
          <a:p>
            <a:pPr eaLnBrk="1" hangingPunct="1"/>
            <a:r>
              <a:rPr lang="en-US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rPr>
              <a:t>Byte</a:t>
            </a:r>
          </a:p>
          <a:p>
            <a:pPr eaLnBrk="1" hangingPunct="1"/>
            <a:r>
              <a:rPr lang="en-US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rPr>
              <a:t>Double</a:t>
            </a:r>
          </a:p>
          <a:p>
            <a:pPr eaLnBrk="1" hangingPunct="1"/>
            <a:r>
              <a:rPr lang="en-US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rPr>
              <a:t>Integer</a:t>
            </a:r>
          </a:p>
          <a:p>
            <a:pPr eaLnBrk="1" hangingPunct="1"/>
            <a:r>
              <a:rPr lang="en-US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rPr>
              <a:t>…</a:t>
            </a:r>
          </a:p>
          <a:p>
            <a:pPr eaLnBrk="1" hangingPunct="1"/>
            <a:r>
              <a:rPr lang="en-US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rPr>
              <a:t>String</a:t>
            </a:r>
          </a:p>
          <a:p>
            <a:pPr eaLnBrk="1" hangingPunct="1"/>
            <a:r>
              <a:rPr lang="en-US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rPr>
              <a:t>BigDecimal</a:t>
            </a:r>
          </a:p>
          <a:p>
            <a:pPr eaLnBrk="1" hangingPunct="1"/>
            <a:r>
              <a:rPr lang="en-US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rPr>
              <a:t>BigInteger</a:t>
            </a:r>
          </a:p>
          <a:p>
            <a:pPr eaLnBrk="1" hangingPunct="1"/>
            <a:r>
              <a:rPr lang="en-US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rPr>
              <a:t>Calendar</a:t>
            </a:r>
          </a:p>
          <a:p>
            <a:pPr eaLnBrk="1" hangingPunct="1"/>
            <a:r>
              <a:rPr lang="en-US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rPr>
              <a:t>Time</a:t>
            </a:r>
          </a:p>
          <a:p>
            <a:pPr eaLnBrk="1" hangingPunct="1"/>
            <a:r>
              <a:rPr lang="en-US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rPr>
              <a:t>Timestamp</a:t>
            </a:r>
          </a:p>
          <a:p>
            <a:pPr eaLnBrk="1" hangingPunct="1"/>
            <a:r>
              <a:rPr lang="en-US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rPr>
              <a:t>…</a:t>
            </a:r>
          </a:p>
          <a:p>
            <a:pPr eaLnBrk="1" hangingPunct="1"/>
            <a:endParaRPr lang="en-US">
              <a:solidFill>
                <a:srgbClr val="000000"/>
              </a:solidFill>
              <a:latin typeface="Gill Sans" charset="0"/>
              <a:cs typeface="Gill Sans" charset="0"/>
              <a:sym typeface="Gill Sans" charset="0"/>
            </a:endParaRPr>
          </a:p>
          <a:p>
            <a:pPr eaLnBrk="1" hangingPunct="1"/>
            <a:endParaRPr lang="en-US">
              <a:solidFill>
                <a:srgbClr val="000000"/>
              </a:solidFill>
              <a:latin typeface="Gill Sans" charset="0"/>
              <a:cs typeface="Gill Sans" charset="0"/>
              <a:sym typeface="Gill Sans" charset="0"/>
            </a:endParaRPr>
          </a:p>
          <a:p>
            <a:pPr eaLnBrk="1" hangingPunct="1"/>
            <a:endParaRPr lang="en-US">
              <a:solidFill>
                <a:srgbClr val="000000"/>
              </a:solidFill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78854" name="TextBox 7"/>
          <p:cNvSpPr txBox="1">
            <a:spLocks noChangeArrowheads="1"/>
          </p:cNvSpPr>
          <p:nvPr/>
        </p:nvSpPr>
        <p:spPr bwMode="auto">
          <a:xfrm>
            <a:off x="533400" y="5494338"/>
            <a:ext cx="5145088" cy="830262"/>
          </a:xfrm>
          <a:prstGeom prst="rect">
            <a:avLst/>
          </a:prstGeom>
          <a:solidFill>
            <a:srgbClr val="FFD6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We haven’t talked about Exceptions yet.</a:t>
            </a:r>
          </a:p>
          <a:p>
            <a:r>
              <a:rPr lang="en-US"/>
              <a:t>Doesn’t matter here.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95400" y="4419600"/>
            <a:ext cx="5181600" cy="830263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When a class implements </a:t>
            </a:r>
            <a:r>
              <a:rPr lang="en-US">
                <a:solidFill>
                  <a:srgbClr val="800000"/>
                </a:solidFill>
              </a:rPr>
              <a:t>Comparable</a:t>
            </a:r>
            <a:r>
              <a:rPr lang="en-US"/>
              <a:t> it decides what </a:t>
            </a:r>
            <a:r>
              <a:rPr lang="en-US">
                <a:solidFill>
                  <a:srgbClr val="800000"/>
                </a:solidFill>
              </a:rPr>
              <a:t>&lt;</a:t>
            </a:r>
            <a:r>
              <a:rPr lang="en-US"/>
              <a:t> and </a:t>
            </a:r>
            <a:r>
              <a:rPr lang="en-US">
                <a:solidFill>
                  <a:srgbClr val="800000"/>
                </a:solidFill>
              </a:rPr>
              <a:t>&gt;</a:t>
            </a:r>
            <a:r>
              <a:rPr lang="en-US"/>
              <a:t> mean!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>
          <a:xfrm>
            <a:off x="6172200" y="3657600"/>
            <a:ext cx="2438400" cy="1524000"/>
          </a:xfrm>
        </p:spPr>
        <p:txBody>
          <a:bodyPr/>
          <a:lstStyle/>
          <a:p>
            <a:pPr algn="r"/>
            <a:r>
              <a:rPr lang="en-US" sz="32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Note: Class implements Comparable</a:t>
            </a:r>
          </a:p>
        </p:txBody>
      </p:sp>
      <p:sp>
        <p:nvSpPr>
          <p:cNvPr id="7987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B5B2B62-2520-6743-8B64-C97B27BD0C50}" type="slidenum">
              <a:rPr lang="en-US" sz="1400"/>
              <a:pPr/>
              <a:t>63</a:t>
            </a:fld>
            <a:endParaRPr lang="en-US" sz="1400"/>
          </a:p>
        </p:txBody>
      </p:sp>
      <p:sp>
        <p:nvSpPr>
          <p:cNvPr id="79875" name="TextBox 3"/>
          <p:cNvSpPr txBox="1">
            <a:spLocks noChangeArrowheads="1"/>
          </p:cNvSpPr>
          <p:nvPr/>
        </p:nvSpPr>
        <p:spPr bwMode="auto">
          <a:xfrm>
            <a:off x="381000" y="381000"/>
            <a:ext cx="7575550" cy="578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/** An instance maintains a time of day */ </a:t>
            </a:r>
          </a:p>
          <a:p>
            <a:r>
              <a:rPr lang="en-US" b="1"/>
              <a:t>class</a:t>
            </a:r>
            <a:r>
              <a:rPr lang="en-US"/>
              <a:t> TimeOfDay </a:t>
            </a:r>
            <a:r>
              <a:rPr lang="en-US" b="1"/>
              <a:t>implements</a:t>
            </a:r>
            <a:r>
              <a:rPr lang="en-US"/>
              <a:t> Comparable&lt;</a:t>
            </a:r>
            <a:r>
              <a:rPr lang="en-US">
                <a:solidFill>
                  <a:srgbClr val="800000"/>
                </a:solidFill>
              </a:rPr>
              <a:t>TimeOfDay</a:t>
            </a:r>
            <a:r>
              <a:rPr lang="en-US"/>
              <a:t>&gt; { </a:t>
            </a:r>
          </a:p>
          <a:p>
            <a:r>
              <a:rPr lang="en-US"/>
              <a:t>    </a:t>
            </a:r>
            <a:r>
              <a:rPr lang="en-US" b="1"/>
              <a:t>int</a:t>
            </a:r>
            <a:r>
              <a:rPr lang="en-US"/>
              <a:t> hour; // range 0..23 </a:t>
            </a:r>
          </a:p>
          <a:p>
            <a:r>
              <a:rPr lang="en-US"/>
              <a:t>    </a:t>
            </a:r>
            <a:r>
              <a:rPr lang="en-US" b="1"/>
              <a:t>int</a:t>
            </a:r>
            <a:r>
              <a:rPr lang="en-US"/>
              <a:t> minute; // minute within the hour, in 0..59 </a:t>
            </a:r>
          </a:p>
          <a:p>
            <a:pPr>
              <a:spcBef>
                <a:spcPts val="1200"/>
              </a:spcBef>
            </a:pPr>
            <a:r>
              <a:rPr lang="en-US"/>
              <a:t>    /** = -1 if this time less than ob’s time, 0 if same, </a:t>
            </a:r>
          </a:p>
          <a:p>
            <a:r>
              <a:rPr lang="en-US"/>
              <a:t>               1 if this time greater than ob’s time */</a:t>
            </a:r>
          </a:p>
          <a:p>
            <a:r>
              <a:rPr lang="en-US"/>
              <a:t>    </a:t>
            </a:r>
            <a:r>
              <a:rPr lang="en-US" b="1"/>
              <a:t>public</a:t>
            </a:r>
            <a:r>
              <a:rPr lang="en-US"/>
              <a:t> </a:t>
            </a:r>
            <a:r>
              <a:rPr lang="en-US" b="1"/>
              <a:t>int</a:t>
            </a:r>
            <a:r>
              <a:rPr lang="en-US"/>
              <a:t> compareTo(</a:t>
            </a:r>
            <a:r>
              <a:rPr lang="en-US">
                <a:solidFill>
                  <a:srgbClr val="800000"/>
                </a:solidFill>
              </a:rPr>
              <a:t>TimeOfDay </a:t>
            </a:r>
            <a:r>
              <a:rPr lang="en-US"/>
              <a:t>ob) {</a:t>
            </a:r>
          </a:p>
          <a:p>
            <a:r>
              <a:rPr lang="en-US"/>
              <a:t>          </a:t>
            </a:r>
            <a:r>
              <a:rPr lang="en-US" b="1"/>
              <a:t>if</a:t>
            </a:r>
            <a:r>
              <a:rPr lang="en-US"/>
              <a:t> (hour &lt; ob.hour) </a:t>
            </a:r>
            <a:r>
              <a:rPr lang="en-US" b="1"/>
              <a:t>return</a:t>
            </a:r>
            <a:r>
              <a:rPr lang="en-US"/>
              <a:t> -1;</a:t>
            </a:r>
          </a:p>
          <a:p>
            <a:r>
              <a:rPr lang="en-US"/>
              <a:t>          </a:t>
            </a:r>
            <a:r>
              <a:rPr lang="en-US" b="1"/>
              <a:t>if</a:t>
            </a:r>
            <a:r>
              <a:rPr lang="en-US"/>
              <a:t> (hour &gt; ob.hour) </a:t>
            </a:r>
            <a:r>
              <a:rPr lang="en-US" b="1"/>
              <a:t>return</a:t>
            </a:r>
            <a:r>
              <a:rPr lang="en-US"/>
              <a:t> 1;</a:t>
            </a:r>
          </a:p>
          <a:p>
            <a:r>
              <a:rPr lang="en-US"/>
              <a:t>          // {hour = ob.hour} </a:t>
            </a:r>
          </a:p>
          <a:p>
            <a:r>
              <a:rPr lang="en-US"/>
              <a:t>          </a:t>
            </a:r>
            <a:r>
              <a:rPr lang="en-US" b="1"/>
              <a:t>if</a:t>
            </a:r>
            <a:r>
              <a:rPr lang="en-US"/>
              <a:t> (minute &lt; ob.minute) </a:t>
            </a:r>
            <a:r>
              <a:rPr lang="en-US" b="1"/>
              <a:t>return</a:t>
            </a:r>
            <a:r>
              <a:rPr lang="en-US"/>
              <a:t> -1;</a:t>
            </a:r>
          </a:p>
          <a:p>
            <a:r>
              <a:rPr lang="en-US"/>
              <a:t>          </a:t>
            </a:r>
            <a:r>
              <a:rPr lang="en-US" b="1"/>
              <a:t>if</a:t>
            </a:r>
            <a:r>
              <a:rPr lang="en-US"/>
              <a:t> (minute &gt; ob.minute) </a:t>
            </a:r>
            <a:r>
              <a:rPr lang="en-US" b="1"/>
              <a:t>return</a:t>
            </a:r>
            <a:r>
              <a:rPr lang="en-US"/>
              <a:t> 1;</a:t>
            </a:r>
          </a:p>
          <a:p>
            <a:r>
              <a:rPr lang="en-US"/>
              <a:t>          </a:t>
            </a:r>
            <a:r>
              <a:rPr lang="en-US" b="1"/>
              <a:t>return</a:t>
            </a:r>
            <a:r>
              <a:rPr lang="en-US"/>
              <a:t> 0;</a:t>
            </a:r>
          </a:p>
          <a:p>
            <a:r>
              <a:rPr lang="en-US"/>
              <a:t>    }</a:t>
            </a:r>
          </a:p>
          <a:p>
            <a:r>
              <a:rPr lang="en-US"/>
              <a:t>}</a:t>
            </a: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5029200" y="1219200"/>
            <a:ext cx="3625850" cy="2430463"/>
            <a:chOff x="5029200" y="1219200"/>
            <a:chExt cx="3626236" cy="2431197"/>
          </a:xfrm>
        </p:grpSpPr>
        <p:sp>
          <p:nvSpPr>
            <p:cNvPr id="79878" name="TextBox 5"/>
            <p:cNvSpPr txBox="1">
              <a:spLocks noChangeArrowheads="1"/>
            </p:cNvSpPr>
            <p:nvPr/>
          </p:nvSpPr>
          <p:spPr bwMode="auto">
            <a:xfrm>
              <a:off x="6324600" y="2819400"/>
              <a:ext cx="2330836" cy="830997"/>
            </a:xfrm>
            <a:prstGeom prst="rect">
              <a:avLst/>
            </a:prstGeom>
            <a:solidFill>
              <a:srgbClr val="FFD6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Note </a:t>
              </a:r>
              <a:r>
                <a:rPr lang="en-US">
                  <a:solidFill>
                    <a:srgbClr val="800000"/>
                  </a:solidFill>
                </a:rPr>
                <a:t>TimeOfDay</a:t>
              </a:r>
              <a:r>
                <a:rPr lang="en-US"/>
                <a:t/>
              </a:r>
              <a:br>
                <a:rPr lang="en-US"/>
              </a:br>
              <a:r>
                <a:rPr lang="en-US"/>
                <a:t>used here</a:t>
              </a:r>
            </a:p>
          </p:txBody>
        </p:sp>
        <p:cxnSp>
          <p:nvCxnSpPr>
            <p:cNvPr id="79879" name="Straight Connector 6"/>
            <p:cNvCxnSpPr>
              <a:cxnSpLocks noChangeShapeType="1"/>
            </p:cNvCxnSpPr>
            <p:nvPr/>
          </p:nvCxnSpPr>
          <p:spPr bwMode="auto">
            <a:xfrm>
              <a:off x="7010400" y="1219200"/>
              <a:ext cx="609600" cy="1676400"/>
            </a:xfrm>
            <a:prstGeom prst="line">
              <a:avLst/>
            </a:prstGeom>
            <a:noFill/>
            <a:ln w="444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880" name="Straight Connector 8"/>
            <p:cNvCxnSpPr>
              <a:cxnSpLocks noChangeShapeType="1"/>
              <a:endCxn id="79878" idx="1"/>
            </p:cNvCxnSpPr>
            <p:nvPr/>
          </p:nvCxnSpPr>
          <p:spPr bwMode="auto">
            <a:xfrm>
              <a:off x="5029200" y="3124200"/>
              <a:ext cx="1295400" cy="110699"/>
            </a:xfrm>
            <a:prstGeom prst="line">
              <a:avLst/>
            </a:prstGeom>
            <a:noFill/>
            <a:ln w="444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066800" y="5353050"/>
            <a:ext cx="6781800" cy="1200150"/>
          </a:xfrm>
          <a:prstGeom prst="rect">
            <a:avLst/>
          </a:prstGeom>
          <a:solidFill>
            <a:srgbClr val="FCFFE0"/>
          </a:solidFill>
          <a:ln w="9525">
            <a:solidFill>
              <a:srgbClr val="FCFFE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Class has lots of other methods, not shown. Function </a:t>
            </a:r>
            <a:r>
              <a:rPr lang="en-US">
                <a:solidFill>
                  <a:srgbClr val="800000"/>
                </a:solidFill>
              </a:rPr>
              <a:t>compareTo </a:t>
            </a:r>
            <a:r>
              <a:rPr lang="en-US"/>
              <a:t>allows us to compare objects, e.g. can use to sort an array of </a:t>
            </a:r>
            <a:r>
              <a:rPr lang="en-US">
                <a:solidFill>
                  <a:srgbClr val="800000"/>
                </a:solidFill>
              </a:rPr>
              <a:t>TimeOfDay </a:t>
            </a:r>
            <a:r>
              <a:rPr lang="en-US"/>
              <a:t>objects.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5272C6F-48E6-6E45-8126-03D5D929BF9B}" type="slidenum">
              <a:rPr lang="en-US" sz="1400"/>
              <a:pPr/>
              <a:t>64</a:t>
            </a:fld>
            <a:endParaRPr lang="en-US" sz="1400"/>
          </a:p>
        </p:txBody>
      </p:sp>
      <p:sp>
        <p:nvSpPr>
          <p:cNvPr id="80898" name="TextBox 3"/>
          <p:cNvSpPr txBox="1">
            <a:spLocks noChangeArrowheads="1"/>
          </p:cNvSpPr>
          <p:nvPr/>
        </p:nvSpPr>
        <p:spPr bwMode="auto">
          <a:xfrm>
            <a:off x="381000" y="381000"/>
            <a:ext cx="6988175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/** Sort array b, using selection sort */</a:t>
            </a:r>
          </a:p>
          <a:p>
            <a:r>
              <a:rPr lang="en-US" b="1"/>
              <a:t>public</a:t>
            </a:r>
            <a:r>
              <a:rPr lang="en-US"/>
              <a:t> </a:t>
            </a:r>
            <a:r>
              <a:rPr lang="en-US" b="1"/>
              <a:t>static</a:t>
            </a:r>
            <a:r>
              <a:rPr lang="en-US"/>
              <a:t> </a:t>
            </a:r>
            <a:r>
              <a:rPr lang="en-US" b="1"/>
              <a:t>void</a:t>
            </a:r>
            <a:r>
              <a:rPr lang="en-US"/>
              <a:t> sort(Comparable[] b) {</a:t>
            </a:r>
          </a:p>
          <a:p>
            <a:r>
              <a:rPr lang="en-US"/>
              <a:t>     // inv: b[0..i-1] sorted and contains smaller elements</a:t>
            </a:r>
          </a:p>
          <a:p>
            <a:r>
              <a:rPr lang="en-US"/>
              <a:t>     </a:t>
            </a:r>
            <a:r>
              <a:rPr lang="en-US" b="1"/>
              <a:t>for</a:t>
            </a:r>
            <a:r>
              <a:rPr lang="en-US"/>
              <a:t> (</a:t>
            </a:r>
            <a:r>
              <a:rPr lang="en-US" b="1"/>
              <a:t>int</a:t>
            </a:r>
            <a:r>
              <a:rPr lang="en-US"/>
              <a:t> i= 0; i &lt; b.length; i= i+1) {</a:t>
            </a:r>
          </a:p>
          <a:p>
            <a:r>
              <a:rPr lang="en-US"/>
              <a:t>         // Store in j the position of smaller of b[i..]</a:t>
            </a:r>
          </a:p>
          <a:p>
            <a:r>
              <a:rPr lang="en-US"/>
              <a:t>         </a:t>
            </a:r>
            <a:r>
              <a:rPr lang="en-US" b="1"/>
              <a:t>int</a:t>
            </a:r>
            <a:r>
              <a:rPr lang="en-US"/>
              <a:t> j= i;</a:t>
            </a:r>
          </a:p>
          <a:p>
            <a:r>
              <a:rPr lang="en-US"/>
              <a:t>         // inv: b[j] is smallest of b[i..k-1]</a:t>
            </a:r>
          </a:p>
          <a:p>
            <a:r>
              <a:rPr lang="en-US"/>
              <a:t>         </a:t>
            </a:r>
            <a:r>
              <a:rPr lang="en-US" b="1"/>
              <a:t>for</a:t>
            </a:r>
            <a:r>
              <a:rPr lang="en-US"/>
              <a:t> (</a:t>
            </a:r>
            <a:r>
              <a:rPr lang="en-US" b="1"/>
              <a:t>int</a:t>
            </a:r>
            <a:r>
              <a:rPr lang="en-US"/>
              <a:t> k= i+1; k &lt; b.length; k= k+1) {</a:t>
            </a:r>
          </a:p>
          <a:p>
            <a:r>
              <a:rPr lang="en-US"/>
              <a:t>             </a:t>
            </a:r>
            <a:r>
              <a:rPr lang="en-US" b="1"/>
              <a:t>if</a:t>
            </a:r>
            <a:r>
              <a:rPr lang="en-US"/>
              <a:t> (b[k].compareTo(b[j]) &lt; 0)  j= k;</a:t>
            </a:r>
          </a:p>
          <a:p>
            <a:r>
              <a:rPr lang="en-US"/>
              <a:t>         }</a:t>
            </a:r>
          </a:p>
          <a:p>
            <a:r>
              <a:rPr lang="en-US"/>
              <a:t>         Comparable t= b[i]; b[i]= b[j]; b[j]= t;</a:t>
            </a:r>
          </a:p>
          <a:p>
            <a:r>
              <a:rPr lang="en-US"/>
              <a:t>         }</a:t>
            </a:r>
          </a:p>
          <a:p>
            <a:r>
              <a:rPr lang="en-US"/>
              <a:t>     }</a:t>
            </a:r>
          </a:p>
          <a:p>
            <a:r>
              <a:rPr lang="en-US"/>
              <a:t>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248400" y="2305050"/>
            <a:ext cx="2209800" cy="1200150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800000"/>
                </a:solidFill>
              </a:rPr>
              <a:t>TimeOfDay[] b;</a:t>
            </a:r>
          </a:p>
          <a:p>
            <a:r>
              <a:rPr lang="en-US">
                <a:solidFill>
                  <a:srgbClr val="800000"/>
                </a:solidFill>
              </a:rPr>
              <a:t>…</a:t>
            </a:r>
          </a:p>
          <a:p>
            <a:r>
              <a:rPr lang="en-US">
                <a:solidFill>
                  <a:srgbClr val="800000"/>
                </a:solidFill>
              </a:rPr>
              <a:t>sort(b)</a:t>
            </a:r>
          </a:p>
        </p:txBody>
      </p:sp>
      <p:sp>
        <p:nvSpPr>
          <p:cNvPr id="80900" name="Title 1"/>
          <p:cNvSpPr>
            <a:spLocks noGrp="1"/>
          </p:cNvSpPr>
          <p:nvPr>
            <p:ph type="title"/>
          </p:nvPr>
        </p:nvSpPr>
        <p:spPr>
          <a:xfrm>
            <a:off x="990600" y="5181600"/>
            <a:ext cx="5181600" cy="1371600"/>
          </a:xfrm>
        </p:spPr>
        <p:txBody>
          <a:bodyPr/>
          <a:lstStyle/>
          <a:p>
            <a:pPr algn="l"/>
            <a:r>
              <a:rPr lang="en-US" sz="2400">
                <a:solidFill>
                  <a:srgbClr val="FF0000"/>
                </a:solidFill>
                <a:latin typeface="Times New Roman" charset="0"/>
                <a:ea typeface="ＭＳ Ｐゴシック" charset="0"/>
                <a:cs typeface="Times New Roman" charset="0"/>
              </a:rPr>
              <a:t>Beauty of interfaces: sorts an array </a:t>
            </a:r>
            <a:r>
              <a:rPr lang="en-US" sz="2400">
                <a:solidFill>
                  <a:srgbClr val="800000"/>
                </a:solidFill>
                <a:latin typeface="Times New Roman" charset="0"/>
                <a:ea typeface="ＭＳ Ｐゴシック" charset="0"/>
                <a:cs typeface="Times New Roman" charset="0"/>
              </a:rPr>
              <a:t>C[] </a:t>
            </a:r>
            <a:r>
              <a:rPr lang="en-US" sz="2400">
                <a:solidFill>
                  <a:srgbClr val="FF0000"/>
                </a:solidFill>
                <a:latin typeface="Times New Roman" charset="0"/>
                <a:ea typeface="ＭＳ Ｐゴシック" charset="0"/>
                <a:cs typeface="Times New Roman" charset="0"/>
              </a:rPr>
              <a:t>for </a:t>
            </a:r>
            <a:r>
              <a:rPr lang="en-US" sz="2400" i="1">
                <a:solidFill>
                  <a:srgbClr val="FF0000"/>
                </a:solidFill>
                <a:latin typeface="Times New Roman" charset="0"/>
                <a:ea typeface="ＭＳ Ｐゴシック" charset="0"/>
                <a:cs typeface="Times New Roman" charset="0"/>
              </a:rPr>
              <a:t>any</a:t>
            </a:r>
            <a:r>
              <a:rPr lang="en-US" sz="2400">
                <a:solidFill>
                  <a:srgbClr val="FF0000"/>
                </a:solidFill>
                <a:latin typeface="Times New Roman" charset="0"/>
                <a:ea typeface="ＭＳ Ｐゴシック" charset="0"/>
                <a:cs typeface="Times New Roman" charset="0"/>
              </a:rPr>
              <a:t> class </a:t>
            </a:r>
            <a:r>
              <a:rPr lang="en-US" sz="2400">
                <a:solidFill>
                  <a:srgbClr val="800000"/>
                </a:solidFill>
                <a:latin typeface="Times New Roman" charset="0"/>
                <a:ea typeface="ＭＳ Ｐゴシック" charset="0"/>
                <a:cs typeface="Times New Roman" charset="0"/>
              </a:rPr>
              <a:t>C</a:t>
            </a:r>
            <a:r>
              <a:rPr lang="en-US" sz="2400">
                <a:solidFill>
                  <a:srgbClr val="FF0000"/>
                </a:solidFill>
                <a:latin typeface="Times New Roman" charset="0"/>
                <a:ea typeface="ＭＳ Ｐゴシック" charset="0"/>
                <a:cs typeface="Times New Roman" charset="0"/>
              </a:rPr>
              <a:t>, as long as </a:t>
            </a:r>
            <a:r>
              <a:rPr lang="en-US" sz="2400">
                <a:solidFill>
                  <a:srgbClr val="800000"/>
                </a:solidFill>
                <a:latin typeface="Times New Roman" charset="0"/>
                <a:ea typeface="ＭＳ Ｐゴシック" charset="0"/>
                <a:cs typeface="Times New Roman" charset="0"/>
              </a:rPr>
              <a:t>C</a:t>
            </a:r>
            <a:r>
              <a:rPr lang="en-US" sz="2400">
                <a:solidFill>
                  <a:srgbClr val="FF0000"/>
                </a:solidFill>
                <a:latin typeface="Times New Roman" charset="0"/>
                <a:ea typeface="ＭＳ Ｐゴシック" charset="0"/>
                <a:cs typeface="Times New Roman" charset="0"/>
              </a:rPr>
              <a:t> implements interface </a:t>
            </a:r>
            <a:r>
              <a:rPr lang="en-US" sz="2400">
                <a:solidFill>
                  <a:srgbClr val="800000"/>
                </a:solidFill>
                <a:latin typeface="Times New Roman" charset="0"/>
                <a:ea typeface="ＭＳ Ｐゴシック" charset="0"/>
                <a:cs typeface="Times New Roman" charset="0"/>
              </a:rPr>
              <a:t>Comparable</a:t>
            </a:r>
            <a:r>
              <a:rPr lang="en-US" sz="2400">
                <a:solidFill>
                  <a:srgbClr val="FF0000"/>
                </a:solidFill>
                <a:latin typeface="Times New Roman" charset="0"/>
                <a:ea typeface="ＭＳ Ｐゴシック" charset="0"/>
                <a:cs typeface="Times New Roman" charset="0"/>
              </a:rPr>
              <a:t>.</a:t>
            </a: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1828800" y="3657600"/>
            <a:ext cx="6400800" cy="1200150"/>
            <a:chOff x="1828800" y="3657600"/>
            <a:chExt cx="6400800" cy="1200328"/>
          </a:xfrm>
        </p:grpSpPr>
        <p:sp>
          <p:nvSpPr>
            <p:cNvPr id="80902" name="TextBox 5"/>
            <p:cNvSpPr txBox="1">
              <a:spLocks noChangeArrowheads="1"/>
            </p:cNvSpPr>
            <p:nvPr/>
          </p:nvSpPr>
          <p:spPr bwMode="auto">
            <a:xfrm>
              <a:off x="6553200" y="3657600"/>
              <a:ext cx="1676400" cy="1200328"/>
            </a:xfrm>
            <a:prstGeom prst="rect">
              <a:avLst/>
            </a:prstGeom>
            <a:solidFill>
              <a:srgbClr val="FFD6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Note use of function </a:t>
              </a:r>
              <a:r>
                <a:rPr lang="en-US">
                  <a:solidFill>
                    <a:srgbClr val="800000"/>
                  </a:solidFill>
                </a:rPr>
                <a:t>compareTo</a:t>
              </a:r>
            </a:p>
          </p:txBody>
        </p:sp>
        <p:cxnSp>
          <p:nvCxnSpPr>
            <p:cNvPr id="80903" name="Straight Connector 6"/>
            <p:cNvCxnSpPr>
              <a:cxnSpLocks noChangeShapeType="1"/>
            </p:cNvCxnSpPr>
            <p:nvPr/>
          </p:nvCxnSpPr>
          <p:spPr bwMode="auto">
            <a:xfrm>
              <a:off x="1828800" y="3733800"/>
              <a:ext cx="2514600" cy="0"/>
            </a:xfrm>
            <a:prstGeom prst="line">
              <a:avLst/>
            </a:prstGeom>
            <a:noFill/>
            <a:ln w="444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04" name="Straight Connector 10"/>
            <p:cNvCxnSpPr>
              <a:cxnSpLocks noChangeShapeType="1"/>
            </p:cNvCxnSpPr>
            <p:nvPr/>
          </p:nvCxnSpPr>
          <p:spPr bwMode="auto">
            <a:xfrm>
              <a:off x="3276600" y="4038600"/>
              <a:ext cx="3352800" cy="0"/>
            </a:xfrm>
            <a:prstGeom prst="line">
              <a:avLst/>
            </a:prstGeom>
            <a:noFill/>
            <a:ln w="444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05" name="Straight Connector 16"/>
            <p:cNvCxnSpPr>
              <a:cxnSpLocks noChangeShapeType="1"/>
            </p:cNvCxnSpPr>
            <p:nvPr/>
          </p:nvCxnSpPr>
          <p:spPr bwMode="auto">
            <a:xfrm>
              <a:off x="3276600" y="3733800"/>
              <a:ext cx="0" cy="304800"/>
            </a:xfrm>
            <a:prstGeom prst="line">
              <a:avLst/>
            </a:prstGeom>
            <a:noFill/>
            <a:ln w="444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46B4FD4A-8D59-414D-990D-9D165F71F158}" type="slidenum">
              <a:rPr lang="en-US" sz="1400"/>
              <a:pPr/>
              <a:t>65</a:t>
            </a:fld>
            <a:endParaRPr lang="en-US" sz="1400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362200"/>
            <a:ext cx="6629400" cy="1066800"/>
          </a:xfrm>
        </p:spPr>
        <p:txBody>
          <a:bodyPr/>
          <a:lstStyle/>
          <a:p>
            <a:pPr algn="l" eaLnBrk="1" hangingPunct="1"/>
            <a:r>
              <a:rPr lang="en-US"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rPr>
              <a:t>Division by 0 causes an “Exception to be thrown”</a:t>
            </a:r>
            <a:r>
              <a:rPr lang="en-US" altLang="ja-JP"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rPr>
              <a:t>. program stops with output:</a:t>
            </a:r>
            <a:endParaRPr lang="en-US" sz="2400">
              <a:solidFill>
                <a:schemeClr val="tx1"/>
              </a:solidFill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5105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800000"/>
                </a:solidFill>
              </a:rPr>
              <a:t>public</a:t>
            </a:r>
            <a:r>
              <a:rPr lang="en-US">
                <a:solidFill>
                  <a:srgbClr val="800000"/>
                </a:solidFill>
              </a:rPr>
              <a:t> </a:t>
            </a:r>
            <a:r>
              <a:rPr lang="en-US" b="1">
                <a:solidFill>
                  <a:srgbClr val="800000"/>
                </a:solidFill>
              </a:rPr>
              <a:t>static</a:t>
            </a:r>
            <a:r>
              <a:rPr lang="en-US">
                <a:solidFill>
                  <a:srgbClr val="800000"/>
                </a:solidFill>
              </a:rPr>
              <a:t> </a:t>
            </a:r>
            <a:r>
              <a:rPr lang="en-US" b="1">
                <a:solidFill>
                  <a:srgbClr val="800000"/>
                </a:solidFill>
              </a:rPr>
              <a:t>void</a:t>
            </a:r>
            <a:r>
              <a:rPr lang="en-US">
                <a:solidFill>
                  <a:srgbClr val="800000"/>
                </a:solidFill>
              </a:rPr>
              <a:t> main(String[] args) {</a:t>
            </a:r>
          </a:p>
          <a:p>
            <a:r>
              <a:rPr lang="fr-FR">
                <a:solidFill>
                  <a:srgbClr val="800000"/>
                </a:solidFill>
              </a:rPr>
              <a:t>        </a:t>
            </a:r>
            <a:r>
              <a:rPr lang="fr-FR" b="1">
                <a:solidFill>
                  <a:srgbClr val="800000"/>
                </a:solidFill>
              </a:rPr>
              <a:t>int</a:t>
            </a:r>
            <a:r>
              <a:rPr lang="fr-FR">
                <a:solidFill>
                  <a:srgbClr val="800000"/>
                </a:solidFill>
              </a:rPr>
              <a:t> b= 3/0;  </a:t>
            </a:r>
            <a:endParaRPr lang="fr-FR" u="sng">
              <a:solidFill>
                <a:srgbClr val="800000"/>
              </a:solidFill>
            </a:endParaRPr>
          </a:p>
          <a:p>
            <a:r>
              <a:rPr lang="fr-FR">
                <a:solidFill>
                  <a:srgbClr val="800000"/>
                </a:solidFill>
              </a:rPr>
              <a:t>    }</a:t>
            </a:r>
            <a:endParaRPr lang="en-US">
              <a:solidFill>
                <a:srgbClr val="800000"/>
              </a:solidFill>
            </a:endParaRPr>
          </a:p>
        </p:txBody>
      </p:sp>
      <p:sp>
        <p:nvSpPr>
          <p:cNvPr id="81924" name="TextBox 1"/>
          <p:cNvSpPr txBox="1">
            <a:spLocks noChangeArrowheads="1"/>
          </p:cNvSpPr>
          <p:nvPr/>
        </p:nvSpPr>
        <p:spPr bwMode="auto">
          <a:xfrm>
            <a:off x="457200" y="3505200"/>
            <a:ext cx="7467600" cy="1200150"/>
          </a:xfrm>
          <a:prstGeom prst="rect">
            <a:avLst/>
          </a:prstGeom>
          <a:solidFill>
            <a:srgbClr val="FFF0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800000"/>
                </a:solidFill>
              </a:rPr>
              <a:t>Exception in thread "main"  </a:t>
            </a:r>
            <a:br>
              <a:rPr lang="en-US">
                <a:solidFill>
                  <a:srgbClr val="800000"/>
                </a:solidFill>
              </a:rPr>
            </a:br>
            <a:r>
              <a:rPr lang="en-US">
                <a:solidFill>
                  <a:srgbClr val="800000"/>
                </a:solidFill>
              </a:rPr>
              <a:t>                             </a:t>
            </a:r>
            <a:r>
              <a:rPr lang="en-US" u="sng">
                <a:solidFill>
                  <a:srgbClr val="800000"/>
                </a:solidFill>
              </a:rPr>
              <a:t>java.lang.ArithmeticException: / by zero</a:t>
            </a:r>
          </a:p>
          <a:p>
            <a:r>
              <a:rPr lang="en-US">
                <a:solidFill>
                  <a:srgbClr val="800000"/>
                </a:solidFill>
              </a:rPr>
              <a:t>	at C.main(</a:t>
            </a:r>
            <a:r>
              <a:rPr lang="en-US" u="sng">
                <a:solidFill>
                  <a:srgbClr val="800000"/>
                </a:solidFill>
              </a:rPr>
              <a:t>C.java:7)</a:t>
            </a:r>
          </a:p>
        </p:txBody>
      </p:sp>
      <p:sp>
        <p:nvSpPr>
          <p:cNvPr id="81925" name="Rectangle 2"/>
          <p:cNvSpPr txBox="1">
            <a:spLocks noChangeArrowheads="1"/>
          </p:cNvSpPr>
          <p:nvPr/>
        </p:nvSpPr>
        <p:spPr bwMode="auto">
          <a:xfrm>
            <a:off x="685800" y="2286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1">
                <a:solidFill>
                  <a:srgbClr val="FF0000"/>
                </a:solidFill>
              </a:rPr>
              <a:t>Exceptions</a:t>
            </a: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5486400" y="4343400"/>
            <a:ext cx="2514600" cy="1668463"/>
            <a:chOff x="5486400" y="4343400"/>
            <a:chExt cx="2514600" cy="1668463"/>
          </a:xfrm>
        </p:grpSpPr>
        <p:sp>
          <p:nvSpPr>
            <p:cNvPr id="81934" name="TextBox 13"/>
            <p:cNvSpPr txBox="1">
              <a:spLocks noChangeArrowheads="1"/>
            </p:cNvSpPr>
            <p:nvPr/>
          </p:nvSpPr>
          <p:spPr bwMode="auto">
            <a:xfrm>
              <a:off x="5486400" y="5181231"/>
              <a:ext cx="2514600" cy="83063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The “Exception” that is “thrown”</a:t>
              </a:r>
            </a:p>
          </p:txBody>
        </p:sp>
        <p:cxnSp>
          <p:nvCxnSpPr>
            <p:cNvPr id="81935" name="Straight Connector 18"/>
            <p:cNvCxnSpPr>
              <a:cxnSpLocks noChangeShapeType="1"/>
            </p:cNvCxnSpPr>
            <p:nvPr/>
          </p:nvCxnSpPr>
          <p:spPr bwMode="auto">
            <a:xfrm>
              <a:off x="6324600" y="4343400"/>
              <a:ext cx="304800" cy="837831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838200" y="1524000"/>
            <a:ext cx="3962400" cy="4500563"/>
            <a:chOff x="685800" y="1519238"/>
            <a:chExt cx="3962400" cy="4500625"/>
          </a:xfrm>
        </p:grpSpPr>
        <p:grpSp>
          <p:nvGrpSpPr>
            <p:cNvPr id="81928" name="Group 16383"/>
            <p:cNvGrpSpPr>
              <a:grpSpLocks/>
            </p:cNvGrpSpPr>
            <p:nvPr/>
          </p:nvGrpSpPr>
          <p:grpSpPr bwMode="auto">
            <a:xfrm>
              <a:off x="685800" y="4724400"/>
              <a:ext cx="3962400" cy="1295463"/>
              <a:chOff x="685800" y="4724400"/>
              <a:chExt cx="3963005" cy="1295378"/>
            </a:xfrm>
          </p:grpSpPr>
          <p:grpSp>
            <p:nvGrpSpPr>
              <p:cNvPr id="81930" name="Group 29"/>
              <p:cNvGrpSpPr>
                <a:grpSpLocks/>
              </p:cNvGrpSpPr>
              <p:nvPr/>
            </p:nvGrpSpPr>
            <p:grpSpPr bwMode="auto">
              <a:xfrm>
                <a:off x="685800" y="4724400"/>
                <a:ext cx="3963005" cy="1295378"/>
                <a:chOff x="4419600" y="4572000"/>
                <a:chExt cx="3963005" cy="1295378"/>
              </a:xfrm>
            </p:grpSpPr>
            <p:sp>
              <p:nvSpPr>
                <p:cNvPr id="81932" name="TextBox 30"/>
                <p:cNvSpPr txBox="1">
                  <a:spLocks noChangeArrowheads="1"/>
                </p:cNvSpPr>
                <p:nvPr/>
              </p:nvSpPr>
              <p:spPr bwMode="auto">
                <a:xfrm>
                  <a:off x="4419600" y="5405735"/>
                  <a:ext cx="3963005" cy="461643"/>
                </a:xfrm>
                <a:prstGeom prst="rect">
                  <a:avLst/>
                </a:prstGeom>
                <a:solidFill>
                  <a:srgbClr val="CC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9pPr>
                </a:lstStyle>
                <a:p>
                  <a:r>
                    <a:rPr lang="en-US"/>
                    <a:t>Happened in C.main on line 7</a:t>
                  </a:r>
                </a:p>
              </p:txBody>
            </p:sp>
            <p:cxnSp>
              <p:nvCxnSpPr>
                <p:cNvPr id="81933" name="Straight Connector 31"/>
                <p:cNvCxnSpPr>
                  <a:cxnSpLocks noChangeShapeType="1"/>
                </p:cNvCxnSpPr>
                <p:nvPr/>
              </p:nvCxnSpPr>
              <p:spPr bwMode="auto">
                <a:xfrm>
                  <a:off x="6629400" y="4572000"/>
                  <a:ext cx="0" cy="914400"/>
                </a:xfrm>
                <a:prstGeom prst="line">
                  <a:avLst/>
                </a:prstGeom>
                <a:noFill/>
                <a:ln w="53975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81931" name="Straight Connector 33"/>
              <p:cNvCxnSpPr>
                <a:cxnSpLocks noChangeShapeType="1"/>
              </p:cNvCxnSpPr>
              <p:nvPr/>
            </p:nvCxnSpPr>
            <p:spPr bwMode="auto">
              <a:xfrm>
                <a:off x="1524000" y="4724400"/>
                <a:ext cx="2286000" cy="0"/>
              </a:xfrm>
              <a:prstGeom prst="line">
                <a:avLst/>
              </a:prstGeom>
              <a:noFill/>
              <a:ln w="539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1929" name="TextBox 16388"/>
            <p:cNvSpPr txBox="1">
              <a:spLocks noChangeArrowheads="1"/>
            </p:cNvSpPr>
            <p:nvPr/>
          </p:nvSpPr>
          <p:spPr bwMode="auto">
            <a:xfrm>
              <a:off x="2819074" y="1519238"/>
              <a:ext cx="1783089" cy="461695"/>
            </a:xfrm>
            <a:prstGeom prst="rect">
              <a:avLst/>
            </a:prstGeom>
            <a:solidFill>
              <a:srgbClr val="B0EE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This is line 7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2F51586-54C1-2840-BC4D-AE9C4B3B83BC}" type="slidenum">
              <a:rPr lang="en-US" sz="1400"/>
              <a:pPr/>
              <a:t>66</a:t>
            </a:fld>
            <a:endParaRPr lang="en-US" sz="1400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eaLnBrk="1" hangingPunct="1"/>
            <a:r>
              <a:rPr lang="en-US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parseInt throws a </a:t>
            </a:r>
            <a:r>
              <a:rPr lang="en-US" sz="2400" b="1">
                <a:solidFill>
                  <a:srgbClr val="800000"/>
                </a:solidFill>
                <a:latin typeface="Times" charset="0"/>
                <a:ea typeface="ＭＳ Ｐゴシック" charset="0"/>
                <a:cs typeface="ＭＳ Ｐゴシック" charset="0"/>
              </a:rPr>
              <a:t>NumberFormatException</a:t>
            </a:r>
            <a:r>
              <a:rPr lang="en-US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 if the arg is not an int (leading/trailing spaces OK)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533400" y="1162050"/>
            <a:ext cx="7315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800000"/>
                </a:solidFill>
              </a:rPr>
              <a:t>public</a:t>
            </a:r>
            <a:r>
              <a:rPr lang="en-US">
                <a:solidFill>
                  <a:srgbClr val="800000"/>
                </a:solidFill>
              </a:rPr>
              <a:t> </a:t>
            </a:r>
            <a:r>
              <a:rPr lang="en-US" b="1">
                <a:solidFill>
                  <a:srgbClr val="800000"/>
                </a:solidFill>
              </a:rPr>
              <a:t>static</a:t>
            </a:r>
            <a:r>
              <a:rPr lang="en-US">
                <a:solidFill>
                  <a:srgbClr val="800000"/>
                </a:solidFill>
              </a:rPr>
              <a:t> </a:t>
            </a:r>
            <a:r>
              <a:rPr lang="en-US" b="1">
                <a:solidFill>
                  <a:srgbClr val="800000"/>
                </a:solidFill>
              </a:rPr>
              <a:t>void</a:t>
            </a:r>
            <a:r>
              <a:rPr lang="en-US">
                <a:solidFill>
                  <a:srgbClr val="800000"/>
                </a:solidFill>
              </a:rPr>
              <a:t> main(String[] args) {</a:t>
            </a:r>
          </a:p>
          <a:p>
            <a:r>
              <a:rPr lang="nl-NL" b="1">
                <a:solidFill>
                  <a:srgbClr val="800000"/>
                </a:solidFill>
              </a:rPr>
              <a:t>        int</a:t>
            </a:r>
            <a:r>
              <a:rPr lang="nl-NL">
                <a:solidFill>
                  <a:srgbClr val="800000"/>
                </a:solidFill>
              </a:rPr>
              <a:t> b= Integer.parseInt(</a:t>
            </a:r>
            <a:r>
              <a:rPr lang="en-US">
                <a:solidFill>
                  <a:srgbClr val="800000"/>
                </a:solidFill>
              </a:rPr>
              <a:t>"</a:t>
            </a:r>
            <a:r>
              <a:rPr lang="nl-NL">
                <a:solidFill>
                  <a:srgbClr val="800000"/>
                </a:solidFill>
              </a:rPr>
              <a:t>3.2</a:t>
            </a:r>
            <a:r>
              <a:rPr lang="en-US">
                <a:solidFill>
                  <a:srgbClr val="800000"/>
                </a:solidFill>
              </a:rPr>
              <a:t>"</a:t>
            </a:r>
            <a:r>
              <a:rPr lang="nl-NL">
                <a:solidFill>
                  <a:srgbClr val="800000"/>
                </a:solidFill>
              </a:rPr>
              <a:t>);</a:t>
            </a:r>
          </a:p>
          <a:p>
            <a:r>
              <a:rPr lang="nl-NL">
                <a:solidFill>
                  <a:srgbClr val="800000"/>
                </a:solidFill>
              </a:rPr>
              <a:t>    }</a:t>
            </a:r>
            <a:endParaRPr lang="en-US">
              <a:solidFill>
                <a:srgbClr val="8000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600200" y="5943600"/>
            <a:ext cx="5235575" cy="461963"/>
          </a:xfrm>
          <a:prstGeom prst="rect">
            <a:avLst/>
          </a:prstGeom>
          <a:solidFill>
            <a:srgbClr val="FFD2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See stack of calls that are not completed!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04800" y="1566863"/>
            <a:ext cx="8382000" cy="3309937"/>
            <a:chOff x="304800" y="1752600"/>
            <a:chExt cx="8382000" cy="3310592"/>
          </a:xfrm>
        </p:grpSpPr>
        <p:grpSp>
          <p:nvGrpSpPr>
            <p:cNvPr id="82971" name="Group 2"/>
            <p:cNvGrpSpPr>
              <a:grpSpLocks/>
            </p:cNvGrpSpPr>
            <p:nvPr/>
          </p:nvGrpSpPr>
          <p:grpSpPr bwMode="auto">
            <a:xfrm>
              <a:off x="304800" y="1752600"/>
              <a:ext cx="8382000" cy="3310592"/>
              <a:chOff x="304800" y="1905000"/>
              <a:chExt cx="8382000" cy="3310592"/>
            </a:xfrm>
          </p:grpSpPr>
          <p:sp>
            <p:nvSpPr>
              <p:cNvPr id="82973" name="TextBox 1"/>
              <p:cNvSpPr txBox="1">
                <a:spLocks noChangeArrowheads="1"/>
              </p:cNvSpPr>
              <p:nvPr/>
            </p:nvSpPr>
            <p:spPr bwMode="auto">
              <a:xfrm>
                <a:off x="304800" y="3276600"/>
                <a:ext cx="8382000" cy="1938992"/>
              </a:xfrm>
              <a:prstGeom prst="rect">
                <a:avLst/>
              </a:prstGeom>
              <a:solidFill>
                <a:srgbClr val="FFF0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Exception in thread "main" java.lang.</a:t>
                </a:r>
                <a:r>
                  <a:rPr lang="en-US">
                    <a:solidFill>
                      <a:srgbClr val="800000"/>
                    </a:solidFill>
                  </a:rPr>
                  <a:t>NFE</a:t>
                </a:r>
                <a:r>
                  <a:rPr lang="en-US"/>
                  <a:t>:  For input string: "3.2"</a:t>
                </a:r>
              </a:p>
              <a:p>
                <a:r>
                  <a:rPr lang="en-US"/>
                  <a:t>   at java.lang.</a:t>
                </a:r>
                <a:r>
                  <a:rPr lang="en-US">
                    <a:solidFill>
                      <a:srgbClr val="800000"/>
                    </a:solidFill>
                  </a:rPr>
                  <a:t>NFE</a:t>
                </a:r>
                <a:r>
                  <a:rPr lang="en-US"/>
                  <a:t>.forInputString(</a:t>
                </a:r>
                <a:r>
                  <a:rPr lang="en-US">
                    <a:solidFill>
                      <a:srgbClr val="800000"/>
                    </a:solidFill>
                  </a:rPr>
                  <a:t>NFE</a:t>
                </a:r>
                <a:r>
                  <a:rPr lang="en-US"/>
                  <a:t>.java:48)</a:t>
                </a:r>
              </a:p>
              <a:p>
                <a:r>
                  <a:rPr lang="en-US"/>
                  <a:t>   at java.lang.Integer.parseInt(Integer.java:458)</a:t>
                </a:r>
              </a:p>
              <a:p>
                <a:r>
                  <a:rPr lang="en-US"/>
                  <a:t>   at java.lang.Integer.parseInt(Integer.java:499)</a:t>
                </a:r>
              </a:p>
              <a:p>
                <a:r>
                  <a:rPr lang="en-US"/>
                  <a:t>   at C.main(C.java:6)</a:t>
                </a:r>
                <a:endParaRPr lang="en-US" i="1"/>
              </a:p>
            </p:txBody>
          </p:sp>
          <p:sp>
            <p:nvSpPr>
              <p:cNvPr id="82974" name="TextBox 1"/>
              <p:cNvSpPr txBox="1">
                <a:spLocks noChangeArrowheads="1"/>
              </p:cNvSpPr>
              <p:nvPr/>
            </p:nvSpPr>
            <p:spPr bwMode="auto">
              <a:xfrm>
                <a:off x="5257800" y="1905000"/>
                <a:ext cx="3352800" cy="1200328"/>
              </a:xfrm>
              <a:prstGeom prst="rect">
                <a:avLst/>
              </a:prstGeom>
              <a:solidFill>
                <a:srgbClr val="FFF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 algn="r"/>
                <a:r>
                  <a:rPr lang="en-US"/>
                  <a:t>Used </a:t>
                </a:r>
                <a:r>
                  <a:rPr lang="en-US">
                    <a:solidFill>
                      <a:srgbClr val="800000"/>
                    </a:solidFill>
                  </a:rPr>
                  <a:t>NFE</a:t>
                </a:r>
                <a:r>
                  <a:rPr lang="en-US"/>
                  <a:t> instead of NumberFormatException to save space</a:t>
                </a:r>
              </a:p>
            </p:txBody>
          </p:sp>
        </p:grpSp>
        <p:sp>
          <p:nvSpPr>
            <p:cNvPr id="82972" name="TextBox 16388"/>
            <p:cNvSpPr txBox="1">
              <a:spLocks noChangeArrowheads="1"/>
            </p:cNvSpPr>
            <p:nvPr/>
          </p:nvSpPr>
          <p:spPr bwMode="auto">
            <a:xfrm>
              <a:off x="381000" y="2667000"/>
              <a:ext cx="14073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Output is: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6248400" y="3505200"/>
            <a:ext cx="2438400" cy="2209800"/>
            <a:chOff x="6172200" y="3886046"/>
            <a:chExt cx="2438400" cy="2210694"/>
          </a:xfrm>
        </p:grpSpPr>
        <p:grpSp>
          <p:nvGrpSpPr>
            <p:cNvPr id="82967" name="Group 11"/>
            <p:cNvGrpSpPr>
              <a:grpSpLocks/>
            </p:cNvGrpSpPr>
            <p:nvPr/>
          </p:nvGrpSpPr>
          <p:grpSpPr bwMode="auto">
            <a:xfrm>
              <a:off x="6858000" y="3886048"/>
              <a:ext cx="1752600" cy="2210692"/>
              <a:chOff x="8534400" y="2507245"/>
              <a:chExt cx="1752600" cy="2210692"/>
            </a:xfrm>
          </p:grpSpPr>
          <p:cxnSp>
            <p:nvCxnSpPr>
              <p:cNvPr id="82969" name="Straight Connector 18"/>
              <p:cNvCxnSpPr>
                <a:cxnSpLocks noChangeShapeType="1"/>
              </p:cNvCxnSpPr>
              <p:nvPr/>
            </p:nvCxnSpPr>
            <p:spPr bwMode="auto">
              <a:xfrm>
                <a:off x="8610600" y="2507245"/>
                <a:ext cx="0" cy="1448384"/>
              </a:xfrm>
              <a:prstGeom prst="line">
                <a:avLst/>
              </a:prstGeom>
              <a:noFill/>
              <a:ln w="539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2970" name="TextBox 12"/>
              <p:cNvSpPr txBox="1">
                <a:spLocks noChangeArrowheads="1"/>
              </p:cNvSpPr>
              <p:nvPr/>
            </p:nvSpPr>
            <p:spPr bwMode="auto">
              <a:xfrm>
                <a:off x="8534400" y="3886940"/>
                <a:ext cx="1752600" cy="83099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 algn="r"/>
                <a:r>
                  <a:rPr lang="en-US"/>
                  <a:t>Found error on line 48</a:t>
                </a:r>
              </a:p>
            </p:txBody>
          </p:sp>
        </p:grpSp>
        <p:cxnSp>
          <p:nvCxnSpPr>
            <p:cNvPr id="82968" name="Straight Connector 18"/>
            <p:cNvCxnSpPr>
              <a:cxnSpLocks noChangeShapeType="1"/>
            </p:cNvCxnSpPr>
            <p:nvPr/>
          </p:nvCxnSpPr>
          <p:spPr bwMode="auto">
            <a:xfrm>
              <a:off x="6172200" y="3886046"/>
              <a:ext cx="762000" cy="1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3352800" y="4343400"/>
            <a:ext cx="1600200" cy="1363663"/>
            <a:chOff x="5562600" y="3040870"/>
            <a:chExt cx="1600200" cy="1364656"/>
          </a:xfrm>
        </p:grpSpPr>
        <p:cxnSp>
          <p:nvCxnSpPr>
            <p:cNvPr id="82965" name="Straight Connector 18"/>
            <p:cNvCxnSpPr>
              <a:cxnSpLocks noChangeShapeType="1"/>
            </p:cNvCxnSpPr>
            <p:nvPr/>
          </p:nvCxnSpPr>
          <p:spPr bwMode="auto">
            <a:xfrm>
              <a:off x="7086600" y="3040870"/>
              <a:ext cx="0" cy="609895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966" name="TextBox 21"/>
            <p:cNvSpPr txBox="1">
              <a:spLocks noChangeArrowheads="1"/>
            </p:cNvSpPr>
            <p:nvPr/>
          </p:nvSpPr>
          <p:spPr bwMode="auto">
            <a:xfrm>
              <a:off x="5562600" y="3574529"/>
              <a:ext cx="1600200" cy="830997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r"/>
              <a:r>
                <a:rPr lang="en-US"/>
                <a:t>called from line 499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838200" y="4648200"/>
            <a:ext cx="2438400" cy="1058863"/>
            <a:chOff x="3886200" y="4571999"/>
            <a:chExt cx="2438400" cy="1059756"/>
          </a:xfrm>
        </p:grpSpPr>
        <p:grpSp>
          <p:nvGrpSpPr>
            <p:cNvPr id="82961" name="Group 26"/>
            <p:cNvGrpSpPr>
              <a:grpSpLocks/>
            </p:cNvGrpSpPr>
            <p:nvPr/>
          </p:nvGrpSpPr>
          <p:grpSpPr bwMode="auto">
            <a:xfrm>
              <a:off x="3886200" y="4571999"/>
              <a:ext cx="2438400" cy="1059756"/>
              <a:chOff x="5562600" y="3193196"/>
              <a:chExt cx="2438400" cy="1059756"/>
            </a:xfrm>
          </p:grpSpPr>
          <p:sp>
            <p:nvSpPr>
              <p:cNvPr id="82963" name="TextBox 28"/>
              <p:cNvSpPr txBox="1">
                <a:spLocks noChangeArrowheads="1"/>
              </p:cNvSpPr>
              <p:nvPr/>
            </p:nvSpPr>
            <p:spPr bwMode="auto">
              <a:xfrm>
                <a:off x="5562600" y="3421955"/>
                <a:ext cx="1981200" cy="83099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 algn="r"/>
                <a:r>
                  <a:rPr lang="en-US"/>
                  <a:t>called from C.main, line 6</a:t>
                </a:r>
              </a:p>
            </p:txBody>
          </p:sp>
          <p:cxnSp>
            <p:nvCxnSpPr>
              <p:cNvPr id="82964" name="Straight Connector 18"/>
              <p:cNvCxnSpPr>
                <a:cxnSpLocks noChangeShapeType="1"/>
                <a:endCxn id="82963" idx="3"/>
              </p:cNvCxnSpPr>
              <p:nvPr/>
            </p:nvCxnSpPr>
            <p:spPr bwMode="auto">
              <a:xfrm flipH="1">
                <a:off x="7543800" y="3193196"/>
                <a:ext cx="457200" cy="644258"/>
              </a:xfrm>
              <a:prstGeom prst="line">
                <a:avLst/>
              </a:prstGeom>
              <a:noFill/>
              <a:ln w="539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82962" name="Straight Connector 18"/>
            <p:cNvCxnSpPr>
              <a:cxnSpLocks noChangeShapeType="1"/>
            </p:cNvCxnSpPr>
            <p:nvPr/>
          </p:nvCxnSpPr>
          <p:spPr bwMode="auto">
            <a:xfrm>
              <a:off x="6172200" y="4572000"/>
              <a:ext cx="152400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7467600" y="3276600"/>
            <a:ext cx="1219200" cy="1135063"/>
            <a:chOff x="7467600" y="3657600"/>
            <a:chExt cx="1219200" cy="1135797"/>
          </a:xfrm>
        </p:grpSpPr>
        <p:sp>
          <p:nvSpPr>
            <p:cNvPr id="82959" name="TextBox 3"/>
            <p:cNvSpPr txBox="1">
              <a:spLocks noChangeArrowheads="1"/>
            </p:cNvSpPr>
            <p:nvPr/>
          </p:nvSpPr>
          <p:spPr bwMode="auto">
            <a:xfrm>
              <a:off x="7467600" y="3962400"/>
              <a:ext cx="1219200" cy="830997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r"/>
              <a:r>
                <a:rPr lang="en-US"/>
                <a:t>3.2 not an int</a:t>
              </a:r>
            </a:p>
          </p:txBody>
        </p:sp>
        <p:cxnSp>
          <p:nvCxnSpPr>
            <p:cNvPr id="82960" name="Straight Connector 18"/>
            <p:cNvCxnSpPr>
              <a:cxnSpLocks noChangeShapeType="1"/>
            </p:cNvCxnSpPr>
            <p:nvPr/>
          </p:nvCxnSpPr>
          <p:spPr bwMode="auto">
            <a:xfrm>
              <a:off x="8229600" y="3657600"/>
              <a:ext cx="0" cy="30480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5181600" y="3886200"/>
            <a:ext cx="1600200" cy="1820863"/>
            <a:chOff x="5181600" y="4114800"/>
            <a:chExt cx="1600200" cy="1821195"/>
          </a:xfrm>
        </p:grpSpPr>
        <p:grpSp>
          <p:nvGrpSpPr>
            <p:cNvPr id="82955" name="Group 19"/>
            <p:cNvGrpSpPr>
              <a:grpSpLocks/>
            </p:cNvGrpSpPr>
            <p:nvPr/>
          </p:nvGrpSpPr>
          <p:grpSpPr bwMode="auto">
            <a:xfrm>
              <a:off x="5181600" y="4114800"/>
              <a:ext cx="1600200" cy="1821195"/>
              <a:chOff x="5562600" y="2507212"/>
              <a:chExt cx="1600200" cy="1822076"/>
            </a:xfrm>
          </p:grpSpPr>
          <p:cxnSp>
            <p:nvCxnSpPr>
              <p:cNvPr id="82957" name="Straight Connector 18"/>
              <p:cNvCxnSpPr>
                <a:cxnSpLocks noChangeShapeType="1"/>
              </p:cNvCxnSpPr>
              <p:nvPr/>
            </p:nvCxnSpPr>
            <p:spPr bwMode="auto">
              <a:xfrm>
                <a:off x="7086600" y="2507212"/>
                <a:ext cx="0" cy="1143553"/>
              </a:xfrm>
              <a:prstGeom prst="line">
                <a:avLst/>
              </a:prstGeom>
              <a:noFill/>
              <a:ln w="539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2958" name="TextBox 21"/>
              <p:cNvSpPr txBox="1">
                <a:spLocks noChangeArrowheads="1"/>
              </p:cNvSpPr>
              <p:nvPr/>
            </p:nvSpPr>
            <p:spPr bwMode="auto">
              <a:xfrm>
                <a:off x="5562600" y="3498291"/>
                <a:ext cx="1600200" cy="83099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 algn="r"/>
                <a:r>
                  <a:rPr lang="en-US"/>
                  <a:t>called from line 458</a:t>
                </a:r>
              </a:p>
            </p:txBody>
          </p:sp>
        </p:grpSp>
        <p:cxnSp>
          <p:nvCxnSpPr>
            <p:cNvPr id="82956" name="Straight Connector 18"/>
            <p:cNvCxnSpPr>
              <a:cxnSpLocks noChangeShapeType="1"/>
            </p:cNvCxnSpPr>
            <p:nvPr/>
          </p:nvCxnSpPr>
          <p:spPr bwMode="auto">
            <a:xfrm>
              <a:off x="6248400" y="4114800"/>
              <a:ext cx="457200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08CCBA2-CB61-4644-A092-158CAE3D57B6}" type="slidenum">
              <a:rPr lang="en-US" sz="1400"/>
              <a:pPr/>
              <a:t>67</a:t>
            </a:fld>
            <a:endParaRPr lang="en-US" sz="1400"/>
          </a:p>
        </p:txBody>
      </p:sp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8001000" cy="24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3363" indent="-23336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Exceptions and Errors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/>
              <a:t>In package java.lang: class Throwable: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000"/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000"/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000"/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000"/>
          </a:p>
        </p:txBody>
      </p:sp>
      <p:sp>
        <p:nvSpPr>
          <p:cNvPr id="83971" name="Rectangle 4"/>
          <p:cNvSpPr>
            <a:spLocks noChangeArrowheads="1"/>
          </p:cNvSpPr>
          <p:nvPr/>
        </p:nvSpPr>
        <p:spPr bwMode="auto">
          <a:xfrm>
            <a:off x="838200" y="2286000"/>
            <a:ext cx="38100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Text Box 6"/>
          <p:cNvSpPr txBox="1">
            <a:spLocks noChangeArrowheads="1"/>
          </p:cNvSpPr>
          <p:nvPr/>
        </p:nvSpPr>
        <p:spPr bwMode="auto">
          <a:xfrm>
            <a:off x="838200" y="1803400"/>
            <a:ext cx="24384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8B008C"/>
                </a:solidFill>
              </a:rPr>
              <a:t>Throwable@x1</a:t>
            </a:r>
            <a:endParaRPr lang="en-US"/>
          </a:p>
        </p:txBody>
      </p:sp>
      <p:sp>
        <p:nvSpPr>
          <p:cNvPr id="83973" name="Text Box 7"/>
          <p:cNvSpPr txBox="1">
            <a:spLocks noChangeArrowheads="1"/>
          </p:cNvSpPr>
          <p:nvPr/>
        </p:nvSpPr>
        <p:spPr bwMode="auto">
          <a:xfrm>
            <a:off x="2743200" y="2667000"/>
            <a:ext cx="16002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ja-JP" altLang="en-US"/>
              <a:t>“</a:t>
            </a:r>
            <a:r>
              <a:rPr lang="en-US" altLang="ja-JP"/>
              <a:t>/ by zero</a:t>
            </a:r>
            <a:r>
              <a:rPr lang="ja-JP" altLang="en-US"/>
              <a:t>”</a:t>
            </a:r>
            <a:endParaRPr lang="en-US"/>
          </a:p>
        </p:txBody>
      </p:sp>
      <p:sp>
        <p:nvSpPr>
          <p:cNvPr id="83974" name="Text Box 8"/>
          <p:cNvSpPr txBox="1">
            <a:spLocks noChangeArrowheads="1"/>
          </p:cNvSpPr>
          <p:nvPr/>
        </p:nvSpPr>
        <p:spPr bwMode="auto">
          <a:xfrm>
            <a:off x="838200" y="2667000"/>
            <a:ext cx="36734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detailMessage</a:t>
            </a:r>
          </a:p>
          <a:p>
            <a:endParaRPr lang="en-US"/>
          </a:p>
          <a:p>
            <a:r>
              <a:rPr lang="en-US"/>
              <a:t>getMessage()</a:t>
            </a:r>
          </a:p>
          <a:p>
            <a:r>
              <a:rPr lang="en-US"/>
              <a:t>Throwable()   Throwable(String)</a:t>
            </a:r>
          </a:p>
        </p:txBody>
      </p:sp>
      <p:sp>
        <p:nvSpPr>
          <p:cNvPr id="83975" name="Text Box 15"/>
          <p:cNvSpPr txBox="1">
            <a:spLocks noChangeArrowheads="1"/>
          </p:cNvSpPr>
          <p:nvPr/>
        </p:nvSpPr>
        <p:spPr bwMode="auto">
          <a:xfrm>
            <a:off x="5257800" y="1524000"/>
            <a:ext cx="3352800" cy="15716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When some kind of error occurs, an </a:t>
            </a:r>
            <a:r>
              <a:rPr lang="en-US">
                <a:solidFill>
                  <a:srgbClr val="8B008C"/>
                </a:solidFill>
              </a:rPr>
              <a:t>exception</a:t>
            </a:r>
            <a:r>
              <a:rPr lang="en-US"/>
              <a:t> is </a:t>
            </a:r>
            <a:r>
              <a:rPr lang="ja-JP" altLang="en-US"/>
              <a:t>“</a:t>
            </a:r>
            <a:r>
              <a:rPr lang="en-US" altLang="ja-JP"/>
              <a:t>thrown</a:t>
            </a:r>
            <a:r>
              <a:rPr lang="ja-JP" altLang="en-US"/>
              <a:t>”</a:t>
            </a:r>
            <a:r>
              <a:rPr lang="en-US" altLang="ja-JP"/>
              <a:t> —you</a:t>
            </a:r>
            <a:r>
              <a:rPr lang="ja-JP" altLang="en-US"/>
              <a:t>’</a:t>
            </a:r>
            <a:r>
              <a:rPr lang="en-US" altLang="ja-JP"/>
              <a:t>ll see what this means later.</a:t>
            </a:r>
            <a:endParaRPr lang="en-US"/>
          </a:p>
        </p:txBody>
      </p:sp>
      <p:sp>
        <p:nvSpPr>
          <p:cNvPr id="83976" name="Text Box 16"/>
          <p:cNvSpPr txBox="1">
            <a:spLocks noChangeArrowheads="1"/>
          </p:cNvSpPr>
          <p:nvPr/>
        </p:nvSpPr>
        <p:spPr bwMode="auto">
          <a:xfrm>
            <a:off x="5029200" y="3276600"/>
            <a:ext cx="3581400" cy="1760538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An </a:t>
            </a:r>
            <a:r>
              <a:rPr lang="en-US">
                <a:solidFill>
                  <a:srgbClr val="8B008C"/>
                </a:solidFill>
              </a:rPr>
              <a:t>exception</a:t>
            </a:r>
            <a:r>
              <a:rPr lang="en-US"/>
              <a:t> is an instance of class </a:t>
            </a:r>
            <a:r>
              <a:rPr lang="en-US">
                <a:solidFill>
                  <a:srgbClr val="800000"/>
                </a:solidFill>
              </a:rPr>
              <a:t>Throwable</a:t>
            </a:r>
          </a:p>
          <a:p>
            <a:pPr algn="ctr">
              <a:spcBef>
                <a:spcPct val="50000"/>
              </a:spcBef>
            </a:pPr>
            <a:r>
              <a:rPr lang="en-US"/>
              <a:t>(or one of its subclasses) </a:t>
            </a:r>
          </a:p>
          <a:p>
            <a:endParaRPr lang="en-US"/>
          </a:p>
        </p:txBody>
      </p:sp>
      <p:sp>
        <p:nvSpPr>
          <p:cNvPr id="83977" name="TextBox 1"/>
          <p:cNvSpPr txBox="1">
            <a:spLocks noChangeArrowheads="1"/>
          </p:cNvSpPr>
          <p:nvPr/>
        </p:nvSpPr>
        <p:spPr bwMode="auto">
          <a:xfrm>
            <a:off x="838200" y="5410200"/>
            <a:ext cx="6546850" cy="830263"/>
          </a:xfrm>
          <a:prstGeom prst="rect">
            <a:avLst/>
          </a:prstGeom>
          <a:solidFill>
            <a:srgbClr val="FFF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Two constructors in class </a:t>
            </a:r>
            <a:r>
              <a:rPr lang="en-US">
                <a:solidFill>
                  <a:srgbClr val="800000"/>
                </a:solidFill>
              </a:rPr>
              <a:t>Throwable</a:t>
            </a:r>
            <a:r>
              <a:rPr lang="en-US"/>
              <a:t>. Second one stores its </a:t>
            </a:r>
            <a:r>
              <a:rPr lang="en-US">
                <a:solidFill>
                  <a:srgbClr val="800000"/>
                </a:solidFill>
              </a:rPr>
              <a:t>String</a:t>
            </a:r>
            <a:r>
              <a:rPr lang="en-US"/>
              <a:t> parameter in field </a:t>
            </a:r>
            <a:r>
              <a:rPr lang="en-US">
                <a:solidFill>
                  <a:srgbClr val="800000"/>
                </a:solidFill>
              </a:rPr>
              <a:t>detailMessage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AF8C26F-4E92-FF48-A84D-653811B4D16E}" type="slidenum">
              <a:rPr lang="en-US" sz="1400"/>
              <a:pPr/>
              <a:t>68</a:t>
            </a:fld>
            <a:endParaRPr lang="en-US" sz="1400"/>
          </a:p>
        </p:txBody>
      </p:sp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80010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3363" indent="-23336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Exceptions and Errors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/>
              <a:t>So many different kind of exceptions that</a:t>
            </a:r>
            <a:br>
              <a:rPr lang="en-US"/>
            </a:br>
            <a:r>
              <a:rPr lang="en-US"/>
              <a:t>we have to organize them.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/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/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/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81000" y="2209800"/>
            <a:ext cx="42672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6" name="Text Box 6"/>
          <p:cNvSpPr txBox="1">
            <a:spLocks noChangeArrowheads="1"/>
          </p:cNvSpPr>
          <p:nvPr/>
        </p:nvSpPr>
        <p:spPr bwMode="auto">
          <a:xfrm>
            <a:off x="2667000" y="2971800"/>
            <a:ext cx="16002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ja-JP" altLang="en-US"/>
              <a:t>“</a:t>
            </a:r>
            <a:r>
              <a:rPr lang="en-US" altLang="ja-JP"/>
              <a:t>/ by zero</a:t>
            </a:r>
            <a:r>
              <a:rPr lang="ja-JP" altLang="en-US"/>
              <a:t>”</a:t>
            </a:r>
            <a:endParaRPr lang="en-US"/>
          </a:p>
        </p:txBody>
      </p:sp>
      <p:sp>
        <p:nvSpPr>
          <p:cNvPr id="84997" name="Text Box 7"/>
          <p:cNvSpPr txBox="1">
            <a:spLocks noChangeArrowheads="1"/>
          </p:cNvSpPr>
          <p:nvPr/>
        </p:nvSpPr>
        <p:spPr bwMode="auto">
          <a:xfrm>
            <a:off x="533400" y="2895600"/>
            <a:ext cx="21732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   detailMessage</a:t>
            </a:r>
          </a:p>
          <a:p>
            <a:r>
              <a:rPr lang="en-US"/>
              <a:t>getMessage()</a:t>
            </a:r>
          </a:p>
        </p:txBody>
      </p:sp>
      <p:sp>
        <p:nvSpPr>
          <p:cNvPr id="84998" name="Line 8"/>
          <p:cNvSpPr>
            <a:spLocks noChangeShapeType="1"/>
          </p:cNvSpPr>
          <p:nvPr/>
        </p:nvSpPr>
        <p:spPr bwMode="auto">
          <a:xfrm>
            <a:off x="762000" y="3886200"/>
            <a:ext cx="3810000" cy="0"/>
          </a:xfrm>
          <a:prstGeom prst="line">
            <a:avLst/>
          </a:prstGeom>
          <a:noFill/>
          <a:ln w="158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9" name="Text Box 9"/>
          <p:cNvSpPr txBox="1">
            <a:spLocks noChangeArrowheads="1"/>
          </p:cNvSpPr>
          <p:nvPr/>
        </p:nvSpPr>
        <p:spPr bwMode="auto">
          <a:xfrm>
            <a:off x="3124200" y="3886200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FF6600"/>
                </a:solidFill>
              </a:rPr>
              <a:t>Exception</a:t>
            </a:r>
          </a:p>
        </p:txBody>
      </p:sp>
      <p:sp>
        <p:nvSpPr>
          <p:cNvPr id="85000" name="Text Box 11"/>
          <p:cNvSpPr txBox="1">
            <a:spLocks noChangeArrowheads="1"/>
          </p:cNvSpPr>
          <p:nvPr/>
        </p:nvSpPr>
        <p:spPr bwMode="auto">
          <a:xfrm>
            <a:off x="2133600" y="4572000"/>
            <a:ext cx="251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FF6600"/>
                </a:solidFill>
              </a:rPr>
              <a:t>RuntimeException</a:t>
            </a:r>
          </a:p>
        </p:txBody>
      </p:sp>
      <p:sp>
        <p:nvSpPr>
          <p:cNvPr id="85001" name="Text Box 13"/>
          <p:cNvSpPr txBox="1">
            <a:spLocks noChangeArrowheads="1"/>
          </p:cNvSpPr>
          <p:nvPr/>
        </p:nvSpPr>
        <p:spPr bwMode="auto">
          <a:xfrm>
            <a:off x="1905000" y="5486400"/>
            <a:ext cx="289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FF6600"/>
                </a:solidFill>
              </a:rPr>
              <a:t>ArithmeticException</a:t>
            </a:r>
          </a:p>
        </p:txBody>
      </p:sp>
      <p:sp>
        <p:nvSpPr>
          <p:cNvPr id="85002" name="Rectangle 14"/>
          <p:cNvSpPr>
            <a:spLocks noChangeArrowheads="1"/>
          </p:cNvSpPr>
          <p:nvPr/>
        </p:nvSpPr>
        <p:spPr bwMode="auto">
          <a:xfrm>
            <a:off x="6172200" y="1290638"/>
            <a:ext cx="1517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Throwable</a:t>
            </a:r>
          </a:p>
        </p:txBody>
      </p:sp>
      <p:sp>
        <p:nvSpPr>
          <p:cNvPr id="85003" name="Rectangle 15"/>
          <p:cNvSpPr>
            <a:spLocks noChangeArrowheads="1"/>
          </p:cNvSpPr>
          <p:nvPr/>
        </p:nvSpPr>
        <p:spPr bwMode="auto">
          <a:xfrm>
            <a:off x="5257800" y="2281238"/>
            <a:ext cx="1431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Exception</a:t>
            </a:r>
          </a:p>
        </p:txBody>
      </p:sp>
      <p:sp>
        <p:nvSpPr>
          <p:cNvPr id="85004" name="Rectangle 16"/>
          <p:cNvSpPr>
            <a:spLocks noChangeArrowheads="1"/>
          </p:cNvSpPr>
          <p:nvPr/>
        </p:nvSpPr>
        <p:spPr bwMode="auto">
          <a:xfrm>
            <a:off x="7239000" y="2281238"/>
            <a:ext cx="83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Error</a:t>
            </a:r>
          </a:p>
        </p:txBody>
      </p:sp>
      <p:sp>
        <p:nvSpPr>
          <p:cNvPr id="85005" name="Rectangle 17"/>
          <p:cNvSpPr>
            <a:spLocks noChangeArrowheads="1"/>
          </p:cNvSpPr>
          <p:nvPr/>
        </p:nvSpPr>
        <p:spPr bwMode="auto">
          <a:xfrm>
            <a:off x="4876800" y="3043238"/>
            <a:ext cx="2971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RuntimeException</a:t>
            </a:r>
          </a:p>
        </p:txBody>
      </p:sp>
      <p:sp>
        <p:nvSpPr>
          <p:cNvPr id="85006" name="Rectangle 18"/>
          <p:cNvSpPr>
            <a:spLocks noChangeArrowheads="1"/>
          </p:cNvSpPr>
          <p:nvPr/>
        </p:nvSpPr>
        <p:spPr bwMode="auto">
          <a:xfrm>
            <a:off x="4800600" y="3810000"/>
            <a:ext cx="297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ArithmeticException</a:t>
            </a:r>
          </a:p>
        </p:txBody>
      </p:sp>
      <p:sp>
        <p:nvSpPr>
          <p:cNvPr id="85007" name="Line 19"/>
          <p:cNvSpPr>
            <a:spLocks noChangeShapeType="1"/>
          </p:cNvSpPr>
          <p:nvPr/>
        </p:nvSpPr>
        <p:spPr bwMode="auto">
          <a:xfrm flipH="1">
            <a:off x="6019800" y="1747838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8" name="Line 20"/>
          <p:cNvSpPr>
            <a:spLocks noChangeShapeType="1"/>
          </p:cNvSpPr>
          <p:nvPr/>
        </p:nvSpPr>
        <p:spPr bwMode="auto">
          <a:xfrm>
            <a:off x="7010400" y="1747838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9" name="Line 21"/>
          <p:cNvSpPr>
            <a:spLocks noChangeShapeType="1"/>
          </p:cNvSpPr>
          <p:nvPr/>
        </p:nvSpPr>
        <p:spPr bwMode="auto">
          <a:xfrm>
            <a:off x="6019800" y="273843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0" name="Line 22"/>
          <p:cNvSpPr>
            <a:spLocks noChangeShapeType="1"/>
          </p:cNvSpPr>
          <p:nvPr/>
        </p:nvSpPr>
        <p:spPr bwMode="auto">
          <a:xfrm>
            <a:off x="6019800" y="3576638"/>
            <a:ext cx="0" cy="385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6934200" y="541338"/>
            <a:ext cx="1905000" cy="1816100"/>
            <a:chOff x="6934200" y="926366"/>
            <a:chExt cx="1905000" cy="1816834"/>
          </a:xfrm>
        </p:grpSpPr>
        <p:sp>
          <p:nvSpPr>
            <p:cNvPr id="85023" name="Text Box 23"/>
            <p:cNvSpPr txBox="1">
              <a:spLocks noChangeArrowheads="1"/>
            </p:cNvSpPr>
            <p:nvPr/>
          </p:nvSpPr>
          <p:spPr bwMode="auto">
            <a:xfrm>
              <a:off x="6934200" y="926366"/>
              <a:ext cx="1905000" cy="830997"/>
            </a:xfrm>
            <a:prstGeom prst="rect">
              <a:avLst/>
            </a:prstGeom>
            <a:solidFill>
              <a:srgbClr val="FFD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/>
                <a:t>Do nothing with these</a:t>
              </a:r>
            </a:p>
          </p:txBody>
        </p:sp>
        <p:sp>
          <p:nvSpPr>
            <p:cNvPr id="85024" name="Line 24"/>
            <p:cNvSpPr>
              <a:spLocks noChangeShapeType="1"/>
            </p:cNvSpPr>
            <p:nvPr/>
          </p:nvSpPr>
          <p:spPr bwMode="auto">
            <a:xfrm flipH="1">
              <a:off x="7848600" y="1600200"/>
              <a:ext cx="685800" cy="1143000"/>
            </a:xfrm>
            <a:prstGeom prst="line">
              <a:avLst/>
            </a:prstGeom>
            <a:noFill/>
            <a:ln w="44450">
              <a:solidFill>
                <a:srgbClr val="AD848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6629400" y="2738438"/>
            <a:ext cx="2133600" cy="1200150"/>
            <a:chOff x="6629400" y="3124200"/>
            <a:chExt cx="2133600" cy="1200328"/>
          </a:xfrm>
        </p:grpSpPr>
        <p:sp>
          <p:nvSpPr>
            <p:cNvPr id="85021" name="Text Box 25"/>
            <p:cNvSpPr txBox="1">
              <a:spLocks noChangeArrowheads="1"/>
            </p:cNvSpPr>
            <p:nvPr/>
          </p:nvSpPr>
          <p:spPr bwMode="auto">
            <a:xfrm>
              <a:off x="7315200" y="3124200"/>
              <a:ext cx="1447800" cy="1200328"/>
            </a:xfrm>
            <a:prstGeom prst="rect">
              <a:avLst/>
            </a:prstGeom>
            <a:solidFill>
              <a:srgbClr val="B0EE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/>
                <a:t> You can "handle" these</a:t>
              </a:r>
            </a:p>
          </p:txBody>
        </p:sp>
        <p:sp>
          <p:nvSpPr>
            <p:cNvPr id="85022" name="Line 26"/>
            <p:cNvSpPr>
              <a:spLocks noChangeShapeType="1"/>
            </p:cNvSpPr>
            <p:nvPr/>
          </p:nvSpPr>
          <p:spPr bwMode="auto">
            <a:xfrm>
              <a:off x="6629400" y="3124200"/>
              <a:ext cx="914400" cy="2286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013" name="TextBox 26"/>
          <p:cNvSpPr txBox="1">
            <a:spLocks noChangeArrowheads="1"/>
          </p:cNvSpPr>
          <p:nvPr/>
        </p:nvSpPr>
        <p:spPr bwMode="auto">
          <a:xfrm>
            <a:off x="381000" y="2362200"/>
            <a:ext cx="4084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Throwable() Throwable(String)</a:t>
            </a:r>
          </a:p>
        </p:txBody>
      </p:sp>
      <p:sp>
        <p:nvSpPr>
          <p:cNvPr id="85014" name="TextBox 27"/>
          <p:cNvSpPr txBox="1">
            <a:spLocks noChangeArrowheads="1"/>
          </p:cNvSpPr>
          <p:nvPr/>
        </p:nvSpPr>
        <p:spPr bwMode="auto">
          <a:xfrm>
            <a:off x="457200" y="4186238"/>
            <a:ext cx="3997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Exception()  Exception(String)</a:t>
            </a:r>
          </a:p>
        </p:txBody>
      </p:sp>
      <p:sp>
        <p:nvSpPr>
          <p:cNvPr id="85015" name="TextBox 28"/>
          <p:cNvSpPr txBox="1">
            <a:spLocks noChangeArrowheads="1"/>
          </p:cNvSpPr>
          <p:nvPr/>
        </p:nvSpPr>
        <p:spPr bwMode="auto">
          <a:xfrm>
            <a:off x="381000" y="4948238"/>
            <a:ext cx="4351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RunTimeE…()  RunTimeE…(…)</a:t>
            </a:r>
          </a:p>
        </p:txBody>
      </p:sp>
      <p:sp>
        <p:nvSpPr>
          <p:cNvPr id="85016" name="TextBox 29"/>
          <p:cNvSpPr txBox="1">
            <a:spLocks noChangeArrowheads="1"/>
          </p:cNvSpPr>
          <p:nvPr/>
        </p:nvSpPr>
        <p:spPr bwMode="auto">
          <a:xfrm>
            <a:off x="381000" y="5867400"/>
            <a:ext cx="4100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Arith…E…()    Arith…E…(…)</a:t>
            </a:r>
          </a:p>
        </p:txBody>
      </p:sp>
      <p:sp>
        <p:nvSpPr>
          <p:cNvPr id="85017" name="Text Box 6"/>
          <p:cNvSpPr txBox="1">
            <a:spLocks noChangeArrowheads="1"/>
          </p:cNvSpPr>
          <p:nvPr/>
        </p:nvSpPr>
        <p:spPr bwMode="auto">
          <a:xfrm>
            <a:off x="381000" y="1752600"/>
            <a:ext cx="24384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8B008C"/>
                </a:solidFill>
              </a:rPr>
              <a:t>Throwable@x1</a:t>
            </a:r>
            <a:endParaRPr lang="en-US"/>
          </a:p>
        </p:txBody>
      </p:sp>
      <p:sp>
        <p:nvSpPr>
          <p:cNvPr id="85018" name="Line 8"/>
          <p:cNvSpPr>
            <a:spLocks noChangeShapeType="1"/>
          </p:cNvSpPr>
          <p:nvPr/>
        </p:nvSpPr>
        <p:spPr bwMode="auto">
          <a:xfrm>
            <a:off x="685800" y="4648200"/>
            <a:ext cx="3810000" cy="0"/>
          </a:xfrm>
          <a:prstGeom prst="line">
            <a:avLst/>
          </a:prstGeom>
          <a:noFill/>
          <a:ln w="158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9" name="Line 8"/>
          <p:cNvSpPr>
            <a:spLocks noChangeShapeType="1"/>
          </p:cNvSpPr>
          <p:nvPr/>
        </p:nvSpPr>
        <p:spPr bwMode="auto">
          <a:xfrm>
            <a:off x="685800" y="5486400"/>
            <a:ext cx="3810000" cy="0"/>
          </a:xfrm>
          <a:prstGeom prst="line">
            <a:avLst/>
          </a:prstGeom>
          <a:noFill/>
          <a:ln w="158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953000" y="4343400"/>
            <a:ext cx="3733800" cy="1938338"/>
          </a:xfrm>
          <a:prstGeom prst="rect">
            <a:avLst/>
          </a:prstGeom>
          <a:solidFill>
            <a:srgbClr val="FFF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Subclass always has: 2 constructors, no fields, no other methods.</a:t>
            </a:r>
            <a:br>
              <a:rPr lang="en-US"/>
            </a:br>
            <a:r>
              <a:rPr lang="en-US"/>
              <a:t>Constructor calls superclass constructor.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4467C3E0-2021-A246-BB10-1AE180895E55}" type="slidenum">
              <a:rPr lang="en-US" sz="1400"/>
              <a:pPr/>
              <a:t>69</a:t>
            </a:fld>
            <a:endParaRPr lang="en-US" sz="1400"/>
          </a:p>
        </p:txBody>
      </p:sp>
      <p:sp>
        <p:nvSpPr>
          <p:cNvPr id="86018" name="Text Box 3"/>
          <p:cNvSpPr txBox="1">
            <a:spLocks noChangeArrowheads="1"/>
          </p:cNvSpPr>
          <p:nvPr/>
        </p:nvSpPr>
        <p:spPr bwMode="auto">
          <a:xfrm>
            <a:off x="4267200" y="304800"/>
            <a:ext cx="4572000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endParaRPr lang="en-US" sz="2200"/>
          </a:p>
          <a:p>
            <a:r>
              <a:rPr lang="en-US" sz="2200"/>
              <a:t>03</a:t>
            </a:r>
            <a:r>
              <a:rPr lang="en-US" sz="2200" b="1"/>
              <a:t>  public</a:t>
            </a:r>
            <a:r>
              <a:rPr lang="en-US" sz="2200"/>
              <a:t> </a:t>
            </a:r>
            <a:r>
              <a:rPr lang="en-US" sz="2200" b="1"/>
              <a:t>class</a:t>
            </a:r>
            <a:r>
              <a:rPr lang="en-US" sz="2200"/>
              <a:t> Ex { </a:t>
            </a:r>
          </a:p>
          <a:p>
            <a:r>
              <a:rPr lang="en-US" sz="2200"/>
              <a:t>04       </a:t>
            </a:r>
            <a:r>
              <a:rPr lang="en-US" sz="2200" b="1"/>
              <a:t>public</a:t>
            </a:r>
            <a:r>
              <a:rPr lang="en-US" sz="2200"/>
              <a:t> </a:t>
            </a:r>
            <a:r>
              <a:rPr lang="en-US" sz="2200" b="1"/>
              <a:t>static</a:t>
            </a:r>
            <a:r>
              <a:rPr lang="en-US" sz="2200"/>
              <a:t> </a:t>
            </a:r>
            <a:r>
              <a:rPr lang="en-US" sz="2200" b="1"/>
              <a:t>void</a:t>
            </a:r>
            <a:r>
              <a:rPr lang="en-US" sz="2200"/>
              <a:t> main(…) {</a:t>
            </a:r>
          </a:p>
          <a:p>
            <a:r>
              <a:rPr lang="en-US" sz="2200"/>
              <a:t>05           second();</a:t>
            </a:r>
          </a:p>
          <a:p>
            <a:r>
              <a:rPr lang="en-US" sz="2200"/>
              <a:t>06       }</a:t>
            </a:r>
          </a:p>
          <a:p>
            <a:r>
              <a:rPr lang="en-US" sz="2200"/>
              <a:t>07</a:t>
            </a:r>
          </a:p>
          <a:p>
            <a:pPr>
              <a:spcBef>
                <a:spcPts val="600"/>
              </a:spcBef>
            </a:pPr>
            <a:r>
              <a:rPr lang="en-US" sz="2200"/>
              <a:t>08</a:t>
            </a:r>
            <a:r>
              <a:rPr lang="en-US" sz="2200" b="1"/>
              <a:t>       public</a:t>
            </a:r>
            <a:r>
              <a:rPr lang="en-US" sz="2200"/>
              <a:t> </a:t>
            </a:r>
            <a:r>
              <a:rPr lang="en-US" sz="2200" b="1"/>
              <a:t>static</a:t>
            </a:r>
            <a:r>
              <a:rPr lang="en-US" sz="2200"/>
              <a:t> </a:t>
            </a:r>
            <a:r>
              <a:rPr lang="en-US" sz="2200" b="1"/>
              <a:t>void</a:t>
            </a:r>
            <a:r>
              <a:rPr lang="en-US" sz="2200"/>
              <a:t> second() {</a:t>
            </a:r>
          </a:p>
          <a:p>
            <a:r>
              <a:rPr lang="en-US" sz="2200"/>
              <a:t>09           third();</a:t>
            </a:r>
          </a:p>
          <a:p>
            <a:r>
              <a:rPr lang="en-US" sz="2200"/>
              <a:t>10       }</a:t>
            </a:r>
          </a:p>
          <a:p>
            <a:r>
              <a:rPr lang="en-US" sz="2200"/>
              <a:t>11</a:t>
            </a:r>
          </a:p>
          <a:p>
            <a:pPr>
              <a:spcBef>
                <a:spcPts val="600"/>
              </a:spcBef>
            </a:pPr>
            <a:r>
              <a:rPr lang="en-US" sz="2200"/>
              <a:t>12       </a:t>
            </a:r>
            <a:r>
              <a:rPr lang="en-US" sz="2200" b="1"/>
              <a:t>public</a:t>
            </a:r>
            <a:r>
              <a:rPr lang="en-US" sz="2200"/>
              <a:t> </a:t>
            </a:r>
            <a:r>
              <a:rPr lang="en-US" sz="2200" b="1"/>
              <a:t>static</a:t>
            </a:r>
            <a:r>
              <a:rPr lang="en-US" sz="2200"/>
              <a:t> </a:t>
            </a:r>
            <a:r>
              <a:rPr lang="en-US" sz="2200" b="1"/>
              <a:t>void</a:t>
            </a:r>
            <a:r>
              <a:rPr lang="en-US" sz="2200"/>
              <a:t> third() {</a:t>
            </a:r>
          </a:p>
          <a:p>
            <a:r>
              <a:rPr lang="en-US" sz="2200"/>
              <a:t>13            </a:t>
            </a:r>
            <a:r>
              <a:rPr lang="en-US" sz="2200" b="1"/>
              <a:t>int</a:t>
            </a:r>
            <a:r>
              <a:rPr lang="en-US" sz="2200"/>
              <a:t> x= 5 / 0;</a:t>
            </a:r>
          </a:p>
          <a:p>
            <a:r>
              <a:rPr lang="en-US" sz="2200"/>
              <a:t>14       }</a:t>
            </a:r>
          </a:p>
          <a:p>
            <a:r>
              <a:rPr lang="en-US" sz="2200"/>
              <a:t>15 }</a:t>
            </a:r>
          </a:p>
        </p:txBody>
      </p:sp>
      <p:sp>
        <p:nvSpPr>
          <p:cNvPr id="86019" name="Text Box 7"/>
          <p:cNvSpPr txBox="1">
            <a:spLocks noChangeArrowheads="1"/>
          </p:cNvSpPr>
          <p:nvPr/>
        </p:nvSpPr>
        <p:spPr bwMode="auto">
          <a:xfrm>
            <a:off x="304800" y="685800"/>
            <a:ext cx="3124200" cy="306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Class: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8B008C"/>
                </a:solidFill>
              </a:rPr>
              <a:t>Call</a:t>
            </a: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 </a:t>
            </a:r>
          </a:p>
          <a:p>
            <a:pPr>
              <a:spcBef>
                <a:spcPts val="3838"/>
              </a:spcBef>
            </a:pPr>
            <a:r>
              <a:rPr lang="en-US"/>
              <a:t>                   </a:t>
            </a:r>
            <a:r>
              <a:rPr lang="en-US">
                <a:solidFill>
                  <a:srgbClr val="E41900"/>
                </a:solidFill>
              </a:rPr>
              <a:t>Output</a:t>
            </a:r>
            <a:endParaRPr lang="en-US"/>
          </a:p>
        </p:txBody>
      </p:sp>
      <p:sp>
        <p:nvSpPr>
          <p:cNvPr id="86020" name="Line 8"/>
          <p:cNvSpPr>
            <a:spLocks noChangeShapeType="1"/>
          </p:cNvSpPr>
          <p:nvPr/>
        </p:nvSpPr>
        <p:spPr bwMode="auto">
          <a:xfrm>
            <a:off x="1981200" y="914400"/>
            <a:ext cx="2362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1" name="Line 9"/>
          <p:cNvSpPr>
            <a:spLocks noChangeShapeType="1"/>
          </p:cNvSpPr>
          <p:nvPr/>
        </p:nvSpPr>
        <p:spPr bwMode="auto">
          <a:xfrm>
            <a:off x="838200" y="1600200"/>
            <a:ext cx="0" cy="17526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52400" y="3336925"/>
            <a:ext cx="8229600" cy="3140075"/>
            <a:chOff x="152400" y="3276600"/>
            <a:chExt cx="8229600" cy="3140075"/>
          </a:xfrm>
        </p:grpSpPr>
        <p:sp>
          <p:nvSpPr>
            <p:cNvPr id="86038" name="Rectangle 5"/>
            <p:cNvSpPr>
              <a:spLocks noChangeArrowheads="1"/>
            </p:cNvSpPr>
            <p:nvPr/>
          </p:nvSpPr>
          <p:spPr bwMode="auto">
            <a:xfrm>
              <a:off x="152400" y="3276600"/>
              <a:ext cx="8229600" cy="3140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 sz="2200"/>
            </a:p>
            <a:p>
              <a:r>
                <a:rPr lang="en-US" sz="2200">
                  <a:solidFill>
                    <a:srgbClr val="AD1D12"/>
                  </a:solidFill>
                </a:rPr>
                <a:t>ArithmeticException: / by zero</a:t>
              </a:r>
            </a:p>
            <a:p>
              <a:r>
                <a:rPr lang="en-US" sz="2200">
                  <a:solidFill>
                    <a:srgbClr val="AD1D12"/>
                  </a:solidFill>
                </a:rPr>
                <a:t>  at Ex.third(Ex.java:13)</a:t>
              </a:r>
            </a:p>
            <a:p>
              <a:r>
                <a:rPr lang="en-US" sz="2200">
                  <a:solidFill>
                    <a:srgbClr val="AD1D12"/>
                  </a:solidFill>
                </a:rPr>
                <a:t>  at Ex.second(Ex.java:9)</a:t>
              </a:r>
            </a:p>
            <a:p>
              <a:r>
                <a:rPr lang="en-US" sz="2200">
                  <a:solidFill>
                    <a:srgbClr val="AD1D12"/>
                  </a:solidFill>
                </a:rPr>
                <a:t>  at Ex.main(Ex.java:5)</a:t>
              </a:r>
            </a:p>
            <a:p>
              <a:r>
                <a:rPr lang="en-US" sz="2200"/>
                <a:t>  </a:t>
              </a:r>
              <a:r>
                <a:rPr lang="en-US" sz="2200">
                  <a:solidFill>
                    <a:schemeClr val="hlink"/>
                  </a:solidFill>
                </a:rPr>
                <a:t>at sun.reflect.NativeMethodAccessorImpl.invoke0(Native Method)</a:t>
              </a:r>
            </a:p>
            <a:p>
              <a:r>
                <a:rPr lang="en-US" sz="2200">
                  <a:solidFill>
                    <a:schemeClr val="hlink"/>
                  </a:solidFill>
                </a:rPr>
                <a:t>  at sun.reflect.NativeMethodAccessorImpl.invoke(…)</a:t>
              </a:r>
            </a:p>
            <a:p>
              <a:r>
                <a:rPr lang="en-US" sz="2200">
                  <a:solidFill>
                    <a:schemeClr val="hlink"/>
                  </a:solidFill>
                </a:rPr>
                <a:t>  at sun.reflect.DelegatingMethodAccessorImpl.invoke(…)</a:t>
              </a:r>
            </a:p>
            <a:p>
              <a:r>
                <a:rPr lang="en-US" sz="2200">
                  <a:solidFill>
                    <a:schemeClr val="hlink"/>
                  </a:solidFill>
                </a:rPr>
                <a:t>  at java.lang.reflect.Method.invoke(Method.java:585)</a:t>
              </a:r>
            </a:p>
          </p:txBody>
        </p:sp>
        <p:sp>
          <p:nvSpPr>
            <p:cNvPr id="86039" name="Line 10"/>
            <p:cNvSpPr>
              <a:spLocks noChangeShapeType="1"/>
            </p:cNvSpPr>
            <p:nvPr/>
          </p:nvSpPr>
          <p:spPr bwMode="auto">
            <a:xfrm flipH="1">
              <a:off x="1905000" y="3521075"/>
              <a:ext cx="76200" cy="304800"/>
            </a:xfrm>
            <a:prstGeom prst="line">
              <a:avLst/>
            </a:prstGeom>
            <a:noFill/>
            <a:ln w="31750">
              <a:solidFill>
                <a:srgbClr val="E41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0" name="Line 11"/>
            <p:cNvSpPr>
              <a:spLocks noChangeShapeType="1"/>
            </p:cNvSpPr>
            <p:nvPr/>
          </p:nvSpPr>
          <p:spPr bwMode="auto">
            <a:xfrm>
              <a:off x="2590800" y="3521075"/>
              <a:ext cx="457200" cy="1524000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7924800" y="3581400"/>
            <a:ext cx="990600" cy="1395413"/>
            <a:chOff x="4416" y="2400"/>
            <a:chExt cx="624" cy="879"/>
          </a:xfrm>
        </p:grpSpPr>
        <p:sp>
          <p:nvSpPr>
            <p:cNvPr id="86035" name="Text Box 12"/>
            <p:cNvSpPr txBox="1">
              <a:spLocks noChangeArrowheads="1"/>
            </p:cNvSpPr>
            <p:nvPr/>
          </p:nvSpPr>
          <p:spPr bwMode="auto">
            <a:xfrm>
              <a:off x="4416" y="2640"/>
              <a:ext cx="624" cy="6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/>
            </a:p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86036" name="Text Box 13"/>
            <p:cNvSpPr txBox="1">
              <a:spLocks noChangeArrowheads="1"/>
            </p:cNvSpPr>
            <p:nvPr/>
          </p:nvSpPr>
          <p:spPr bwMode="auto">
            <a:xfrm>
              <a:off x="4608" y="2640"/>
              <a:ext cx="432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8B008C"/>
                  </a:solidFill>
                </a:rPr>
                <a:t>AE</a:t>
              </a:r>
              <a:endParaRPr lang="en-US">
                <a:solidFill>
                  <a:srgbClr val="8B008C"/>
                </a:solidFill>
              </a:endParaRPr>
            </a:p>
          </p:txBody>
        </p:sp>
        <p:sp>
          <p:nvSpPr>
            <p:cNvPr id="86037" name="Text Box 14"/>
            <p:cNvSpPr txBox="1">
              <a:spLocks noChangeArrowheads="1"/>
            </p:cNvSpPr>
            <p:nvPr/>
          </p:nvSpPr>
          <p:spPr bwMode="auto">
            <a:xfrm>
              <a:off x="4416" y="2400"/>
              <a:ext cx="28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8B008C"/>
                  </a:solidFill>
                </a:rPr>
                <a:t>a0</a:t>
              </a:r>
              <a:endParaRPr lang="en-US">
                <a:solidFill>
                  <a:srgbClr val="8B008C"/>
                </a:solidFill>
              </a:endParaRP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7696200" y="2133600"/>
            <a:ext cx="990600" cy="1395413"/>
            <a:chOff x="4416" y="2400"/>
            <a:chExt cx="624" cy="879"/>
          </a:xfrm>
        </p:grpSpPr>
        <p:sp>
          <p:nvSpPr>
            <p:cNvPr id="86032" name="Text Box 17"/>
            <p:cNvSpPr txBox="1">
              <a:spLocks noChangeArrowheads="1"/>
            </p:cNvSpPr>
            <p:nvPr/>
          </p:nvSpPr>
          <p:spPr bwMode="auto">
            <a:xfrm>
              <a:off x="4416" y="2640"/>
              <a:ext cx="624" cy="6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/>
            </a:p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86033" name="Text Box 18"/>
            <p:cNvSpPr txBox="1">
              <a:spLocks noChangeArrowheads="1"/>
            </p:cNvSpPr>
            <p:nvPr/>
          </p:nvSpPr>
          <p:spPr bwMode="auto">
            <a:xfrm>
              <a:off x="4608" y="2640"/>
              <a:ext cx="432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8B008C"/>
                  </a:solidFill>
                </a:rPr>
                <a:t>AE</a:t>
              </a:r>
              <a:endParaRPr lang="en-US">
                <a:solidFill>
                  <a:srgbClr val="8B008C"/>
                </a:solidFill>
              </a:endParaRPr>
            </a:p>
          </p:txBody>
        </p:sp>
        <p:sp>
          <p:nvSpPr>
            <p:cNvPr id="86034" name="Text Box 19"/>
            <p:cNvSpPr txBox="1">
              <a:spLocks noChangeArrowheads="1"/>
            </p:cNvSpPr>
            <p:nvPr/>
          </p:nvSpPr>
          <p:spPr bwMode="auto">
            <a:xfrm>
              <a:off x="4416" y="2400"/>
              <a:ext cx="28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8B008C"/>
                  </a:solidFill>
                </a:rPr>
                <a:t>a0</a:t>
              </a:r>
              <a:endParaRPr lang="en-US">
                <a:solidFill>
                  <a:srgbClr val="8B008C"/>
                </a:solidFill>
              </a:endParaRPr>
            </a:p>
          </p:txBody>
        </p:sp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6629400" y="914400"/>
            <a:ext cx="990600" cy="1395413"/>
            <a:chOff x="4416" y="2400"/>
            <a:chExt cx="624" cy="879"/>
          </a:xfrm>
        </p:grpSpPr>
        <p:sp>
          <p:nvSpPr>
            <p:cNvPr id="86029" name="Text Box 21"/>
            <p:cNvSpPr txBox="1">
              <a:spLocks noChangeArrowheads="1"/>
            </p:cNvSpPr>
            <p:nvPr/>
          </p:nvSpPr>
          <p:spPr bwMode="auto">
            <a:xfrm>
              <a:off x="4416" y="2640"/>
              <a:ext cx="624" cy="6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/>
            </a:p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86030" name="Text Box 22"/>
            <p:cNvSpPr txBox="1">
              <a:spLocks noChangeArrowheads="1"/>
            </p:cNvSpPr>
            <p:nvPr/>
          </p:nvSpPr>
          <p:spPr bwMode="auto">
            <a:xfrm>
              <a:off x="4608" y="2640"/>
              <a:ext cx="432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8B008C"/>
                  </a:solidFill>
                </a:rPr>
                <a:t>AE</a:t>
              </a:r>
              <a:endParaRPr lang="en-US">
                <a:solidFill>
                  <a:srgbClr val="8B008C"/>
                </a:solidFill>
              </a:endParaRPr>
            </a:p>
          </p:txBody>
        </p:sp>
        <p:sp>
          <p:nvSpPr>
            <p:cNvPr id="86031" name="Text Box 23"/>
            <p:cNvSpPr txBox="1">
              <a:spLocks noChangeArrowheads="1"/>
            </p:cNvSpPr>
            <p:nvPr/>
          </p:nvSpPr>
          <p:spPr bwMode="auto">
            <a:xfrm>
              <a:off x="4416" y="2400"/>
              <a:ext cx="28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8B008C"/>
                  </a:solidFill>
                </a:rPr>
                <a:t>a0</a:t>
              </a:r>
              <a:endParaRPr lang="en-US">
                <a:solidFill>
                  <a:srgbClr val="8B008C"/>
                </a:solidFill>
              </a:endParaRPr>
            </a:p>
          </p:txBody>
        </p:sp>
      </p:grpSp>
      <p:sp>
        <p:nvSpPr>
          <p:cNvPr id="86026" name="Rectangle 4"/>
          <p:cNvSpPr>
            <a:spLocks noChangeArrowheads="1"/>
          </p:cNvSpPr>
          <p:nvPr/>
        </p:nvSpPr>
        <p:spPr bwMode="auto">
          <a:xfrm>
            <a:off x="228600" y="3200400"/>
            <a:ext cx="1373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8B008C"/>
                </a:solidFill>
              </a:rPr>
              <a:t>Ex.first();</a:t>
            </a:r>
            <a:endParaRPr lang="en-US"/>
          </a:p>
        </p:txBody>
      </p:sp>
      <p:sp>
        <p:nvSpPr>
          <p:cNvPr id="86027" name="TextBox 5"/>
          <p:cNvSpPr txBox="1">
            <a:spLocks noChangeArrowheads="1"/>
          </p:cNvSpPr>
          <p:nvPr/>
        </p:nvSpPr>
        <p:spPr bwMode="auto">
          <a:xfrm>
            <a:off x="609600" y="228600"/>
            <a:ext cx="480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Creating and throwing and Exception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00200" y="1219200"/>
            <a:ext cx="2590800" cy="1570038"/>
          </a:xfrm>
          <a:prstGeom prst="rect">
            <a:avLst/>
          </a:prstGeom>
          <a:solidFill>
            <a:srgbClr val="E4C7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Object </a:t>
            </a:r>
            <a:r>
              <a:rPr lang="en-US">
                <a:solidFill>
                  <a:srgbClr val="800000"/>
                </a:solidFill>
              </a:rPr>
              <a:t>a0</a:t>
            </a:r>
            <a:r>
              <a:rPr lang="en-US"/>
              <a:t> is thrown out to the call. Thrown to call of main: info printed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B32703D-D5E8-A140-8410-36ACFEBE70D5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24578" name="Slide Number Placeholder 4"/>
          <p:cNvSpPr txBox="1">
            <a:spLocks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r"/>
            <a:fld id="{9ECA552D-4627-0241-BCAB-2CFA8A02F083}" type="slidenum">
              <a:rPr lang="en-US" sz="1400"/>
              <a:pPr algn="r"/>
              <a:t>7</a:t>
            </a:fld>
            <a:endParaRPr lang="en-US" sz="1400"/>
          </a:p>
        </p:txBody>
      </p:sp>
      <p:sp>
        <p:nvSpPr>
          <p:cNvPr id="24579" name="Rectangle 6"/>
          <p:cNvSpPr>
            <a:spLocks noChangeArrowheads="1"/>
          </p:cNvSpPr>
          <p:nvPr/>
        </p:nvSpPr>
        <p:spPr bwMode="auto">
          <a:xfrm>
            <a:off x="685800" y="3810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b="1">
                <a:solidFill>
                  <a:srgbClr val="FF0000"/>
                </a:solidFill>
              </a:rPr>
              <a:t>Basic variable declaration</a:t>
            </a:r>
            <a:endParaRPr lang="en-US" sz="4400">
              <a:solidFill>
                <a:srgbClr val="FF0000"/>
              </a:solidFill>
            </a:endParaRPr>
          </a:p>
        </p:txBody>
      </p: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1447800" y="4648200"/>
            <a:ext cx="53340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24581" name="Text Box 10"/>
          <p:cNvSpPr txBox="1">
            <a:spLocks noChangeArrowheads="1"/>
          </p:cNvSpPr>
          <p:nvPr/>
        </p:nvSpPr>
        <p:spPr bwMode="auto">
          <a:xfrm>
            <a:off x="838200" y="4648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24582" name="Text Box 12"/>
          <p:cNvSpPr txBox="1">
            <a:spLocks noChangeArrowheads="1"/>
          </p:cNvSpPr>
          <p:nvPr/>
        </p:nvSpPr>
        <p:spPr bwMode="auto">
          <a:xfrm>
            <a:off x="1981200" y="4800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int</a:t>
            </a:r>
          </a:p>
        </p:txBody>
      </p:sp>
      <p:sp>
        <p:nvSpPr>
          <p:cNvPr id="24583" name="Text Box 14"/>
          <p:cNvSpPr txBox="1">
            <a:spLocks noChangeArrowheads="1"/>
          </p:cNvSpPr>
          <p:nvPr/>
        </p:nvSpPr>
        <p:spPr bwMode="auto">
          <a:xfrm>
            <a:off x="609600" y="838200"/>
            <a:ext cx="7772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25000"/>
              </a:spcBef>
            </a:pPr>
            <a:r>
              <a:rPr lang="en-US" sz="2200" b="1">
                <a:solidFill>
                  <a:srgbClr val="741621"/>
                </a:solidFill>
              </a:rPr>
              <a:t>Declaration of a variable</a:t>
            </a:r>
            <a:r>
              <a:rPr lang="en-US" sz="2200"/>
              <a:t>: gives name of variable, type of value it can contain</a:t>
            </a:r>
          </a:p>
        </p:txBody>
      </p:sp>
      <p:sp>
        <p:nvSpPr>
          <p:cNvPr id="24584" name="Text Box 16"/>
          <p:cNvSpPr txBox="1">
            <a:spLocks noChangeArrowheads="1"/>
          </p:cNvSpPr>
          <p:nvPr/>
        </p:nvSpPr>
        <p:spPr bwMode="auto">
          <a:xfrm>
            <a:off x="685800" y="1676400"/>
            <a:ext cx="2438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b="1"/>
              <a:t>int</a:t>
            </a:r>
            <a:r>
              <a:rPr lang="en-US" sz="2200"/>
              <a:t> x;</a:t>
            </a:r>
          </a:p>
        </p:txBody>
      </p:sp>
      <p:sp>
        <p:nvSpPr>
          <p:cNvPr id="24585" name="Text Box 17"/>
          <p:cNvSpPr txBox="1">
            <a:spLocks noChangeArrowheads="1"/>
          </p:cNvSpPr>
          <p:nvPr/>
        </p:nvSpPr>
        <p:spPr bwMode="auto">
          <a:xfrm>
            <a:off x="3352800" y="1703388"/>
            <a:ext cx="5029200" cy="43021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/>
              <a:t>Declaration of </a:t>
            </a:r>
            <a:r>
              <a:rPr lang="en-US" sz="2200">
                <a:solidFill>
                  <a:srgbClr val="800000"/>
                </a:solidFill>
              </a:rPr>
              <a:t>x</a:t>
            </a:r>
            <a:r>
              <a:rPr lang="en-US" sz="2200"/>
              <a:t>, can contain an </a:t>
            </a:r>
            <a:r>
              <a:rPr lang="en-US" sz="2200" b="1">
                <a:solidFill>
                  <a:srgbClr val="800000"/>
                </a:solidFill>
              </a:rPr>
              <a:t>int</a:t>
            </a:r>
            <a:r>
              <a:rPr lang="en-US" sz="2200">
                <a:solidFill>
                  <a:srgbClr val="800000"/>
                </a:solidFill>
              </a:rPr>
              <a:t> </a:t>
            </a:r>
            <a:r>
              <a:rPr lang="en-US" sz="2200"/>
              <a:t>value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85800" y="2362200"/>
            <a:ext cx="7848600" cy="2971800"/>
            <a:chOff x="685800" y="2362200"/>
            <a:chExt cx="7848600" cy="2971800"/>
          </a:xfrm>
        </p:grpSpPr>
        <p:sp>
          <p:nvSpPr>
            <p:cNvPr id="24596" name="Text Box 13"/>
            <p:cNvSpPr txBox="1">
              <a:spLocks noChangeArrowheads="1"/>
            </p:cNvSpPr>
            <p:nvPr/>
          </p:nvSpPr>
          <p:spPr bwMode="auto">
            <a:xfrm>
              <a:off x="3733800" y="4648200"/>
              <a:ext cx="838200" cy="46672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20.1</a:t>
              </a:r>
            </a:p>
          </p:txBody>
        </p:sp>
        <p:sp>
          <p:nvSpPr>
            <p:cNvPr id="24597" name="Text Box 14"/>
            <p:cNvSpPr txBox="1">
              <a:spLocks noChangeArrowheads="1"/>
            </p:cNvSpPr>
            <p:nvPr/>
          </p:nvSpPr>
          <p:spPr bwMode="auto">
            <a:xfrm>
              <a:off x="2819400" y="4648200"/>
              <a:ext cx="996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area</a:t>
              </a:r>
            </a:p>
          </p:txBody>
        </p:sp>
        <p:sp>
          <p:nvSpPr>
            <p:cNvPr id="24598" name="Text Box 16"/>
            <p:cNvSpPr txBox="1">
              <a:spLocks noChangeArrowheads="1"/>
            </p:cNvSpPr>
            <p:nvPr/>
          </p:nvSpPr>
          <p:spPr bwMode="auto">
            <a:xfrm>
              <a:off x="4572000" y="4876800"/>
              <a:ext cx="1066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double</a:t>
              </a:r>
            </a:p>
          </p:txBody>
        </p:sp>
        <p:grpSp>
          <p:nvGrpSpPr>
            <p:cNvPr id="24599" name="Group 3"/>
            <p:cNvGrpSpPr>
              <a:grpSpLocks/>
            </p:cNvGrpSpPr>
            <p:nvPr/>
          </p:nvGrpSpPr>
          <p:grpSpPr bwMode="auto">
            <a:xfrm>
              <a:off x="685800" y="2362200"/>
              <a:ext cx="7848600" cy="762000"/>
              <a:chOff x="685800" y="2362200"/>
              <a:chExt cx="7848600" cy="762000"/>
            </a:xfrm>
          </p:grpSpPr>
          <p:sp>
            <p:nvSpPr>
              <p:cNvPr id="24600" name="Text Box 18"/>
              <p:cNvSpPr txBox="1">
                <a:spLocks noChangeArrowheads="1"/>
              </p:cNvSpPr>
              <p:nvPr/>
            </p:nvSpPr>
            <p:spPr bwMode="auto">
              <a:xfrm>
                <a:off x="685800" y="2362200"/>
                <a:ext cx="2057400" cy="427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 sz="2200" b="1"/>
                  <a:t>double </a:t>
                </a:r>
                <a:r>
                  <a:rPr lang="en-US" sz="2200"/>
                  <a:t>area;</a:t>
                </a:r>
              </a:p>
            </p:txBody>
          </p:sp>
          <p:sp>
            <p:nvSpPr>
              <p:cNvPr id="24601" name="Text Box 19"/>
              <p:cNvSpPr txBox="1">
                <a:spLocks noChangeArrowheads="1"/>
              </p:cNvSpPr>
              <p:nvPr/>
            </p:nvSpPr>
            <p:spPr bwMode="auto">
              <a:xfrm>
                <a:off x="3352800" y="2362200"/>
                <a:ext cx="5181600" cy="76200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200"/>
                  <a:t>Declaration of </a:t>
                </a:r>
                <a:r>
                  <a:rPr lang="en-US" sz="2200">
                    <a:solidFill>
                      <a:srgbClr val="800000"/>
                    </a:solidFill>
                  </a:rPr>
                  <a:t>area</a:t>
                </a:r>
                <a:r>
                  <a:rPr lang="en-US" sz="2200"/>
                  <a:t>, can contain a </a:t>
                </a:r>
                <a:r>
                  <a:rPr lang="en-US" sz="2200" b="1"/>
                  <a:t>double</a:t>
                </a:r>
                <a:r>
                  <a:rPr lang="en-US" sz="2200"/>
                  <a:t> value</a:t>
                </a:r>
              </a:p>
            </p:txBody>
          </p:sp>
        </p:grp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85800" y="3429000"/>
            <a:ext cx="7848600" cy="1905000"/>
            <a:chOff x="685800" y="3429000"/>
            <a:chExt cx="7848600" cy="1905000"/>
          </a:xfrm>
        </p:grpSpPr>
        <p:grpSp>
          <p:nvGrpSpPr>
            <p:cNvPr id="24589" name="Group 2"/>
            <p:cNvGrpSpPr>
              <a:grpSpLocks/>
            </p:cNvGrpSpPr>
            <p:nvPr/>
          </p:nvGrpSpPr>
          <p:grpSpPr bwMode="auto">
            <a:xfrm>
              <a:off x="685800" y="3429000"/>
              <a:ext cx="7848600" cy="769441"/>
              <a:chOff x="685800" y="3429000"/>
              <a:chExt cx="7848600" cy="769441"/>
            </a:xfrm>
          </p:grpSpPr>
          <p:sp>
            <p:nvSpPr>
              <p:cNvPr id="24594" name="Text Box 18"/>
              <p:cNvSpPr txBox="1">
                <a:spLocks noChangeArrowheads="1"/>
              </p:cNvSpPr>
              <p:nvPr/>
            </p:nvSpPr>
            <p:spPr bwMode="auto">
              <a:xfrm>
                <a:off x="685800" y="3429000"/>
                <a:ext cx="2057400" cy="427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 sz="2200" b="1"/>
                  <a:t>int</a:t>
                </a:r>
                <a:r>
                  <a:rPr lang="en-US" sz="2200"/>
                  <a:t>[]</a:t>
                </a:r>
                <a:r>
                  <a:rPr lang="en-US" sz="2200" b="1"/>
                  <a:t> </a:t>
                </a:r>
                <a:r>
                  <a:rPr lang="en-US" sz="2200"/>
                  <a:t>a;</a:t>
                </a:r>
              </a:p>
            </p:txBody>
          </p:sp>
          <p:sp>
            <p:nvSpPr>
              <p:cNvPr id="24595" name="Text Box 19"/>
              <p:cNvSpPr txBox="1">
                <a:spLocks noChangeArrowheads="1"/>
              </p:cNvSpPr>
              <p:nvPr/>
            </p:nvSpPr>
            <p:spPr bwMode="auto">
              <a:xfrm>
                <a:off x="3352800" y="3429000"/>
                <a:ext cx="5181600" cy="769441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200"/>
                  <a:t>Declaration of </a:t>
                </a:r>
                <a:r>
                  <a:rPr lang="en-US" sz="2200">
                    <a:solidFill>
                      <a:srgbClr val="800000"/>
                    </a:solidFill>
                  </a:rPr>
                  <a:t>a</a:t>
                </a:r>
                <a:r>
                  <a:rPr lang="en-US" sz="2200"/>
                  <a:t>, can contain a pointer to an </a:t>
                </a:r>
                <a:r>
                  <a:rPr lang="en-US" sz="2200" b="1"/>
                  <a:t>int</a:t>
                </a:r>
                <a:r>
                  <a:rPr lang="en-US" sz="2200"/>
                  <a:t> array. We explain arrays later</a:t>
                </a:r>
              </a:p>
            </p:txBody>
          </p:sp>
        </p:grpSp>
        <p:sp>
          <p:nvSpPr>
            <p:cNvPr id="24590" name="Text Box 13"/>
            <p:cNvSpPr txBox="1">
              <a:spLocks noChangeArrowheads="1"/>
            </p:cNvSpPr>
            <p:nvPr/>
          </p:nvSpPr>
          <p:spPr bwMode="auto">
            <a:xfrm>
              <a:off x="6324600" y="4648200"/>
              <a:ext cx="838200" cy="46672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24591" name="Text Box 14"/>
            <p:cNvSpPr txBox="1">
              <a:spLocks noChangeArrowheads="1"/>
            </p:cNvSpPr>
            <p:nvPr/>
          </p:nvSpPr>
          <p:spPr bwMode="auto">
            <a:xfrm>
              <a:off x="6019800" y="464820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/>
                <a:t>a</a:t>
              </a:r>
            </a:p>
          </p:txBody>
        </p:sp>
        <p:sp>
          <p:nvSpPr>
            <p:cNvPr id="24592" name="Text Box 16"/>
            <p:cNvSpPr txBox="1">
              <a:spLocks noChangeArrowheads="1"/>
            </p:cNvSpPr>
            <p:nvPr/>
          </p:nvSpPr>
          <p:spPr bwMode="auto">
            <a:xfrm>
              <a:off x="7239000" y="4876800"/>
              <a:ext cx="1066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int</a:t>
              </a:r>
              <a:r>
                <a:rPr lang="en-US"/>
                <a:t>[]</a:t>
              </a:r>
              <a:endParaRPr lang="en-US" b="1"/>
            </a:p>
          </p:txBody>
        </p:sp>
        <p:cxnSp>
          <p:nvCxnSpPr>
            <p:cNvPr id="24593" name="Straight Arrow Connector 24"/>
            <p:cNvCxnSpPr>
              <a:cxnSpLocks noChangeShapeType="1"/>
            </p:cNvCxnSpPr>
            <p:nvPr/>
          </p:nvCxnSpPr>
          <p:spPr bwMode="auto">
            <a:xfrm flipV="1">
              <a:off x="6858000" y="4495800"/>
              <a:ext cx="1219200" cy="304800"/>
            </a:xfrm>
            <a:prstGeom prst="straightConnector1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588" name="TextBox 26"/>
          <p:cNvSpPr txBox="1">
            <a:spLocks noChangeArrowheads="1"/>
          </p:cNvSpPr>
          <p:nvPr/>
        </p:nvSpPr>
        <p:spPr bwMode="auto">
          <a:xfrm>
            <a:off x="533400" y="6019800"/>
            <a:ext cx="1322388" cy="461963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Page A-6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9EE3F5D-E148-494E-9501-8B1F626DD086}" type="slidenum">
              <a:rPr lang="en-US" sz="1400"/>
              <a:pPr/>
              <a:t>70</a:t>
            </a:fld>
            <a:endParaRPr lang="en-US" sz="1400"/>
          </a:p>
        </p:txBody>
      </p:sp>
      <p:sp>
        <p:nvSpPr>
          <p:cNvPr id="87042" name="Text Box 3"/>
          <p:cNvSpPr txBox="1">
            <a:spLocks noChangeArrowheads="1"/>
          </p:cNvSpPr>
          <p:nvPr/>
        </p:nvSpPr>
        <p:spPr bwMode="auto">
          <a:xfrm>
            <a:off x="4267200" y="304800"/>
            <a:ext cx="4572000" cy="566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endParaRPr lang="en-US" sz="2200"/>
          </a:p>
          <a:p>
            <a:r>
              <a:rPr lang="en-US" sz="2200"/>
              <a:t>03</a:t>
            </a:r>
            <a:r>
              <a:rPr lang="en-US" sz="2200" b="1"/>
              <a:t>  public</a:t>
            </a:r>
            <a:r>
              <a:rPr lang="en-US" sz="2200"/>
              <a:t> </a:t>
            </a:r>
            <a:r>
              <a:rPr lang="en-US" sz="2200" b="1"/>
              <a:t>class</a:t>
            </a:r>
            <a:r>
              <a:rPr lang="en-US" sz="2200"/>
              <a:t> Ex { </a:t>
            </a:r>
          </a:p>
          <a:p>
            <a:r>
              <a:rPr lang="en-US" sz="2200"/>
              <a:t>04       </a:t>
            </a:r>
            <a:r>
              <a:rPr lang="en-US" sz="2200" b="1"/>
              <a:t>public</a:t>
            </a:r>
            <a:r>
              <a:rPr lang="en-US" sz="2200"/>
              <a:t> </a:t>
            </a:r>
            <a:r>
              <a:rPr lang="en-US" sz="2200" b="1"/>
              <a:t>static</a:t>
            </a:r>
            <a:r>
              <a:rPr lang="en-US" sz="2200"/>
              <a:t> </a:t>
            </a:r>
            <a:r>
              <a:rPr lang="en-US" sz="2200" b="1"/>
              <a:t>void</a:t>
            </a:r>
            <a:r>
              <a:rPr lang="en-US" sz="2200"/>
              <a:t> main(…) {</a:t>
            </a:r>
          </a:p>
          <a:p>
            <a:r>
              <a:rPr lang="en-US" sz="2200"/>
              <a:t>05           second();</a:t>
            </a:r>
          </a:p>
          <a:p>
            <a:r>
              <a:rPr lang="en-US" sz="2200"/>
              <a:t>06       }</a:t>
            </a:r>
          </a:p>
          <a:p>
            <a:r>
              <a:rPr lang="en-US" sz="2200"/>
              <a:t>07</a:t>
            </a:r>
          </a:p>
          <a:p>
            <a:pPr>
              <a:spcBef>
                <a:spcPts val="600"/>
              </a:spcBef>
            </a:pPr>
            <a:r>
              <a:rPr lang="en-US" sz="2200"/>
              <a:t>08</a:t>
            </a:r>
            <a:r>
              <a:rPr lang="en-US" sz="2200" b="1"/>
              <a:t>       public</a:t>
            </a:r>
            <a:r>
              <a:rPr lang="en-US" sz="2200"/>
              <a:t> </a:t>
            </a:r>
            <a:r>
              <a:rPr lang="en-US" sz="2200" b="1"/>
              <a:t>static</a:t>
            </a:r>
            <a:r>
              <a:rPr lang="en-US" sz="2200"/>
              <a:t> </a:t>
            </a:r>
            <a:r>
              <a:rPr lang="en-US" sz="2200" b="1"/>
              <a:t>void</a:t>
            </a:r>
            <a:r>
              <a:rPr lang="en-US" sz="2200"/>
              <a:t> second() {</a:t>
            </a:r>
          </a:p>
          <a:p>
            <a:r>
              <a:rPr lang="en-US" sz="2200"/>
              <a:t>09           third();</a:t>
            </a:r>
          </a:p>
          <a:p>
            <a:r>
              <a:rPr lang="en-US" sz="2200"/>
              <a:t>10       }</a:t>
            </a:r>
          </a:p>
          <a:p>
            <a:r>
              <a:rPr lang="en-US" sz="2200"/>
              <a:t>11</a:t>
            </a:r>
          </a:p>
          <a:p>
            <a:pPr>
              <a:spcBef>
                <a:spcPts val="600"/>
              </a:spcBef>
            </a:pPr>
            <a:r>
              <a:rPr lang="en-US" sz="2200"/>
              <a:t>12       </a:t>
            </a:r>
            <a:r>
              <a:rPr lang="en-US" sz="2200" b="1"/>
              <a:t>public</a:t>
            </a:r>
            <a:r>
              <a:rPr lang="en-US" sz="2200"/>
              <a:t> </a:t>
            </a:r>
            <a:r>
              <a:rPr lang="en-US" sz="2200" b="1"/>
              <a:t>static</a:t>
            </a:r>
            <a:r>
              <a:rPr lang="en-US" sz="2200"/>
              <a:t> </a:t>
            </a:r>
            <a:r>
              <a:rPr lang="en-US" sz="2200" b="1"/>
              <a:t>void</a:t>
            </a:r>
            <a:r>
              <a:rPr lang="en-US" sz="2200"/>
              <a:t> third() {</a:t>
            </a:r>
          </a:p>
          <a:p>
            <a:r>
              <a:rPr lang="en-US" sz="2200"/>
              <a:t>13            </a:t>
            </a:r>
            <a:r>
              <a:rPr lang="en-US" sz="2200" b="1">
                <a:solidFill>
                  <a:srgbClr val="FF0000"/>
                </a:solidFill>
              </a:rPr>
              <a:t>throw new</a:t>
            </a:r>
            <a:r>
              <a:rPr lang="en-US" sz="2200">
                <a:solidFill>
                  <a:srgbClr val="FF0000"/>
                </a:solidFill>
              </a:rPr>
              <a:t/>
            </a:r>
            <a:br>
              <a:rPr lang="en-US" sz="2200">
                <a:solidFill>
                  <a:srgbClr val="FF0000"/>
                </a:solidFill>
              </a:rPr>
            </a:br>
            <a:r>
              <a:rPr lang="en-US" sz="2200">
                <a:solidFill>
                  <a:srgbClr val="FF0000"/>
                </a:solidFill>
              </a:rPr>
              <a:t>                  ArithmeticException</a:t>
            </a:r>
            <a:br>
              <a:rPr lang="en-US" sz="2200">
                <a:solidFill>
                  <a:srgbClr val="FF0000"/>
                </a:solidFill>
              </a:rPr>
            </a:br>
            <a:r>
              <a:rPr lang="en-US" sz="2200">
                <a:solidFill>
                  <a:srgbClr val="FF0000"/>
                </a:solidFill>
              </a:rPr>
              <a:t>                        (“I threw it”);</a:t>
            </a:r>
          </a:p>
          <a:p>
            <a:r>
              <a:rPr lang="en-US" sz="2200"/>
              <a:t>14       }</a:t>
            </a:r>
          </a:p>
          <a:p>
            <a:r>
              <a:rPr lang="en-US" sz="2200"/>
              <a:t>15 }</a:t>
            </a:r>
          </a:p>
        </p:txBody>
      </p:sp>
      <p:sp>
        <p:nvSpPr>
          <p:cNvPr id="87043" name="Text Box 7"/>
          <p:cNvSpPr txBox="1">
            <a:spLocks noChangeArrowheads="1"/>
          </p:cNvSpPr>
          <p:nvPr/>
        </p:nvSpPr>
        <p:spPr bwMode="auto">
          <a:xfrm>
            <a:off x="304800" y="685800"/>
            <a:ext cx="3124200" cy="306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Class: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8B008C"/>
                </a:solidFill>
              </a:rPr>
              <a:t>Call</a:t>
            </a: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 </a:t>
            </a:r>
          </a:p>
          <a:p>
            <a:pPr>
              <a:spcBef>
                <a:spcPts val="3838"/>
              </a:spcBef>
            </a:pPr>
            <a:r>
              <a:rPr lang="en-US"/>
              <a:t>                   </a:t>
            </a:r>
            <a:r>
              <a:rPr lang="en-US">
                <a:solidFill>
                  <a:srgbClr val="E41900"/>
                </a:solidFill>
              </a:rPr>
              <a:t>Output</a:t>
            </a:r>
            <a:endParaRPr lang="en-US"/>
          </a:p>
        </p:txBody>
      </p:sp>
      <p:sp>
        <p:nvSpPr>
          <p:cNvPr id="87044" name="Line 8"/>
          <p:cNvSpPr>
            <a:spLocks noChangeShapeType="1"/>
          </p:cNvSpPr>
          <p:nvPr/>
        </p:nvSpPr>
        <p:spPr bwMode="auto">
          <a:xfrm>
            <a:off x="1981200" y="914400"/>
            <a:ext cx="2362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5" name="Line 9"/>
          <p:cNvSpPr>
            <a:spLocks noChangeShapeType="1"/>
          </p:cNvSpPr>
          <p:nvPr/>
        </p:nvSpPr>
        <p:spPr bwMode="auto">
          <a:xfrm>
            <a:off x="838200" y="1600200"/>
            <a:ext cx="0" cy="17526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28600" y="3429000"/>
            <a:ext cx="8229600" cy="3140075"/>
            <a:chOff x="228600" y="3368675"/>
            <a:chExt cx="8229600" cy="3140075"/>
          </a:xfrm>
        </p:grpSpPr>
        <p:sp>
          <p:nvSpPr>
            <p:cNvPr id="87062" name="Rectangle 5"/>
            <p:cNvSpPr>
              <a:spLocks noChangeArrowheads="1"/>
            </p:cNvSpPr>
            <p:nvPr/>
          </p:nvSpPr>
          <p:spPr bwMode="auto">
            <a:xfrm>
              <a:off x="228600" y="3368675"/>
              <a:ext cx="8229600" cy="3140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 sz="2200"/>
            </a:p>
            <a:p>
              <a:r>
                <a:rPr lang="en-US" sz="2200">
                  <a:solidFill>
                    <a:srgbClr val="AD1D12"/>
                  </a:solidFill>
                </a:rPr>
                <a:t>ArithmeticException: / by zero</a:t>
              </a:r>
            </a:p>
            <a:p>
              <a:r>
                <a:rPr lang="en-US" sz="2200">
                  <a:solidFill>
                    <a:srgbClr val="AD1D12"/>
                  </a:solidFill>
                </a:rPr>
                <a:t>  at Ex.third(Ex.java</a:t>
              </a:r>
            </a:p>
            <a:p>
              <a:r>
                <a:rPr lang="en-US" sz="2200">
                  <a:solidFill>
                    <a:srgbClr val="AD1D12"/>
                  </a:solidFill>
                </a:rPr>
                <a:t>  at Ex.second(Ex.java:9)</a:t>
              </a:r>
            </a:p>
            <a:p>
              <a:r>
                <a:rPr lang="en-US" sz="2200">
                  <a:solidFill>
                    <a:srgbClr val="AD1D12"/>
                  </a:solidFill>
                </a:rPr>
                <a:t>  at Ex.main(Ex.java:5)</a:t>
              </a:r>
            </a:p>
            <a:p>
              <a:r>
                <a:rPr lang="en-US" sz="2200"/>
                <a:t>  </a:t>
              </a:r>
              <a:r>
                <a:rPr lang="en-US" sz="2200">
                  <a:solidFill>
                    <a:schemeClr val="hlink"/>
                  </a:solidFill>
                </a:rPr>
                <a:t>at sun.reflect.NativeMethodAccessorImpl.invoke0(Native Method)</a:t>
              </a:r>
            </a:p>
            <a:p>
              <a:r>
                <a:rPr lang="en-US" sz="2200">
                  <a:solidFill>
                    <a:schemeClr val="hlink"/>
                  </a:solidFill>
                </a:rPr>
                <a:t>  at sun.reflect.NativeMethodAccessorImpl.invoke(…)</a:t>
              </a:r>
            </a:p>
            <a:p>
              <a:r>
                <a:rPr lang="en-US" sz="2200">
                  <a:solidFill>
                    <a:schemeClr val="hlink"/>
                  </a:solidFill>
                </a:rPr>
                <a:t>  at sun.reflect.DelegatingMethodAccessorImpl.invoke(…)</a:t>
              </a:r>
            </a:p>
            <a:p>
              <a:r>
                <a:rPr lang="en-US" sz="2200">
                  <a:solidFill>
                    <a:schemeClr val="hlink"/>
                  </a:solidFill>
                </a:rPr>
                <a:t>  at java.lang.reflect.Method.invoke(Method.java:585)</a:t>
              </a:r>
            </a:p>
          </p:txBody>
        </p:sp>
        <p:sp>
          <p:nvSpPr>
            <p:cNvPr id="87063" name="Line 10"/>
            <p:cNvSpPr>
              <a:spLocks noChangeShapeType="1"/>
            </p:cNvSpPr>
            <p:nvPr/>
          </p:nvSpPr>
          <p:spPr bwMode="auto">
            <a:xfrm flipH="1">
              <a:off x="1905000" y="3521075"/>
              <a:ext cx="76200" cy="304800"/>
            </a:xfrm>
            <a:prstGeom prst="line">
              <a:avLst/>
            </a:prstGeom>
            <a:noFill/>
            <a:ln w="31750">
              <a:solidFill>
                <a:srgbClr val="E41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4" name="Line 11"/>
            <p:cNvSpPr>
              <a:spLocks noChangeShapeType="1"/>
            </p:cNvSpPr>
            <p:nvPr/>
          </p:nvSpPr>
          <p:spPr bwMode="auto">
            <a:xfrm>
              <a:off x="2590800" y="3521075"/>
              <a:ext cx="457200" cy="1524000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7924800" y="3581400"/>
            <a:ext cx="990600" cy="1395413"/>
            <a:chOff x="4416" y="2400"/>
            <a:chExt cx="624" cy="879"/>
          </a:xfrm>
        </p:grpSpPr>
        <p:sp>
          <p:nvSpPr>
            <p:cNvPr id="87059" name="Text Box 12"/>
            <p:cNvSpPr txBox="1">
              <a:spLocks noChangeArrowheads="1"/>
            </p:cNvSpPr>
            <p:nvPr/>
          </p:nvSpPr>
          <p:spPr bwMode="auto">
            <a:xfrm>
              <a:off x="4416" y="2640"/>
              <a:ext cx="624" cy="6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/>
            </a:p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87060" name="Text Box 13"/>
            <p:cNvSpPr txBox="1">
              <a:spLocks noChangeArrowheads="1"/>
            </p:cNvSpPr>
            <p:nvPr/>
          </p:nvSpPr>
          <p:spPr bwMode="auto">
            <a:xfrm>
              <a:off x="4608" y="2640"/>
              <a:ext cx="432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8B008C"/>
                  </a:solidFill>
                </a:rPr>
                <a:t>AE</a:t>
              </a:r>
              <a:endParaRPr lang="en-US">
                <a:solidFill>
                  <a:srgbClr val="8B008C"/>
                </a:solidFill>
              </a:endParaRPr>
            </a:p>
          </p:txBody>
        </p:sp>
        <p:sp>
          <p:nvSpPr>
            <p:cNvPr id="87061" name="Text Box 14"/>
            <p:cNvSpPr txBox="1">
              <a:spLocks noChangeArrowheads="1"/>
            </p:cNvSpPr>
            <p:nvPr/>
          </p:nvSpPr>
          <p:spPr bwMode="auto">
            <a:xfrm>
              <a:off x="4416" y="2400"/>
              <a:ext cx="28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8B008C"/>
                  </a:solidFill>
                </a:rPr>
                <a:t>a0</a:t>
              </a:r>
              <a:endParaRPr lang="en-US">
                <a:solidFill>
                  <a:srgbClr val="8B008C"/>
                </a:solidFill>
              </a:endParaRP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7696200" y="2133600"/>
            <a:ext cx="990600" cy="1395413"/>
            <a:chOff x="4416" y="2400"/>
            <a:chExt cx="624" cy="879"/>
          </a:xfrm>
        </p:grpSpPr>
        <p:sp>
          <p:nvSpPr>
            <p:cNvPr id="87056" name="Text Box 17"/>
            <p:cNvSpPr txBox="1">
              <a:spLocks noChangeArrowheads="1"/>
            </p:cNvSpPr>
            <p:nvPr/>
          </p:nvSpPr>
          <p:spPr bwMode="auto">
            <a:xfrm>
              <a:off x="4416" y="2640"/>
              <a:ext cx="624" cy="6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/>
            </a:p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87057" name="Text Box 18"/>
            <p:cNvSpPr txBox="1">
              <a:spLocks noChangeArrowheads="1"/>
            </p:cNvSpPr>
            <p:nvPr/>
          </p:nvSpPr>
          <p:spPr bwMode="auto">
            <a:xfrm>
              <a:off x="4608" y="2640"/>
              <a:ext cx="432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8B008C"/>
                  </a:solidFill>
                </a:rPr>
                <a:t>AE</a:t>
              </a:r>
              <a:endParaRPr lang="en-US">
                <a:solidFill>
                  <a:srgbClr val="8B008C"/>
                </a:solidFill>
              </a:endParaRPr>
            </a:p>
          </p:txBody>
        </p:sp>
        <p:sp>
          <p:nvSpPr>
            <p:cNvPr id="87058" name="Text Box 19"/>
            <p:cNvSpPr txBox="1">
              <a:spLocks noChangeArrowheads="1"/>
            </p:cNvSpPr>
            <p:nvPr/>
          </p:nvSpPr>
          <p:spPr bwMode="auto">
            <a:xfrm>
              <a:off x="4416" y="2400"/>
              <a:ext cx="28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8B008C"/>
                  </a:solidFill>
                </a:rPr>
                <a:t>a0</a:t>
              </a:r>
              <a:endParaRPr lang="en-US">
                <a:solidFill>
                  <a:srgbClr val="8B008C"/>
                </a:solidFill>
              </a:endParaRPr>
            </a:p>
          </p:txBody>
        </p:sp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6629400" y="914400"/>
            <a:ext cx="990600" cy="1395413"/>
            <a:chOff x="4416" y="2400"/>
            <a:chExt cx="624" cy="879"/>
          </a:xfrm>
        </p:grpSpPr>
        <p:sp>
          <p:nvSpPr>
            <p:cNvPr id="87053" name="Text Box 21"/>
            <p:cNvSpPr txBox="1">
              <a:spLocks noChangeArrowheads="1"/>
            </p:cNvSpPr>
            <p:nvPr/>
          </p:nvSpPr>
          <p:spPr bwMode="auto">
            <a:xfrm>
              <a:off x="4416" y="2640"/>
              <a:ext cx="624" cy="6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/>
            </a:p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87054" name="Text Box 22"/>
            <p:cNvSpPr txBox="1">
              <a:spLocks noChangeArrowheads="1"/>
            </p:cNvSpPr>
            <p:nvPr/>
          </p:nvSpPr>
          <p:spPr bwMode="auto">
            <a:xfrm>
              <a:off x="4608" y="2640"/>
              <a:ext cx="432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8B008C"/>
                  </a:solidFill>
                </a:rPr>
                <a:t>AE</a:t>
              </a:r>
              <a:endParaRPr lang="en-US">
                <a:solidFill>
                  <a:srgbClr val="8B008C"/>
                </a:solidFill>
              </a:endParaRPr>
            </a:p>
          </p:txBody>
        </p:sp>
        <p:sp>
          <p:nvSpPr>
            <p:cNvPr id="87055" name="Text Box 23"/>
            <p:cNvSpPr txBox="1">
              <a:spLocks noChangeArrowheads="1"/>
            </p:cNvSpPr>
            <p:nvPr/>
          </p:nvSpPr>
          <p:spPr bwMode="auto">
            <a:xfrm>
              <a:off x="4416" y="2400"/>
              <a:ext cx="28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8B008C"/>
                  </a:solidFill>
                </a:rPr>
                <a:t>a0</a:t>
              </a:r>
              <a:endParaRPr lang="en-US">
                <a:solidFill>
                  <a:srgbClr val="8B008C"/>
                </a:solidFill>
              </a:endParaRPr>
            </a:p>
          </p:txBody>
        </p:sp>
      </p:grpSp>
      <p:sp>
        <p:nvSpPr>
          <p:cNvPr id="87050" name="Rectangle 4"/>
          <p:cNvSpPr>
            <a:spLocks noChangeArrowheads="1"/>
          </p:cNvSpPr>
          <p:nvPr/>
        </p:nvSpPr>
        <p:spPr bwMode="auto">
          <a:xfrm>
            <a:off x="228600" y="3200400"/>
            <a:ext cx="1373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8B008C"/>
                </a:solidFill>
              </a:rPr>
              <a:t>Ex.first();</a:t>
            </a:r>
            <a:endParaRPr lang="en-US"/>
          </a:p>
        </p:txBody>
      </p:sp>
      <p:sp>
        <p:nvSpPr>
          <p:cNvPr id="87051" name="TextBox 5"/>
          <p:cNvSpPr txBox="1">
            <a:spLocks noChangeArrowheads="1"/>
          </p:cNvSpPr>
          <p:nvPr/>
        </p:nvSpPr>
        <p:spPr bwMode="auto">
          <a:xfrm>
            <a:off x="609600" y="228600"/>
            <a:ext cx="2262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Throw statement</a:t>
            </a:r>
          </a:p>
        </p:txBody>
      </p:sp>
      <p:sp>
        <p:nvSpPr>
          <p:cNvPr id="87052" name="TextBox 25"/>
          <p:cNvSpPr txBox="1">
            <a:spLocks noChangeArrowheads="1"/>
          </p:cNvSpPr>
          <p:nvPr/>
        </p:nvSpPr>
        <p:spPr bwMode="auto">
          <a:xfrm>
            <a:off x="1600200" y="1219200"/>
            <a:ext cx="2590800" cy="1200150"/>
          </a:xfrm>
          <a:prstGeom prst="rect">
            <a:avLst/>
          </a:prstGeom>
          <a:solidFill>
            <a:srgbClr val="E4C7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Same thing, but with an explicit throw statement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6599DCF-B245-764B-AEA2-5C0BC08B6780}" type="slidenum">
              <a:rPr lang="en-US" sz="1400"/>
              <a:pPr/>
              <a:t>71</a:t>
            </a:fld>
            <a:endParaRPr lang="en-US" sz="140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1143000" y="1295400"/>
            <a:ext cx="68580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/** An instance is an exception */</a:t>
            </a:r>
          </a:p>
          <a:p>
            <a:r>
              <a:rPr lang="en-US" b="1"/>
              <a:t>public</a:t>
            </a:r>
            <a:r>
              <a:rPr lang="en-US"/>
              <a:t> </a:t>
            </a:r>
            <a:r>
              <a:rPr lang="en-US" b="1"/>
              <a:t>class</a:t>
            </a:r>
            <a:r>
              <a:rPr lang="en-US"/>
              <a:t> OurException </a:t>
            </a:r>
            <a:r>
              <a:rPr lang="en-US" b="1"/>
              <a:t>extends</a:t>
            </a:r>
            <a:r>
              <a:rPr lang="en-US"/>
              <a:t> Exception {</a:t>
            </a:r>
          </a:p>
          <a:p>
            <a:r>
              <a:rPr lang="en-US"/>
              <a:t>    </a:t>
            </a:r>
          </a:p>
          <a:p>
            <a:r>
              <a:rPr lang="en-US"/>
              <a:t>    /** Constructor: an instance with message m*/</a:t>
            </a:r>
          </a:p>
          <a:p>
            <a:r>
              <a:rPr lang="en-US"/>
              <a:t>    </a:t>
            </a:r>
            <a:r>
              <a:rPr lang="en-US" b="1"/>
              <a:t>public </a:t>
            </a:r>
            <a:r>
              <a:rPr lang="en-US"/>
              <a:t>OurException(String m) {</a:t>
            </a:r>
          </a:p>
          <a:p>
            <a:r>
              <a:rPr lang="en-US"/>
              <a:t>        </a:t>
            </a:r>
            <a:r>
              <a:rPr lang="en-US" b="1"/>
              <a:t>super</a:t>
            </a:r>
            <a:r>
              <a:rPr lang="en-US"/>
              <a:t>(m);</a:t>
            </a:r>
          </a:p>
          <a:p>
            <a:r>
              <a:rPr lang="en-US"/>
              <a:t>    }</a:t>
            </a:r>
          </a:p>
          <a:p>
            <a:r>
              <a:rPr lang="en-US"/>
              <a:t>    </a:t>
            </a:r>
          </a:p>
          <a:p>
            <a:r>
              <a:rPr lang="en-US"/>
              <a:t>    /** Constructor: an instance with no message */</a:t>
            </a:r>
          </a:p>
          <a:p>
            <a:r>
              <a:rPr lang="en-US"/>
              <a:t>    </a:t>
            </a:r>
            <a:r>
              <a:rPr lang="en-US" b="1"/>
              <a:t>public</a:t>
            </a:r>
            <a:r>
              <a:rPr lang="en-US"/>
              <a:t> OurException() {</a:t>
            </a:r>
          </a:p>
          <a:p>
            <a:r>
              <a:rPr lang="en-US"/>
              <a:t>        super();</a:t>
            </a:r>
          </a:p>
          <a:p>
            <a:r>
              <a:rPr lang="en-US"/>
              <a:t>    }</a:t>
            </a:r>
          </a:p>
          <a:p>
            <a:r>
              <a:rPr lang="en-US"/>
              <a:t>}</a:t>
            </a:r>
          </a:p>
        </p:txBody>
      </p:sp>
      <p:sp>
        <p:nvSpPr>
          <p:cNvPr id="88067" name="TextBox 1"/>
          <p:cNvSpPr txBox="1">
            <a:spLocks noChangeArrowheads="1"/>
          </p:cNvSpPr>
          <p:nvPr/>
        </p:nvSpPr>
        <p:spPr bwMode="auto">
          <a:xfrm>
            <a:off x="1676400" y="457200"/>
            <a:ext cx="5438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3200">
                <a:solidFill>
                  <a:srgbClr val="FF0000"/>
                </a:solidFill>
              </a:rPr>
              <a:t>How to write an exception class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3130FFD-FDAD-F448-8C3C-B6AEA4141FC4}" type="slidenum">
              <a:rPr lang="en-US" sz="1400"/>
              <a:pPr/>
              <a:t>72</a:t>
            </a:fld>
            <a:endParaRPr lang="en-US" sz="1400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4267200" cy="533400"/>
          </a:xfrm>
        </p:spPr>
        <p:txBody>
          <a:bodyPr/>
          <a:lstStyle/>
          <a:p>
            <a:pPr eaLnBrk="1" hangingPunct="1"/>
            <a:r>
              <a:rPr lang="en-US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The </a:t>
            </a:r>
            <a:r>
              <a:rPr lang="ja-JP" altLang="en-US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throws</a:t>
            </a:r>
            <a:r>
              <a:rPr lang="ja-JP" altLang="en-US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 clause </a:t>
            </a:r>
            <a:endParaRPr lang="en-US" sz="2400" b="1">
              <a:solidFill>
                <a:srgbClr val="FF0000"/>
              </a:solidFill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381000" y="1431925"/>
            <a:ext cx="7010400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/>
              <a:t>/** Class to illustrate exception handling */</a:t>
            </a:r>
          </a:p>
          <a:p>
            <a:r>
              <a:rPr lang="en-US" sz="2000" b="1"/>
              <a:t>public</a:t>
            </a:r>
            <a:r>
              <a:rPr lang="en-US" sz="2000"/>
              <a:t> </a:t>
            </a:r>
            <a:r>
              <a:rPr lang="en-US" sz="2000" b="1"/>
              <a:t>class</a:t>
            </a:r>
            <a:r>
              <a:rPr lang="en-US" sz="2000"/>
              <a:t> Ex {</a:t>
            </a:r>
          </a:p>
          <a:p>
            <a:pPr>
              <a:spcBef>
                <a:spcPts val="600"/>
              </a:spcBef>
            </a:pPr>
            <a:r>
              <a:rPr lang="en-US" sz="2000"/>
              <a:t>    </a:t>
            </a:r>
            <a:r>
              <a:rPr lang="en-US" sz="2000" b="1"/>
              <a:t>public</a:t>
            </a:r>
            <a:r>
              <a:rPr lang="en-US" sz="2000"/>
              <a:t> </a:t>
            </a:r>
            <a:r>
              <a:rPr lang="en-US" sz="2000" b="1"/>
              <a:t>static</a:t>
            </a:r>
            <a:r>
              <a:rPr lang="en-US" sz="2000"/>
              <a:t> </a:t>
            </a:r>
            <a:r>
              <a:rPr lang="en-US" sz="2000" b="1"/>
              <a:t>void</a:t>
            </a:r>
            <a:r>
              <a:rPr lang="en-US" sz="2000"/>
              <a:t> main() </a:t>
            </a:r>
            <a:r>
              <a:rPr lang="en-US" sz="2000" b="1">
                <a:solidFill>
                  <a:srgbClr val="8B008C"/>
                </a:solidFill>
              </a:rPr>
              <a:t>throws</a:t>
            </a:r>
            <a:r>
              <a:rPr lang="en-US" sz="2000">
                <a:solidFill>
                  <a:srgbClr val="8B008C"/>
                </a:solidFill>
              </a:rPr>
              <a:t> OurException</a:t>
            </a:r>
            <a:r>
              <a:rPr lang="en-US" sz="2000"/>
              <a:t> {</a:t>
            </a:r>
          </a:p>
          <a:p>
            <a:r>
              <a:rPr lang="en-US" sz="2000"/>
              <a:t>        second();</a:t>
            </a:r>
          </a:p>
          <a:p>
            <a:r>
              <a:rPr lang="en-US" sz="2000"/>
              <a:t>    }</a:t>
            </a:r>
          </a:p>
          <a:p>
            <a:pPr>
              <a:spcBef>
                <a:spcPts val="600"/>
              </a:spcBef>
            </a:pPr>
            <a:r>
              <a:rPr lang="en-US" sz="2000"/>
              <a:t>    </a:t>
            </a:r>
            <a:r>
              <a:rPr lang="en-US" sz="2000" b="1"/>
              <a:t>public</a:t>
            </a:r>
            <a:r>
              <a:rPr lang="en-US" sz="2000"/>
              <a:t> </a:t>
            </a:r>
            <a:r>
              <a:rPr lang="en-US" sz="2000" b="1"/>
              <a:t>static</a:t>
            </a:r>
            <a:r>
              <a:rPr lang="en-US" sz="2000"/>
              <a:t> </a:t>
            </a:r>
            <a:r>
              <a:rPr lang="en-US" sz="2000" b="1"/>
              <a:t>void</a:t>
            </a:r>
            <a:r>
              <a:rPr lang="en-US" sz="2000"/>
              <a:t> second() </a:t>
            </a:r>
            <a:r>
              <a:rPr lang="en-US" sz="2000" b="1">
                <a:solidFill>
                  <a:srgbClr val="8B008C"/>
                </a:solidFill>
              </a:rPr>
              <a:t>throws</a:t>
            </a:r>
            <a:r>
              <a:rPr lang="en-US" sz="2000">
                <a:solidFill>
                  <a:srgbClr val="8B008C"/>
                </a:solidFill>
              </a:rPr>
              <a:t> OurException</a:t>
            </a:r>
            <a:r>
              <a:rPr lang="en-US" sz="2000"/>
              <a:t> {</a:t>
            </a:r>
          </a:p>
          <a:p>
            <a:r>
              <a:rPr lang="en-US" sz="2000"/>
              <a:t>        third();</a:t>
            </a:r>
          </a:p>
          <a:p>
            <a:r>
              <a:rPr lang="en-US" sz="2000"/>
              <a:t>    }</a:t>
            </a:r>
          </a:p>
          <a:p>
            <a:pPr>
              <a:spcBef>
                <a:spcPts val="600"/>
              </a:spcBef>
            </a:pPr>
            <a:r>
              <a:rPr lang="en-US" sz="2000"/>
              <a:t>    </a:t>
            </a:r>
            <a:r>
              <a:rPr lang="en-US" sz="2000" b="1"/>
              <a:t>public</a:t>
            </a:r>
            <a:r>
              <a:rPr lang="en-US" sz="2000"/>
              <a:t> </a:t>
            </a:r>
            <a:r>
              <a:rPr lang="en-US" sz="2000" b="1"/>
              <a:t>static</a:t>
            </a:r>
            <a:r>
              <a:rPr lang="en-US" sz="2000"/>
              <a:t> </a:t>
            </a:r>
            <a:r>
              <a:rPr lang="en-US" sz="2000" b="1"/>
              <a:t>void</a:t>
            </a:r>
            <a:r>
              <a:rPr lang="en-US" sz="2000"/>
              <a:t> third() </a:t>
            </a:r>
            <a:r>
              <a:rPr lang="en-US" sz="2000" b="1">
                <a:solidFill>
                  <a:srgbClr val="8B008C"/>
                </a:solidFill>
              </a:rPr>
              <a:t>throws</a:t>
            </a:r>
            <a:r>
              <a:rPr lang="en-US" sz="2000">
                <a:solidFill>
                  <a:srgbClr val="8B008C"/>
                </a:solidFill>
              </a:rPr>
              <a:t> OurException</a:t>
            </a:r>
            <a:r>
              <a:rPr lang="en-US" sz="2000"/>
              <a:t> {</a:t>
            </a:r>
          </a:p>
          <a:p>
            <a:r>
              <a:rPr lang="en-US" sz="2000"/>
              <a:t>        </a:t>
            </a:r>
            <a:r>
              <a:rPr lang="en-US" sz="2000" b="1"/>
              <a:t>throw</a:t>
            </a:r>
            <a:r>
              <a:rPr lang="en-US" sz="2000"/>
              <a:t> </a:t>
            </a:r>
            <a:r>
              <a:rPr lang="en-US" sz="2000" b="1"/>
              <a:t>new</a:t>
            </a:r>
            <a:r>
              <a:rPr lang="en-US" sz="2000"/>
              <a:t> </a:t>
            </a:r>
            <a:r>
              <a:rPr lang="en-US" sz="2000">
                <a:solidFill>
                  <a:srgbClr val="8B008C"/>
                </a:solidFill>
              </a:rPr>
              <a:t>OurException</a:t>
            </a:r>
            <a:r>
              <a:rPr lang="en-US" sz="2000"/>
              <a:t>("mine");</a:t>
            </a:r>
          </a:p>
          <a:p>
            <a:r>
              <a:rPr lang="en-US" sz="2000"/>
              <a:t>    }</a:t>
            </a:r>
          </a:p>
          <a:p>
            <a:endParaRPr lang="en-US" sz="2000"/>
          </a:p>
        </p:txBody>
      </p:sp>
      <p:sp>
        <p:nvSpPr>
          <p:cNvPr id="89092" name="TextBox 1"/>
          <p:cNvSpPr txBox="1">
            <a:spLocks noChangeArrowheads="1"/>
          </p:cNvSpPr>
          <p:nvPr/>
        </p:nvSpPr>
        <p:spPr bwMode="auto">
          <a:xfrm>
            <a:off x="1600200" y="5257800"/>
            <a:ext cx="5192713" cy="830263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If Java asks for a </a:t>
            </a:r>
            <a:r>
              <a:rPr lang="en-US">
                <a:solidFill>
                  <a:srgbClr val="800000"/>
                </a:solidFill>
              </a:rPr>
              <a:t>throws clause</a:t>
            </a:r>
            <a:r>
              <a:rPr lang="en-US"/>
              <a:t>, insert it.</a:t>
            </a:r>
          </a:p>
          <a:p>
            <a:r>
              <a:rPr lang="en-US"/>
              <a:t>Otherwise, don’t be concerned with it.</a:t>
            </a:r>
          </a:p>
        </p:txBody>
      </p:sp>
      <p:grpSp>
        <p:nvGrpSpPr>
          <p:cNvPr id="89093" name="Group 17"/>
          <p:cNvGrpSpPr>
            <a:grpSpLocks/>
          </p:cNvGrpSpPr>
          <p:nvPr/>
        </p:nvGrpSpPr>
        <p:grpSpPr bwMode="auto">
          <a:xfrm>
            <a:off x="3429000" y="2530475"/>
            <a:ext cx="2667000" cy="2193925"/>
            <a:chOff x="3657600" y="2133600"/>
            <a:chExt cx="2667000" cy="2193925"/>
          </a:xfrm>
        </p:grpSpPr>
        <p:sp>
          <p:nvSpPr>
            <p:cNvPr id="89095" name="Line 20"/>
            <p:cNvSpPr>
              <a:spLocks noChangeShapeType="1"/>
            </p:cNvSpPr>
            <p:nvPr/>
          </p:nvSpPr>
          <p:spPr bwMode="auto">
            <a:xfrm>
              <a:off x="6324600" y="2438400"/>
              <a:ext cx="0" cy="18891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6" name="Line 20"/>
            <p:cNvSpPr>
              <a:spLocks noChangeShapeType="1"/>
            </p:cNvSpPr>
            <p:nvPr/>
          </p:nvSpPr>
          <p:spPr bwMode="auto">
            <a:xfrm>
              <a:off x="3810000" y="30480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7" name="Line 20"/>
            <p:cNvSpPr>
              <a:spLocks noChangeShapeType="1"/>
            </p:cNvSpPr>
            <p:nvPr/>
          </p:nvSpPr>
          <p:spPr bwMode="auto">
            <a:xfrm>
              <a:off x="3657600" y="2133600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8" name="Line 20"/>
            <p:cNvSpPr>
              <a:spLocks noChangeShapeType="1"/>
            </p:cNvSpPr>
            <p:nvPr/>
          </p:nvSpPr>
          <p:spPr bwMode="auto">
            <a:xfrm>
              <a:off x="3657600" y="4098925"/>
              <a:ext cx="213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9" name="Line 20"/>
            <p:cNvSpPr>
              <a:spLocks noChangeShapeType="1"/>
            </p:cNvSpPr>
            <p:nvPr/>
          </p:nvSpPr>
          <p:spPr bwMode="auto">
            <a:xfrm>
              <a:off x="4724400" y="2438400"/>
              <a:ext cx="1600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00" name="Line 20"/>
            <p:cNvSpPr>
              <a:spLocks noChangeShapeType="1"/>
            </p:cNvSpPr>
            <p:nvPr/>
          </p:nvSpPr>
          <p:spPr bwMode="auto">
            <a:xfrm>
              <a:off x="4724400" y="2133600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01" name="Line 20"/>
            <p:cNvSpPr>
              <a:spLocks noChangeShapeType="1"/>
            </p:cNvSpPr>
            <p:nvPr/>
          </p:nvSpPr>
          <p:spPr bwMode="auto">
            <a:xfrm>
              <a:off x="4724400" y="3352800"/>
              <a:ext cx="1600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02" name="Line 20"/>
            <p:cNvSpPr>
              <a:spLocks noChangeShapeType="1"/>
            </p:cNvSpPr>
            <p:nvPr/>
          </p:nvSpPr>
          <p:spPr bwMode="auto">
            <a:xfrm>
              <a:off x="4724400" y="3048000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03" name="Line 20"/>
            <p:cNvSpPr>
              <a:spLocks noChangeShapeType="1"/>
            </p:cNvSpPr>
            <p:nvPr/>
          </p:nvSpPr>
          <p:spPr bwMode="auto">
            <a:xfrm>
              <a:off x="4876800" y="4327525"/>
              <a:ext cx="1447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04" name="Line 20"/>
            <p:cNvSpPr>
              <a:spLocks noChangeShapeType="1"/>
            </p:cNvSpPr>
            <p:nvPr/>
          </p:nvSpPr>
          <p:spPr bwMode="auto">
            <a:xfrm>
              <a:off x="4876800" y="4083050"/>
              <a:ext cx="0" cy="2444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094" name="TextBox 1"/>
          <p:cNvSpPr txBox="1">
            <a:spLocks noChangeArrowheads="1"/>
          </p:cNvSpPr>
          <p:nvPr/>
        </p:nvSpPr>
        <p:spPr bwMode="auto">
          <a:xfrm>
            <a:off x="5943600" y="576263"/>
            <a:ext cx="2819400" cy="1938337"/>
          </a:xfrm>
          <a:prstGeom prst="rect">
            <a:avLst/>
          </a:prstGeom>
          <a:solidFill>
            <a:srgbClr val="FFD6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r"/>
            <a:r>
              <a:rPr lang="en-US"/>
              <a:t>Throw Exception that is not subclass of RuntimeException? May need throws clause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D94D412-ABC8-F64B-854F-A0EDAF234298}" type="slidenum">
              <a:rPr lang="en-US" sz="1400"/>
              <a:pPr/>
              <a:t>73</a:t>
            </a:fld>
            <a:endParaRPr lang="en-US" sz="1400"/>
          </a:p>
        </p:txBody>
      </p:sp>
      <p:sp>
        <p:nvSpPr>
          <p:cNvPr id="90114" name="Rectangle 2"/>
          <p:cNvSpPr txBox="1">
            <a:spLocks noChangeArrowheads="1"/>
          </p:cNvSpPr>
          <p:nvPr/>
        </p:nvSpPr>
        <p:spPr bwMode="auto">
          <a:xfrm>
            <a:off x="1295400" y="304800"/>
            <a:ext cx="6096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b="1">
                <a:solidFill>
                  <a:srgbClr val="FF0000"/>
                </a:solidFill>
              </a:rPr>
              <a:t>Try statement: catching a thrown exception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457200" y="762000"/>
            <a:ext cx="3352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8B008C"/>
                </a:solidFill>
              </a:rPr>
              <a:t>try</a:t>
            </a:r>
            <a:r>
              <a:rPr lang="en-US">
                <a:solidFill>
                  <a:srgbClr val="8B008C"/>
                </a:solidFill>
              </a:rPr>
              <a:t> { </a:t>
            </a:r>
          </a:p>
          <a:p>
            <a:r>
              <a:rPr lang="en-US">
                <a:solidFill>
                  <a:srgbClr val="8B008C"/>
                </a:solidFill>
              </a:rPr>
              <a:t>   statements</a:t>
            </a:r>
          </a:p>
          <a:p>
            <a:r>
              <a:rPr lang="en-US">
                <a:solidFill>
                  <a:srgbClr val="8B008C"/>
                </a:solidFill>
              </a:rPr>
              <a:t>}</a:t>
            </a:r>
          </a:p>
          <a:p>
            <a:r>
              <a:rPr lang="en-US" b="1">
                <a:solidFill>
                  <a:srgbClr val="8B008C"/>
                </a:solidFill>
              </a:rPr>
              <a:t>catch  </a:t>
            </a:r>
            <a:r>
              <a:rPr lang="en-US">
                <a:solidFill>
                  <a:srgbClr val="8B008C"/>
                </a:solidFill>
              </a:rPr>
              <a:t> (class-name  e) {</a:t>
            </a:r>
          </a:p>
          <a:p>
            <a:r>
              <a:rPr lang="en-US">
                <a:solidFill>
                  <a:srgbClr val="8B008C"/>
                </a:solidFill>
              </a:rPr>
              <a:t>   statements</a:t>
            </a:r>
          </a:p>
          <a:p>
            <a:r>
              <a:rPr lang="en-US">
                <a:solidFill>
                  <a:srgbClr val="8B008C"/>
                </a:solidFill>
              </a:rPr>
              <a:t>}</a:t>
            </a:r>
          </a:p>
        </p:txBody>
      </p:sp>
      <p:sp>
        <p:nvSpPr>
          <p:cNvPr id="90116" name="Text Box 5"/>
          <p:cNvSpPr txBox="1">
            <a:spLocks noChangeArrowheads="1"/>
          </p:cNvSpPr>
          <p:nvPr/>
        </p:nvSpPr>
        <p:spPr bwMode="auto">
          <a:xfrm>
            <a:off x="381000" y="3962400"/>
            <a:ext cx="7772400" cy="26320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/>
              <a:t>Execution: Execute the try-block. Three cases arise: The try-block:</a:t>
            </a:r>
          </a:p>
          <a:p>
            <a:pPr>
              <a:spcBef>
                <a:spcPct val="50000"/>
              </a:spcBef>
            </a:pPr>
            <a:r>
              <a:rPr lang="en-US" sz="2200"/>
              <a:t>1. Does not throw an exception: End of execution.</a:t>
            </a:r>
          </a:p>
          <a:p>
            <a:pPr>
              <a:spcBef>
                <a:spcPct val="50000"/>
              </a:spcBef>
            </a:pPr>
            <a:r>
              <a:rPr lang="en-US" sz="2200"/>
              <a:t>2. Throws a </a:t>
            </a:r>
            <a:r>
              <a:rPr lang="en-US" sz="2200">
                <a:solidFill>
                  <a:srgbClr val="800000"/>
                </a:solidFill>
              </a:rPr>
              <a:t>class-name </a:t>
            </a:r>
            <a:r>
              <a:rPr lang="en-US" sz="2200"/>
              <a:t>exception: execute the catch-block statements, with </a:t>
            </a:r>
            <a:r>
              <a:rPr lang="en-US" sz="2200">
                <a:solidFill>
                  <a:srgbClr val="800000"/>
                </a:solidFill>
              </a:rPr>
              <a:t>e</a:t>
            </a:r>
            <a:r>
              <a:rPr lang="en-US" sz="2200"/>
              <a:t> containing the thrown exception.</a:t>
            </a:r>
          </a:p>
          <a:p>
            <a:pPr>
              <a:spcBef>
                <a:spcPct val="50000"/>
              </a:spcBef>
            </a:pPr>
            <a:r>
              <a:rPr lang="en-US" sz="2200"/>
              <a:t>3. Throws other exception: throw the object to the statement that called </a:t>
            </a:r>
            <a:r>
              <a:rPr lang="en-US" sz="2200">
                <a:solidFill>
                  <a:srgbClr val="800000"/>
                </a:solidFill>
              </a:rPr>
              <a:t>m</a:t>
            </a:r>
            <a:r>
              <a:rPr lang="en-US" sz="2200"/>
              <a:t>.</a:t>
            </a:r>
          </a:p>
        </p:txBody>
      </p: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762000" y="1066800"/>
            <a:ext cx="5715000" cy="685800"/>
            <a:chOff x="990600" y="1447800"/>
            <a:chExt cx="5715000" cy="685800"/>
          </a:xfrm>
        </p:grpSpPr>
        <p:grpSp>
          <p:nvGrpSpPr>
            <p:cNvPr id="90133" name="Group 17"/>
            <p:cNvGrpSpPr>
              <a:grpSpLocks/>
            </p:cNvGrpSpPr>
            <p:nvPr/>
          </p:nvGrpSpPr>
          <p:grpSpPr bwMode="auto">
            <a:xfrm>
              <a:off x="2743200" y="1524000"/>
              <a:ext cx="3962400" cy="461665"/>
              <a:chOff x="2667000" y="2971800"/>
              <a:chExt cx="3962400" cy="461665"/>
            </a:xfrm>
          </p:grpSpPr>
          <p:sp>
            <p:nvSpPr>
              <p:cNvPr id="90138" name="TextBox 18"/>
              <p:cNvSpPr txBox="1">
                <a:spLocks noChangeArrowheads="1"/>
              </p:cNvSpPr>
              <p:nvPr/>
            </p:nvSpPr>
            <p:spPr bwMode="auto">
              <a:xfrm>
                <a:off x="5029200" y="2971800"/>
                <a:ext cx="1600200" cy="461665"/>
              </a:xfrm>
              <a:prstGeom prst="rect">
                <a:avLst/>
              </a:prstGeom>
              <a:solidFill>
                <a:srgbClr val="FFD6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try-block</a:t>
                </a:r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90139" name="Line 9"/>
              <p:cNvSpPr>
                <a:spLocks noChangeShapeType="1"/>
              </p:cNvSpPr>
              <p:nvPr/>
            </p:nvSpPr>
            <p:spPr bwMode="auto">
              <a:xfrm flipH="1">
                <a:off x="2667000" y="3200400"/>
                <a:ext cx="2362200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0134" name="Line 9"/>
            <p:cNvSpPr>
              <a:spLocks noChangeShapeType="1"/>
            </p:cNvSpPr>
            <p:nvPr/>
          </p:nvSpPr>
          <p:spPr bwMode="auto">
            <a:xfrm flipH="1" flipV="1">
              <a:off x="2743200" y="1447800"/>
              <a:ext cx="0" cy="30480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35" name="Line 9"/>
            <p:cNvSpPr>
              <a:spLocks noChangeShapeType="1"/>
            </p:cNvSpPr>
            <p:nvPr/>
          </p:nvSpPr>
          <p:spPr bwMode="auto">
            <a:xfrm flipH="1" flipV="1">
              <a:off x="2743200" y="1752600"/>
              <a:ext cx="0" cy="38100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36" name="Line 9"/>
            <p:cNvSpPr>
              <a:spLocks noChangeShapeType="1"/>
            </p:cNvSpPr>
            <p:nvPr/>
          </p:nvSpPr>
          <p:spPr bwMode="auto">
            <a:xfrm flipH="1">
              <a:off x="1447800" y="1447800"/>
              <a:ext cx="1295400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37" name="Line 9"/>
            <p:cNvSpPr>
              <a:spLocks noChangeShapeType="1"/>
            </p:cNvSpPr>
            <p:nvPr/>
          </p:nvSpPr>
          <p:spPr bwMode="auto">
            <a:xfrm flipH="1">
              <a:off x="990600" y="2133600"/>
              <a:ext cx="1752600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0118" name="Group 38"/>
          <p:cNvGrpSpPr>
            <a:grpSpLocks/>
          </p:cNvGrpSpPr>
          <p:nvPr/>
        </p:nvGrpSpPr>
        <p:grpSpPr bwMode="auto">
          <a:xfrm>
            <a:off x="1676400" y="2286000"/>
            <a:ext cx="4800600" cy="1592263"/>
            <a:chOff x="1905000" y="2667000"/>
            <a:chExt cx="4800600" cy="1592997"/>
          </a:xfrm>
        </p:grpSpPr>
        <p:sp>
          <p:nvSpPr>
            <p:cNvPr id="90128" name="Line 9"/>
            <p:cNvSpPr>
              <a:spLocks noChangeShapeType="1"/>
            </p:cNvSpPr>
            <p:nvPr/>
          </p:nvSpPr>
          <p:spPr bwMode="auto">
            <a:xfrm flipH="1">
              <a:off x="1905000" y="2667000"/>
              <a:ext cx="1219200" cy="0"/>
            </a:xfrm>
            <a:prstGeom prst="line">
              <a:avLst/>
            </a:prstGeom>
            <a:noFill/>
            <a:ln w="60325">
              <a:solidFill>
                <a:srgbClr val="D8C938">
                  <a:alpha val="9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129" name="Group 32"/>
            <p:cNvGrpSpPr>
              <a:grpSpLocks/>
            </p:cNvGrpSpPr>
            <p:nvPr/>
          </p:nvGrpSpPr>
          <p:grpSpPr bwMode="auto">
            <a:xfrm>
              <a:off x="2667000" y="2667000"/>
              <a:ext cx="4038600" cy="1592997"/>
              <a:chOff x="2667000" y="2667000"/>
              <a:chExt cx="4038600" cy="1592997"/>
            </a:xfrm>
          </p:grpSpPr>
          <p:sp>
            <p:nvSpPr>
              <p:cNvPr id="90130" name="TextBox 33"/>
              <p:cNvSpPr txBox="1">
                <a:spLocks noChangeArrowheads="1"/>
              </p:cNvSpPr>
              <p:nvPr/>
            </p:nvSpPr>
            <p:spPr bwMode="auto">
              <a:xfrm>
                <a:off x="3657600" y="3429000"/>
                <a:ext cx="3048000" cy="830997"/>
              </a:xfrm>
              <a:prstGeom prst="rect">
                <a:avLst/>
              </a:prstGeom>
              <a:solidFill>
                <a:srgbClr val="FCF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class-name that is a</a:t>
                </a:r>
              </a:p>
              <a:p>
                <a:r>
                  <a:rPr lang="en-US"/>
                  <a:t>subclass of </a:t>
                </a:r>
                <a:r>
                  <a:rPr lang="en-US">
                    <a:solidFill>
                      <a:srgbClr val="800000"/>
                    </a:solidFill>
                  </a:rPr>
                  <a:t>Throwable</a:t>
                </a:r>
              </a:p>
            </p:txBody>
          </p:sp>
          <p:sp>
            <p:nvSpPr>
              <p:cNvPr id="90131" name="Line 9"/>
              <p:cNvSpPr>
                <a:spLocks noChangeShapeType="1"/>
              </p:cNvSpPr>
              <p:nvPr/>
            </p:nvSpPr>
            <p:spPr bwMode="auto">
              <a:xfrm flipH="1" flipV="1">
                <a:off x="2667000" y="3810000"/>
                <a:ext cx="1066800" cy="0"/>
              </a:xfrm>
              <a:prstGeom prst="line">
                <a:avLst/>
              </a:prstGeom>
              <a:noFill/>
              <a:ln w="60325">
                <a:solidFill>
                  <a:srgbClr val="D8C938">
                    <a:alpha val="98038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32" name="Line 9"/>
              <p:cNvSpPr>
                <a:spLocks noChangeShapeType="1"/>
              </p:cNvSpPr>
              <p:nvPr/>
            </p:nvSpPr>
            <p:spPr bwMode="auto">
              <a:xfrm flipH="1" flipV="1">
                <a:off x="2667000" y="2667000"/>
                <a:ext cx="0" cy="1143000"/>
              </a:xfrm>
              <a:prstGeom prst="line">
                <a:avLst/>
              </a:prstGeom>
              <a:noFill/>
              <a:ln w="60325">
                <a:solidFill>
                  <a:srgbClr val="D8C938">
                    <a:alpha val="98038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762000" y="2133600"/>
            <a:ext cx="5715000" cy="762000"/>
            <a:chOff x="990600" y="2514600"/>
            <a:chExt cx="5715000" cy="762000"/>
          </a:xfrm>
        </p:grpSpPr>
        <p:grpSp>
          <p:nvGrpSpPr>
            <p:cNvPr id="90121" name="Group 21"/>
            <p:cNvGrpSpPr>
              <a:grpSpLocks/>
            </p:cNvGrpSpPr>
            <p:nvPr/>
          </p:nvGrpSpPr>
          <p:grpSpPr bwMode="auto">
            <a:xfrm>
              <a:off x="3505200" y="2514600"/>
              <a:ext cx="3200400" cy="762000"/>
              <a:chOff x="3505200" y="2514600"/>
              <a:chExt cx="3200400" cy="762000"/>
            </a:xfrm>
          </p:grpSpPr>
          <p:sp>
            <p:nvSpPr>
              <p:cNvPr id="90123" name="Line 9"/>
              <p:cNvSpPr>
                <a:spLocks noChangeShapeType="1"/>
              </p:cNvSpPr>
              <p:nvPr/>
            </p:nvSpPr>
            <p:spPr bwMode="auto">
              <a:xfrm flipH="1">
                <a:off x="3505200" y="2514600"/>
                <a:ext cx="304800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0124" name="Group 12"/>
              <p:cNvGrpSpPr>
                <a:grpSpLocks/>
              </p:cNvGrpSpPr>
              <p:nvPr/>
            </p:nvGrpSpPr>
            <p:grpSpPr bwMode="auto">
              <a:xfrm>
                <a:off x="3810000" y="2514600"/>
                <a:ext cx="2895600" cy="762000"/>
                <a:chOff x="3810000" y="2514600"/>
                <a:chExt cx="2895600" cy="762000"/>
              </a:xfrm>
            </p:grpSpPr>
            <p:sp>
              <p:nvSpPr>
                <p:cNvPr id="90125" name="TextBox 7"/>
                <p:cNvSpPr txBox="1">
                  <a:spLocks noChangeArrowheads="1"/>
                </p:cNvSpPr>
                <p:nvPr/>
              </p:nvSpPr>
              <p:spPr bwMode="auto">
                <a:xfrm>
                  <a:off x="5105400" y="2667000"/>
                  <a:ext cx="1600200" cy="461665"/>
                </a:xfrm>
                <a:prstGeom prst="rect">
                  <a:avLst/>
                </a:prstGeom>
                <a:solidFill>
                  <a:srgbClr val="FFD6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9pPr>
                </a:lstStyle>
                <a:p>
                  <a:r>
                    <a:rPr lang="en-US"/>
                    <a:t>catch-block</a:t>
                  </a:r>
                  <a:endParaRPr lang="en-US">
                    <a:solidFill>
                      <a:srgbClr val="800000"/>
                    </a:solidFill>
                  </a:endParaRPr>
                </a:p>
              </p:txBody>
            </p:sp>
            <p:sp>
              <p:nvSpPr>
                <p:cNvPr id="90126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3810000" y="2895600"/>
                  <a:ext cx="1295400" cy="0"/>
                </a:xfrm>
                <a:prstGeom prst="line">
                  <a:avLst/>
                </a:prstGeom>
                <a:noFill/>
                <a:ln w="31750">
                  <a:solidFill>
                    <a:srgbClr val="9933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127" name="Line 9"/>
                <p:cNvSpPr>
                  <a:spLocks noChangeShapeType="1"/>
                </p:cNvSpPr>
                <p:nvPr/>
              </p:nvSpPr>
              <p:spPr bwMode="auto">
                <a:xfrm flipH="1" flipV="1">
                  <a:off x="3810000" y="2514600"/>
                  <a:ext cx="0" cy="762000"/>
                </a:xfrm>
                <a:prstGeom prst="line">
                  <a:avLst/>
                </a:prstGeom>
                <a:noFill/>
                <a:ln w="31750">
                  <a:solidFill>
                    <a:srgbClr val="9933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0122" name="Line 9"/>
            <p:cNvSpPr>
              <a:spLocks noChangeShapeType="1"/>
            </p:cNvSpPr>
            <p:nvPr/>
          </p:nvSpPr>
          <p:spPr bwMode="auto">
            <a:xfrm flipH="1">
              <a:off x="990600" y="3276600"/>
              <a:ext cx="2819400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120" name="TextBox 39"/>
          <p:cNvSpPr txBox="1">
            <a:spLocks noChangeArrowheads="1"/>
          </p:cNvSpPr>
          <p:nvPr/>
        </p:nvSpPr>
        <p:spPr bwMode="auto">
          <a:xfrm>
            <a:off x="7010400" y="1143000"/>
            <a:ext cx="1676400" cy="157003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r"/>
            <a:r>
              <a:rPr lang="en-US"/>
              <a:t>Assume statement occurs in a method </a:t>
            </a:r>
            <a:r>
              <a:rPr lang="en-US">
                <a:solidFill>
                  <a:srgbClr val="800000"/>
                </a:solidFill>
              </a:rPr>
              <a:t>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sz="3600" dirty="0" err="1" smtClean="0">
                <a:solidFill>
                  <a:srgbClr val="800000"/>
                </a:solidFill>
              </a:rPr>
              <a:t>Junit</a:t>
            </a:r>
            <a:r>
              <a:rPr lang="en-US" sz="3600" dirty="0" smtClean="0">
                <a:solidFill>
                  <a:srgbClr val="800000"/>
                </a:solidFill>
              </a:rPr>
              <a:t> testing class</a:t>
            </a:r>
            <a:endParaRPr lang="en-US" sz="3600" dirty="0">
              <a:solidFill>
                <a:srgbClr val="8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5B8333-248A-F84E-944D-9812EFB1C372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1524000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Junit</a:t>
            </a:r>
            <a:r>
              <a:rPr lang="en-US" dirty="0" smtClean="0"/>
              <a:t> testing class is a class that contains procedures that are called to do “unit testing”. The units are generally methods in objects.</a:t>
            </a:r>
          </a:p>
          <a:p>
            <a:endParaRPr lang="en-US" dirty="0"/>
          </a:p>
          <a:p>
            <a:r>
              <a:rPr lang="en-US" dirty="0" smtClean="0"/>
              <a:t>Eclipse has a simple way to create such a class:</a:t>
            </a:r>
          </a:p>
          <a:p>
            <a:pPr defTabSz="511175"/>
            <a:r>
              <a:rPr lang="en-US" dirty="0"/>
              <a:t>	</a:t>
            </a:r>
            <a:r>
              <a:rPr lang="en-US" dirty="0" smtClean="0"/>
              <a:t>1. </a:t>
            </a:r>
            <a:r>
              <a:rPr lang="en-US" dirty="0" smtClean="0">
                <a:solidFill>
                  <a:srgbClr val="800000"/>
                </a:solidFill>
              </a:rPr>
              <a:t>In Package Explorer</a:t>
            </a:r>
            <a:r>
              <a:rPr lang="en-US" dirty="0" smtClean="0"/>
              <a:t>, select </a:t>
            </a:r>
            <a:r>
              <a:rPr lang="en-US" dirty="0" err="1" smtClean="0">
                <a:solidFill>
                  <a:srgbClr val="800000"/>
                </a:solidFill>
              </a:rPr>
              <a:t>src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smtClean="0"/>
              <a:t>directory for project</a:t>
            </a:r>
          </a:p>
          <a:p>
            <a:pPr defTabSz="511175"/>
            <a:r>
              <a:rPr lang="en-US" dirty="0"/>
              <a:t>	</a:t>
            </a:r>
            <a:r>
              <a:rPr lang="en-US" dirty="0" smtClean="0"/>
              <a:t>2. Use menu item </a:t>
            </a:r>
            <a:r>
              <a:rPr lang="en-US" dirty="0" smtClean="0">
                <a:solidFill>
                  <a:srgbClr val="800000"/>
                </a:solidFill>
              </a:rPr>
              <a:t>File </a:t>
            </a:r>
            <a:r>
              <a:rPr lang="en-US" dirty="0" smtClean="0">
                <a:solidFill>
                  <a:srgbClr val="80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800000"/>
                </a:solidFill>
              </a:rPr>
              <a:t> New </a:t>
            </a:r>
            <a:r>
              <a:rPr lang="en-US" dirty="0" smtClean="0">
                <a:solidFill>
                  <a:srgbClr val="800000"/>
                </a:solidFill>
                <a:sym typeface="Wingdings"/>
              </a:rPr>
              <a:t> </a:t>
            </a:r>
            <a:r>
              <a:rPr lang="en-US" dirty="0" err="1" smtClean="0">
                <a:solidFill>
                  <a:srgbClr val="800000"/>
                </a:solidFill>
              </a:rPr>
              <a:t>Junit</a:t>
            </a:r>
            <a:r>
              <a:rPr lang="en-US" dirty="0" smtClean="0">
                <a:solidFill>
                  <a:srgbClr val="800000"/>
                </a:solidFill>
              </a:rPr>
              <a:t> Test Case</a:t>
            </a:r>
          </a:p>
          <a:p>
            <a:pPr defTabSz="511175"/>
            <a:r>
              <a:rPr lang="en-US" dirty="0"/>
              <a:t>	</a:t>
            </a:r>
            <a:r>
              <a:rPr lang="en-US" dirty="0" smtClean="0"/>
              <a:t>3. If the class you are texting is </a:t>
            </a:r>
            <a:r>
              <a:rPr lang="en-US" dirty="0" smtClean="0">
                <a:solidFill>
                  <a:srgbClr val="800000"/>
                </a:solidFill>
              </a:rPr>
              <a:t>C</a:t>
            </a:r>
            <a:r>
              <a:rPr lang="en-US" dirty="0" smtClean="0"/>
              <a:t>, name the file </a:t>
            </a:r>
            <a:r>
              <a:rPr lang="en-US" dirty="0" err="1" smtClean="0">
                <a:solidFill>
                  <a:srgbClr val="800000"/>
                </a:solidFill>
              </a:rPr>
              <a:t>Ctester</a:t>
            </a:r>
            <a:endParaRPr lang="en-US" dirty="0" smtClean="0">
              <a:solidFill>
                <a:srgbClr val="800000"/>
              </a:solidFill>
            </a:endParaRPr>
          </a:p>
          <a:p>
            <a:pPr defTabSz="511175"/>
            <a:endParaRPr lang="en-US" dirty="0">
              <a:solidFill>
                <a:srgbClr val="800000"/>
              </a:solidFill>
            </a:endParaRPr>
          </a:p>
          <a:p>
            <a:pPr defTabSz="511175"/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704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sz="3600" dirty="0" err="1" smtClean="0">
                <a:solidFill>
                  <a:srgbClr val="800000"/>
                </a:solidFill>
              </a:rPr>
              <a:t>Junit</a:t>
            </a:r>
            <a:r>
              <a:rPr lang="en-US" sz="3600" dirty="0" smtClean="0">
                <a:solidFill>
                  <a:srgbClr val="800000"/>
                </a:solidFill>
              </a:rPr>
              <a:t> testing class looks like this:</a:t>
            </a:r>
            <a:endParaRPr lang="en-US" sz="3600" dirty="0">
              <a:solidFill>
                <a:srgbClr val="8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5B8333-248A-F84E-944D-9812EFB1C372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1231367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b="1" dirty="0"/>
              <a:t>static</a:t>
            </a:r>
            <a:r>
              <a:rPr lang="en-US" dirty="0"/>
              <a:t> </a:t>
            </a:r>
            <a:r>
              <a:rPr lang="en-US" dirty="0" err="1"/>
              <a:t>org.junit.Assert</a:t>
            </a:r>
            <a:r>
              <a:rPr lang="en-US" dirty="0"/>
              <a:t>.*;</a:t>
            </a:r>
          </a:p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/>
              <a:t>org.junit.Test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C</a:t>
            </a:r>
            <a:r>
              <a:rPr lang="en-US" dirty="0" err="1" smtClean="0"/>
              <a:t>Tester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    @Test</a:t>
            </a:r>
          </a:p>
          <a:p>
            <a:r>
              <a:rPr lang="en-US" dirty="0"/>
              <a:t>   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smtClean="0"/>
              <a:t>test(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endParaRPr lang="en-US" dirty="0"/>
          </a:p>
          <a:p>
            <a:r>
              <a:rPr lang="en-US" dirty="0" smtClean="0"/>
              <a:t>}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4191000"/>
            <a:ext cx="7079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Put as many different </a:t>
            </a:r>
            <a:r>
              <a:rPr lang="en-US" dirty="0" smtClean="0">
                <a:solidFill>
                  <a:srgbClr val="800000"/>
                </a:solidFill>
              </a:rPr>
              <a:t>test()</a:t>
            </a:r>
            <a:r>
              <a:rPr lang="en-US" dirty="0" smtClean="0"/>
              <a:t> method, with mnemonically chosen names.</a:t>
            </a:r>
          </a:p>
          <a:p>
            <a:endParaRPr lang="en-US" dirty="0"/>
          </a:p>
          <a:p>
            <a:r>
              <a:rPr lang="en-US" dirty="0" smtClean="0"/>
              <a:t>To call </a:t>
            </a:r>
            <a:r>
              <a:rPr lang="en-US" i="1" dirty="0" smtClean="0"/>
              <a:t>all</a:t>
            </a:r>
            <a:r>
              <a:rPr lang="en-US" dirty="0" smtClean="0"/>
              <a:t> such methods,  select file </a:t>
            </a:r>
            <a:r>
              <a:rPr lang="en-US" dirty="0" err="1" smtClean="0">
                <a:solidFill>
                  <a:srgbClr val="800000"/>
                </a:solidFill>
              </a:rPr>
              <a:t>CTester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smtClean="0"/>
              <a:t>in the </a:t>
            </a:r>
            <a:r>
              <a:rPr lang="en-US" dirty="0" smtClean="0">
                <a:solidFill>
                  <a:srgbClr val="800000"/>
                </a:solidFill>
              </a:rPr>
              <a:t>Package Explorer </a:t>
            </a:r>
            <a:r>
              <a:rPr lang="en-US" dirty="0" smtClean="0"/>
              <a:t>and then use menu item </a:t>
            </a:r>
            <a:r>
              <a:rPr lang="en-US" dirty="0" smtClean="0">
                <a:solidFill>
                  <a:srgbClr val="800000"/>
                </a:solidFill>
              </a:rPr>
              <a:t>Run</a:t>
            </a:r>
            <a:r>
              <a:rPr lang="en-US" dirty="0" smtClean="0">
                <a:solidFill>
                  <a:srgbClr val="800000"/>
                </a:solidFill>
                <a:sym typeface="Wingdings"/>
              </a:rPr>
              <a:t> Run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244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sz="3600" dirty="0" smtClean="0">
                <a:solidFill>
                  <a:srgbClr val="800000"/>
                </a:solidFill>
              </a:rPr>
              <a:t>What to put in a test method</a:t>
            </a:r>
            <a:endParaRPr lang="en-US" sz="3600" dirty="0">
              <a:solidFill>
                <a:srgbClr val="8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5B8333-248A-F84E-944D-9812EFB1C372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1231367"/>
            <a:ext cx="7924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dirty="0"/>
          </a:p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C</a:t>
            </a:r>
            <a:r>
              <a:rPr lang="en-US" dirty="0" err="1" smtClean="0"/>
              <a:t>Tester</a:t>
            </a:r>
            <a:r>
              <a:rPr lang="en-US" dirty="0" smtClean="0"/>
              <a:t> {</a:t>
            </a:r>
            <a:endParaRPr lang="en-US" dirty="0"/>
          </a:p>
          <a:p>
            <a:r>
              <a:rPr lang="en-US" dirty="0"/>
              <a:t>    @Test</a:t>
            </a:r>
          </a:p>
          <a:p>
            <a:r>
              <a:rPr lang="en-US" dirty="0"/>
              <a:t>   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 smtClean="0"/>
              <a:t>testFail</a:t>
            </a:r>
            <a:r>
              <a:rPr lang="en-US" dirty="0" smtClean="0"/>
              <a:t>(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  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i="1" dirty="0">
                <a:solidFill>
                  <a:srgbClr val="800000"/>
                </a:solidFill>
              </a:rPr>
              <a:t>fail("Not yet implemented")</a:t>
            </a:r>
            <a:r>
              <a:rPr lang="en-US" i="1" dirty="0" smtClean="0">
                <a:solidFill>
                  <a:srgbClr val="800000"/>
                </a:solidFill>
              </a:rPr>
              <a:t>;</a:t>
            </a:r>
          </a:p>
          <a:p>
            <a:endParaRPr lang="en-US" i="1" dirty="0">
              <a:solidFill>
                <a:srgbClr val="800000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  @</a:t>
            </a:r>
            <a:r>
              <a:rPr lang="en-US" dirty="0"/>
              <a:t>Test</a:t>
            </a:r>
          </a:p>
          <a:p>
            <a:r>
              <a:rPr lang="en-US" dirty="0"/>
              <a:t>   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 smtClean="0"/>
              <a:t>testM</a:t>
            </a:r>
            <a:r>
              <a:rPr lang="en-US" dirty="0" smtClean="0"/>
              <a:t>(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 smtClean="0">
                <a:solidFill>
                  <a:srgbClr val="800000"/>
                </a:solidFill>
              </a:rPr>
              <a:t>assertEquals</a:t>
            </a:r>
            <a:r>
              <a:rPr lang="en-US" dirty="0" smtClean="0">
                <a:solidFill>
                  <a:srgbClr val="800000"/>
                </a:solidFill>
              </a:rPr>
              <a:t>(5, </a:t>
            </a:r>
            <a:r>
              <a:rPr lang="en-US" dirty="0" err="1" smtClean="0">
                <a:solidFill>
                  <a:srgbClr val="800000"/>
                </a:solidFill>
              </a:rPr>
              <a:t>C.m</a:t>
            </a:r>
            <a:r>
              <a:rPr lang="en-US" dirty="0" smtClean="0">
                <a:solidFill>
                  <a:srgbClr val="800000"/>
                </a:solidFill>
              </a:rPr>
              <a:t>(30));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>
                <a:solidFill>
                  <a:srgbClr val="800000"/>
                </a:solidFill>
              </a:rPr>
              <a:t>assertEquals</a:t>
            </a:r>
            <a:r>
              <a:rPr lang="en-US" dirty="0" smtClean="0">
                <a:solidFill>
                  <a:srgbClr val="800000"/>
                </a:solidFill>
              </a:rPr>
              <a:t>(20, </a:t>
            </a:r>
            <a:r>
              <a:rPr lang="en-US" dirty="0" err="1">
                <a:solidFill>
                  <a:srgbClr val="800000"/>
                </a:solidFill>
              </a:rPr>
              <a:t>C.m</a:t>
            </a:r>
            <a:r>
              <a:rPr lang="en-US" dirty="0" smtClean="0">
                <a:solidFill>
                  <a:srgbClr val="800000"/>
                </a:solidFill>
              </a:rPr>
              <a:t>(0</a:t>
            </a:r>
            <a:r>
              <a:rPr lang="en-US" dirty="0">
                <a:solidFill>
                  <a:srgbClr val="800000"/>
                </a:solidFill>
              </a:rPr>
              <a:t>));</a:t>
            </a:r>
          </a:p>
          <a:p>
            <a:endParaRPr lang="en-US" dirty="0" smtClean="0">
              <a:solidFill>
                <a:srgbClr val="800000"/>
              </a:solidFill>
            </a:endParaRPr>
          </a:p>
          <a:p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 smtClean="0">
                <a:solidFill>
                  <a:srgbClr val="800000"/>
                </a:solidFill>
              </a:rPr>
              <a:t>       </a:t>
            </a:r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r>
              <a:rPr lang="en-US" dirty="0" smtClean="0">
                <a:solidFill>
                  <a:srgbClr val="800000"/>
                </a:solidFill>
              </a:rPr>
              <a:t>}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800" y="1981200"/>
            <a:ext cx="2971800" cy="1200328"/>
          </a:xfrm>
          <a:prstGeom prst="rect">
            <a:avLst/>
          </a:prstGeom>
          <a:solidFill>
            <a:srgbClr val="FFD6E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Causes execution of method call to abort with a message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7800" y="3505200"/>
            <a:ext cx="2971800" cy="1569660"/>
          </a:xfrm>
          <a:prstGeom prst="rect">
            <a:avLst/>
          </a:prstGeom>
          <a:solidFill>
            <a:srgbClr val="FFD6E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Testing 2 calls on static method m of C.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Put in as many tests as you need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0200" y="5562600"/>
            <a:ext cx="5961638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assertEquals</a:t>
            </a:r>
            <a:r>
              <a:rPr lang="en-US" dirty="0" smtClean="0"/>
              <a:t>(expected value, computed value);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62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sz="3600" dirty="0" smtClean="0">
                <a:solidFill>
                  <a:srgbClr val="800000"/>
                </a:solidFill>
              </a:rPr>
              <a:t>To test a new class</a:t>
            </a:r>
            <a:endParaRPr lang="en-US" sz="3600" dirty="0">
              <a:solidFill>
                <a:srgbClr val="8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5B8333-248A-F84E-944D-9812EFB1C372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1" y="1524000"/>
            <a:ext cx="7239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test a class, it is best to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 method a test procedure to test whether the constructor sets </a:t>
            </a:r>
            <a:r>
              <a:rPr lang="en-US" i="1" dirty="0" smtClean="0"/>
              <a:t>all</a:t>
            </a:r>
            <a:r>
              <a:rPr lang="en-US" dirty="0" smtClean="0"/>
              <a:t> fields properly, so that the class invariant is true. This will also test the getters. (see next slide)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 test procedure to test whether the setters do their job correctly.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 test procedure to test whether </a:t>
            </a:r>
            <a:r>
              <a:rPr lang="en-US" dirty="0" err="1" smtClean="0"/>
              <a:t>toString</a:t>
            </a:r>
            <a:r>
              <a:rPr lang="en-US" dirty="0" smtClean="0"/>
              <a:t>() is correct.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 separate method for each of the other constructors (if there are more)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other test procedures as is necessary to test other methods.</a:t>
            </a:r>
          </a:p>
        </p:txBody>
      </p:sp>
    </p:spTree>
    <p:extLst>
      <p:ext uri="{BB962C8B-B14F-4D97-AF65-F5344CB8AC3E}">
        <p14:creationId xmlns:p14="http://schemas.microsoft.com/office/powerpoint/2010/main" val="1328547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sz="3600" dirty="0" smtClean="0">
                <a:solidFill>
                  <a:srgbClr val="800000"/>
                </a:solidFill>
              </a:rPr>
              <a:t>Testing a constructor</a:t>
            </a:r>
            <a:endParaRPr lang="en-US" sz="3600" dirty="0">
              <a:solidFill>
                <a:srgbClr val="8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5B8333-248A-F84E-944D-9812EFB1C372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1231367"/>
            <a:ext cx="487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dirty="0" smtClean="0"/>
          </a:p>
          <a:p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dirty="0" err="1" smtClean="0"/>
              <a:t>CTester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@Test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void</a:t>
            </a:r>
            <a:r>
              <a:rPr lang="en-US" dirty="0" smtClean="0"/>
              <a:t> </a:t>
            </a:r>
            <a:r>
              <a:rPr lang="en-US" dirty="0" err="1" smtClean="0"/>
              <a:t>testConstructor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C c1= </a:t>
            </a:r>
            <a:r>
              <a:rPr lang="en-US" b="1" dirty="0" smtClean="0"/>
              <a:t>new</a:t>
            </a:r>
            <a:r>
              <a:rPr lang="en-US" dirty="0" smtClean="0"/>
              <a:t> C(5, 7);</a:t>
            </a:r>
          </a:p>
          <a:p>
            <a:r>
              <a:rPr lang="en-US" i="1" dirty="0" smtClean="0">
                <a:solidFill>
                  <a:srgbClr val="800000"/>
                </a:solidFill>
              </a:rPr>
              <a:t>       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err="1" smtClean="0">
                <a:solidFill>
                  <a:srgbClr val="800000"/>
                </a:solidFill>
              </a:rPr>
              <a:t>assertEquals</a:t>
            </a:r>
            <a:r>
              <a:rPr lang="en-US" dirty="0" smtClean="0">
                <a:solidFill>
                  <a:srgbClr val="800000"/>
                </a:solidFill>
              </a:rPr>
              <a:t>(5, c1.getF1());</a:t>
            </a:r>
            <a:endParaRPr lang="en-US" dirty="0"/>
          </a:p>
          <a:p>
            <a:r>
              <a:rPr lang="en-US" i="1" dirty="0">
                <a:solidFill>
                  <a:srgbClr val="800000"/>
                </a:solidFill>
              </a:rPr>
              <a:t>       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 err="1">
                <a:solidFill>
                  <a:srgbClr val="800000"/>
                </a:solidFill>
              </a:rPr>
              <a:t>assertEquals</a:t>
            </a:r>
            <a:r>
              <a:rPr lang="en-US" dirty="0" smtClean="0">
                <a:solidFill>
                  <a:srgbClr val="800000"/>
                </a:solidFill>
              </a:rPr>
              <a:t>(7, </a:t>
            </a:r>
            <a:r>
              <a:rPr lang="en-US" dirty="0">
                <a:solidFill>
                  <a:srgbClr val="800000"/>
                </a:solidFill>
              </a:rPr>
              <a:t>c1.</a:t>
            </a:r>
            <a:r>
              <a:rPr lang="en-US" dirty="0" smtClean="0">
                <a:solidFill>
                  <a:srgbClr val="800000"/>
                </a:solidFill>
              </a:rPr>
              <a:t>getF2(</a:t>
            </a:r>
            <a:r>
              <a:rPr lang="en-US" dirty="0">
                <a:solidFill>
                  <a:srgbClr val="800000"/>
                </a:solidFill>
              </a:rPr>
              <a:t>))</a:t>
            </a:r>
            <a:r>
              <a:rPr lang="en-US" dirty="0" smtClean="0">
                <a:solidFill>
                  <a:srgbClr val="800000"/>
                </a:solidFill>
              </a:rPr>
              <a:t>;</a:t>
            </a:r>
            <a:endParaRPr lang="en-US" dirty="0"/>
          </a:p>
          <a:p>
            <a:r>
              <a:rPr lang="en-US" i="1" dirty="0">
                <a:solidFill>
                  <a:srgbClr val="800000"/>
                </a:solidFill>
              </a:rPr>
              <a:t>       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 err="1">
                <a:solidFill>
                  <a:srgbClr val="800000"/>
                </a:solidFill>
              </a:rPr>
              <a:t>assertEquals</a:t>
            </a:r>
            <a:r>
              <a:rPr lang="en-US" dirty="0" smtClean="0">
                <a:solidFill>
                  <a:srgbClr val="800000"/>
                </a:solidFill>
              </a:rPr>
              <a:t>(20, </a:t>
            </a:r>
            <a:r>
              <a:rPr lang="en-US" dirty="0">
                <a:solidFill>
                  <a:srgbClr val="800000"/>
                </a:solidFill>
              </a:rPr>
              <a:t>c1.</a:t>
            </a:r>
            <a:r>
              <a:rPr lang="en-US" dirty="0" smtClean="0">
                <a:solidFill>
                  <a:srgbClr val="800000"/>
                </a:solidFill>
              </a:rPr>
              <a:t>getF3(</a:t>
            </a:r>
            <a:r>
              <a:rPr lang="en-US" dirty="0">
                <a:solidFill>
                  <a:srgbClr val="800000"/>
                </a:solidFill>
              </a:rPr>
              <a:t>))</a:t>
            </a:r>
            <a:r>
              <a:rPr lang="en-US" dirty="0" smtClean="0">
                <a:solidFill>
                  <a:srgbClr val="800000"/>
                </a:solidFill>
              </a:rPr>
              <a:t>;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    }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7800" y="1676400"/>
            <a:ext cx="3429001" cy="4524315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Assume C has 3 fields, f1, f2, and f3, with appropriate getter methods.</a:t>
            </a:r>
          </a:p>
          <a:p>
            <a:endParaRPr lang="en-US" dirty="0"/>
          </a:p>
          <a:p>
            <a:r>
              <a:rPr lang="en-US" dirty="0" smtClean="0"/>
              <a:t>Assume the 5 is for f1, the 7 is for f2, and f3 is to be initialized to 20.</a:t>
            </a:r>
          </a:p>
          <a:p>
            <a:endParaRPr lang="en-US" dirty="0"/>
          </a:p>
          <a:p>
            <a:r>
              <a:rPr lang="en-US" dirty="0" smtClean="0"/>
              <a:t>This code creates a new objects and tests whether </a:t>
            </a:r>
            <a:r>
              <a:rPr lang="en-US" i="1" dirty="0" smtClean="0"/>
              <a:t>all</a:t>
            </a:r>
            <a:r>
              <a:rPr lang="en-US" dirty="0" smtClean="0"/>
              <a:t> fields are properly set.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4648200"/>
            <a:ext cx="3840321" cy="156966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Note: purpose of procedure is to test constructor, but the method also tests the getter methods.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88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sz="3600" dirty="0" smtClean="0">
                <a:solidFill>
                  <a:srgbClr val="800000"/>
                </a:solidFill>
              </a:rPr>
              <a:t>Testing setter methods</a:t>
            </a:r>
            <a:endParaRPr lang="en-US" sz="3600" dirty="0">
              <a:solidFill>
                <a:srgbClr val="8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5B8333-248A-F84E-944D-9812EFB1C372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1231367"/>
            <a:ext cx="48768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dirty="0" smtClean="0"/>
          </a:p>
          <a:p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dirty="0" err="1" smtClean="0"/>
              <a:t>CTester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@Test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void</a:t>
            </a:r>
            <a:r>
              <a:rPr lang="en-US" dirty="0" smtClean="0"/>
              <a:t> </a:t>
            </a:r>
            <a:r>
              <a:rPr lang="en-US" dirty="0" err="1" smtClean="0"/>
              <a:t>testSetters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C c1= </a:t>
            </a:r>
            <a:r>
              <a:rPr lang="en-US" b="1" dirty="0" smtClean="0"/>
              <a:t>new</a:t>
            </a:r>
            <a:r>
              <a:rPr lang="en-US" dirty="0" smtClean="0"/>
              <a:t> C(5, 7);</a:t>
            </a:r>
          </a:p>
          <a:p>
            <a:r>
              <a:rPr lang="en-US" dirty="0" smtClean="0"/>
              <a:t>        c1.setF1(6);</a:t>
            </a:r>
          </a:p>
          <a:p>
            <a:r>
              <a:rPr lang="en-US" i="1" dirty="0" smtClean="0">
                <a:solidFill>
                  <a:srgbClr val="800000"/>
                </a:solidFill>
              </a:rPr>
              <a:t>       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err="1" smtClean="0">
                <a:solidFill>
                  <a:srgbClr val="800000"/>
                </a:solidFill>
              </a:rPr>
              <a:t>assertEquals</a:t>
            </a:r>
            <a:r>
              <a:rPr lang="en-US" dirty="0" smtClean="0">
                <a:solidFill>
                  <a:srgbClr val="800000"/>
                </a:solidFill>
              </a:rPr>
              <a:t>(6, c1.getF1());</a:t>
            </a:r>
          </a:p>
          <a:p>
            <a:endParaRPr lang="en-US" dirty="0">
              <a:solidFill>
                <a:srgbClr val="800000"/>
              </a:solidFill>
            </a:endParaRPr>
          </a:p>
          <a:p>
            <a:r>
              <a:rPr lang="en-US" dirty="0" smtClean="0">
                <a:solidFill>
                  <a:srgbClr val="800000"/>
                </a:solidFill>
              </a:rPr>
              <a:t>        s2.setF2(-5);</a:t>
            </a:r>
            <a:endParaRPr lang="en-US" dirty="0"/>
          </a:p>
          <a:p>
            <a:r>
              <a:rPr lang="en-US" i="1" dirty="0">
                <a:solidFill>
                  <a:srgbClr val="800000"/>
                </a:solidFill>
              </a:rPr>
              <a:t>       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 err="1">
                <a:solidFill>
                  <a:srgbClr val="800000"/>
                </a:solidFill>
              </a:rPr>
              <a:t>assertEquals</a:t>
            </a:r>
            <a:r>
              <a:rPr lang="en-US" dirty="0" smtClean="0">
                <a:solidFill>
                  <a:srgbClr val="800000"/>
                </a:solidFill>
              </a:rPr>
              <a:t>(-5, </a:t>
            </a:r>
            <a:r>
              <a:rPr lang="en-US" dirty="0">
                <a:solidFill>
                  <a:srgbClr val="800000"/>
                </a:solidFill>
              </a:rPr>
              <a:t>c1.</a:t>
            </a:r>
            <a:r>
              <a:rPr lang="en-US" dirty="0" smtClean="0">
                <a:solidFill>
                  <a:srgbClr val="800000"/>
                </a:solidFill>
              </a:rPr>
              <a:t>getF2(</a:t>
            </a:r>
            <a:r>
              <a:rPr lang="en-US" dirty="0">
                <a:solidFill>
                  <a:srgbClr val="800000"/>
                </a:solidFill>
              </a:rPr>
              <a:t>))</a:t>
            </a:r>
            <a:r>
              <a:rPr lang="en-US" dirty="0" smtClean="0">
                <a:solidFill>
                  <a:srgbClr val="800000"/>
                </a:solidFill>
              </a:rPr>
              <a:t>; 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}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7800" y="1676400"/>
            <a:ext cx="3429001" cy="1938992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Assume C has 3 fields, f1, f2, and f3, with appropriate getter and setter methods.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77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B32703D-D5E8-A140-8410-36ACFEBE70D5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24578" name="Slide Number Placeholder 4"/>
          <p:cNvSpPr txBox="1">
            <a:spLocks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r"/>
            <a:fld id="{9ECA552D-4627-0241-BCAB-2CFA8A02F083}" type="slidenum">
              <a:rPr lang="en-US" sz="1400"/>
              <a:pPr algn="r"/>
              <a:t>8</a:t>
            </a:fld>
            <a:endParaRPr lang="en-US" sz="1400"/>
          </a:p>
        </p:txBody>
      </p:sp>
      <p:sp>
        <p:nvSpPr>
          <p:cNvPr id="24579" name="Rectangle 6"/>
          <p:cNvSpPr>
            <a:spLocks noChangeArrowheads="1"/>
          </p:cNvSpPr>
          <p:nvPr/>
        </p:nvSpPr>
        <p:spPr bwMode="auto">
          <a:xfrm>
            <a:off x="685800" y="3810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b="1" dirty="0" smtClean="0">
                <a:solidFill>
                  <a:srgbClr val="FF0000"/>
                </a:solidFill>
              </a:rPr>
              <a:t>Assignment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2895600" y="5715000"/>
            <a:ext cx="53340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24581" name="Text Box 10"/>
          <p:cNvSpPr txBox="1">
            <a:spLocks noChangeArrowheads="1"/>
          </p:cNvSpPr>
          <p:nvPr/>
        </p:nvSpPr>
        <p:spPr bwMode="auto">
          <a:xfrm>
            <a:off x="2286000" y="5715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24582" name="Text Box 12"/>
          <p:cNvSpPr txBox="1">
            <a:spLocks noChangeArrowheads="1"/>
          </p:cNvSpPr>
          <p:nvPr/>
        </p:nvSpPr>
        <p:spPr bwMode="auto">
          <a:xfrm>
            <a:off x="3429000" y="5867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int</a:t>
            </a:r>
          </a:p>
        </p:txBody>
      </p:sp>
      <p:sp>
        <p:nvSpPr>
          <p:cNvPr id="24584" name="Text Box 16"/>
          <p:cNvSpPr txBox="1">
            <a:spLocks noChangeArrowheads="1"/>
          </p:cNvSpPr>
          <p:nvPr/>
        </p:nvSpPr>
        <p:spPr bwMode="auto">
          <a:xfrm>
            <a:off x="762000" y="1219200"/>
            <a:ext cx="6172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200" dirty="0" smtClean="0"/>
              <a:t>&lt;variable&gt; =    &lt;expression&gt; ;   </a:t>
            </a:r>
            <a:endParaRPr lang="en-US" sz="2200" dirty="0"/>
          </a:p>
        </p:txBody>
      </p:sp>
      <p:sp>
        <p:nvSpPr>
          <p:cNvPr id="24596" name="Text Box 13"/>
          <p:cNvSpPr txBox="1">
            <a:spLocks noChangeArrowheads="1"/>
          </p:cNvSpPr>
          <p:nvPr/>
        </p:nvSpPr>
        <p:spPr bwMode="auto">
          <a:xfrm>
            <a:off x="5181600" y="5715000"/>
            <a:ext cx="83820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/>
              <a:t>20.0</a:t>
            </a:r>
            <a:endParaRPr lang="en-US" dirty="0"/>
          </a:p>
        </p:txBody>
      </p:sp>
      <p:sp>
        <p:nvSpPr>
          <p:cNvPr id="24597" name="Text Box 14"/>
          <p:cNvSpPr txBox="1">
            <a:spLocks noChangeArrowheads="1"/>
          </p:cNvSpPr>
          <p:nvPr/>
        </p:nvSpPr>
        <p:spPr bwMode="auto">
          <a:xfrm>
            <a:off x="4267200" y="5715000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area</a:t>
            </a:r>
          </a:p>
        </p:txBody>
      </p:sp>
      <p:sp>
        <p:nvSpPr>
          <p:cNvPr id="24598" name="Text Box 16"/>
          <p:cNvSpPr txBox="1">
            <a:spLocks noChangeArrowheads="1"/>
          </p:cNvSpPr>
          <p:nvPr/>
        </p:nvSpPr>
        <p:spPr bwMode="auto">
          <a:xfrm>
            <a:off x="6019800" y="59436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double</a:t>
            </a:r>
          </a:p>
        </p:txBody>
      </p:sp>
      <p:sp>
        <p:nvSpPr>
          <p:cNvPr id="24601" name="Text Box 19"/>
          <p:cNvSpPr txBox="1">
            <a:spLocks noChangeArrowheads="1"/>
          </p:cNvSpPr>
          <p:nvPr/>
        </p:nvSpPr>
        <p:spPr bwMode="auto">
          <a:xfrm>
            <a:off x="1143000" y="1752600"/>
            <a:ext cx="5181600" cy="769441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 dirty="0" smtClean="0"/>
              <a:t>Type of &lt;variable&gt; must be same as or wider than type of &lt;expression&gt;</a:t>
            </a:r>
            <a:endParaRPr lang="en-US" sz="2200" dirty="0"/>
          </a:p>
        </p:txBody>
      </p:sp>
      <p:grpSp>
        <p:nvGrpSpPr>
          <p:cNvPr id="24589" name="Group 2"/>
          <p:cNvGrpSpPr>
            <a:grpSpLocks/>
          </p:cNvGrpSpPr>
          <p:nvPr/>
        </p:nvGrpSpPr>
        <p:grpSpPr bwMode="auto">
          <a:xfrm>
            <a:off x="1066800" y="3276600"/>
            <a:ext cx="6858000" cy="769441"/>
            <a:chOff x="1066800" y="3276600"/>
            <a:chExt cx="6858000" cy="769441"/>
          </a:xfrm>
        </p:grpSpPr>
        <p:sp>
          <p:nvSpPr>
            <p:cNvPr id="24594" name="Text Box 18"/>
            <p:cNvSpPr txBox="1">
              <a:spLocks noChangeArrowheads="1"/>
            </p:cNvSpPr>
            <p:nvPr/>
          </p:nvSpPr>
          <p:spPr bwMode="auto">
            <a:xfrm>
              <a:off x="1066800" y="3352800"/>
              <a:ext cx="20574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sz="2200" dirty="0" smtClean="0"/>
                <a:t>x=  area;</a:t>
              </a:r>
              <a:endParaRPr lang="en-US" sz="2200" dirty="0"/>
            </a:p>
          </p:txBody>
        </p:sp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3124200" y="3276600"/>
              <a:ext cx="4800600" cy="76944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200" dirty="0" smtClean="0"/>
                <a:t>Illegal because type of x (</a:t>
              </a:r>
              <a:r>
                <a:rPr lang="en-US" sz="2200" b="1" dirty="0" err="1" smtClean="0"/>
                <a:t>int</a:t>
              </a:r>
              <a:r>
                <a:rPr lang="en-US" sz="2200" dirty="0" smtClean="0"/>
                <a:t>) is narrower than type of area (</a:t>
              </a:r>
              <a:r>
                <a:rPr lang="en-US" sz="2200" b="1" dirty="0" smtClean="0"/>
                <a:t>double</a:t>
              </a:r>
              <a:r>
                <a:rPr lang="en-US" sz="2200" dirty="0" smtClean="0"/>
                <a:t>)</a:t>
              </a:r>
              <a:endParaRPr lang="en-US" sz="2200" dirty="0"/>
            </a:p>
          </p:txBody>
        </p:sp>
      </p:grpSp>
      <p:sp>
        <p:nvSpPr>
          <p:cNvPr id="24588" name="TextBox 26"/>
          <p:cNvSpPr txBox="1">
            <a:spLocks noChangeArrowheads="1"/>
          </p:cNvSpPr>
          <p:nvPr/>
        </p:nvSpPr>
        <p:spPr bwMode="auto">
          <a:xfrm>
            <a:off x="533400" y="6019800"/>
            <a:ext cx="1322388" cy="461963"/>
          </a:xfrm>
          <a:prstGeom prst="rect">
            <a:avLst/>
          </a:prstGeom>
          <a:solidFill>
            <a:srgbClr val="E5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Page A-6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6800" y="4642563"/>
            <a:ext cx="1827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= (</a:t>
            </a:r>
            <a:r>
              <a:rPr lang="en-US" b="1" dirty="0" err="1" smtClean="0"/>
              <a:t>int</a:t>
            </a:r>
            <a:r>
              <a:rPr lang="en-US" dirty="0" smtClean="0"/>
              <a:t>) area;</a:t>
            </a:r>
            <a:endParaRPr lang="en-US" dirty="0"/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3429000" y="4674513"/>
            <a:ext cx="4800600" cy="43088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 dirty="0" smtClean="0"/>
              <a:t>But you can cast the expression</a:t>
            </a: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1143000" y="3200400"/>
            <a:ext cx="1066800" cy="838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H="1">
            <a:off x="1219200" y="3124200"/>
            <a:ext cx="838200" cy="99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66663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sz="3600" dirty="0" smtClean="0">
                <a:solidFill>
                  <a:srgbClr val="800000"/>
                </a:solidFill>
              </a:rPr>
              <a:t>Warning: don’t use static components</a:t>
            </a:r>
            <a:endParaRPr lang="en-US" sz="3600" dirty="0">
              <a:solidFill>
                <a:srgbClr val="8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5B8333-248A-F84E-944D-9812EFB1C372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1455003"/>
            <a:ext cx="754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 it is possible to use fields or static variables in a </a:t>
            </a:r>
            <a:r>
              <a:rPr lang="en-US" dirty="0" err="1" smtClean="0"/>
              <a:t>Junit</a:t>
            </a:r>
            <a:r>
              <a:rPr lang="en-US" dirty="0" smtClean="0"/>
              <a:t> test class, we advise against it at this point. You do not know when they are initialized (before the call of </a:t>
            </a:r>
            <a:r>
              <a:rPr lang="en-US" i="1" dirty="0" smtClean="0"/>
              <a:t>each</a:t>
            </a:r>
            <a:r>
              <a:rPr lang="en-US" dirty="0" smtClean="0"/>
              <a:t> test procedure, or once when you use Run </a:t>
            </a:r>
            <a:r>
              <a:rPr lang="en-US" dirty="0" smtClean="0">
                <a:sym typeface="Wingdings"/>
              </a:rPr>
              <a:t> Run, or once when class if first created, whatever).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Just use local variables where needed in a testing class.</a:t>
            </a:r>
            <a:r>
              <a:rPr lang="en-US" dirty="0" smtClean="0"/>
              <a:t> 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919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sz="3600" dirty="0" err="1" smtClean="0">
                <a:solidFill>
                  <a:srgbClr val="800000"/>
                </a:solidFill>
              </a:rPr>
              <a:t>Enums</a:t>
            </a:r>
            <a:r>
              <a:rPr lang="en-US" sz="3600" dirty="0" smtClean="0">
                <a:solidFill>
                  <a:srgbClr val="800000"/>
                </a:solidFill>
              </a:rPr>
              <a:t> (or enumerations)</a:t>
            </a:r>
            <a:endParaRPr lang="en-US" sz="3600" dirty="0">
              <a:solidFill>
                <a:srgbClr val="8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5B8333-248A-F84E-944D-9812EFB1C372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19200" y="41148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err="1" smtClean="0"/>
              <a:t>enum</a:t>
            </a:r>
            <a:r>
              <a:rPr lang="en-US" dirty="0" smtClean="0"/>
              <a:t> </a:t>
            </a:r>
            <a:r>
              <a:rPr lang="en-US" dirty="0"/>
              <a:t>Suit {Clubs, Diamonds, Hearts, Spades}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" y="1495975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 </a:t>
            </a:r>
            <a:r>
              <a:rPr lang="en-US" dirty="0" err="1" smtClean="0">
                <a:solidFill>
                  <a:srgbClr val="FF0000"/>
                </a:solidFill>
              </a:rPr>
              <a:t>enum</a:t>
            </a:r>
            <a:r>
              <a:rPr lang="en-US" dirty="0" smtClean="0"/>
              <a:t>: a class that lets you create mnemonic names for entities instead of having to use constants like 1, 2, 3, 4</a:t>
            </a:r>
          </a:p>
          <a:p>
            <a:endParaRPr lang="en-US" dirty="0"/>
          </a:p>
          <a:p>
            <a:r>
              <a:rPr lang="en-US" dirty="0" smtClean="0"/>
              <a:t>The declaration below declares a class </a:t>
            </a:r>
            <a:r>
              <a:rPr lang="en-US" dirty="0" smtClean="0">
                <a:solidFill>
                  <a:srgbClr val="800000"/>
                </a:solidFill>
              </a:rPr>
              <a:t>Suit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After that, in any method, use </a:t>
            </a:r>
            <a:r>
              <a:rPr lang="en-US" dirty="0" err="1" smtClean="0">
                <a:solidFill>
                  <a:srgbClr val="800000"/>
                </a:solidFill>
              </a:rPr>
              <a:t>Suit.Clubs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800000"/>
                </a:solidFill>
              </a:rPr>
              <a:t>Suit.Diamond</a:t>
            </a:r>
            <a:r>
              <a:rPr lang="en-US" dirty="0" err="1" smtClean="0"/>
              <a:t>s</a:t>
            </a:r>
            <a:r>
              <a:rPr lang="en-US" dirty="0" smtClean="0"/>
              <a:t>, etc. as constants.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81001" y="4648200"/>
            <a:ext cx="2286000" cy="1733728"/>
            <a:chOff x="381001" y="4648200"/>
            <a:chExt cx="2286000" cy="1733728"/>
          </a:xfrm>
        </p:grpSpPr>
        <p:sp>
          <p:nvSpPr>
            <p:cNvPr id="6" name="TextBox 5"/>
            <p:cNvSpPr txBox="1"/>
            <p:nvPr/>
          </p:nvSpPr>
          <p:spPr>
            <a:xfrm>
              <a:off x="381001" y="5181600"/>
              <a:ext cx="2286000" cy="1200328"/>
            </a:xfrm>
            <a:prstGeom prst="rect">
              <a:avLst/>
            </a:prstGeom>
            <a:solidFill>
              <a:srgbClr val="FFD6E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ould be private,</a:t>
              </a:r>
            </a:p>
            <a:p>
              <a:r>
                <a:rPr lang="en-US" dirty="0"/>
                <a:t>o</a:t>
              </a:r>
              <a:r>
                <a:rPr lang="en-US" dirty="0" smtClean="0"/>
                <a:t>r any access modifier</a:t>
              </a:r>
              <a:endParaRPr lang="en-US" dirty="0"/>
            </a:p>
          </p:txBody>
        </p:sp>
        <p:cxnSp>
          <p:nvCxnSpPr>
            <p:cNvPr id="7" name="Straight Connector 34"/>
            <p:cNvCxnSpPr>
              <a:cxnSpLocks noChangeShapeType="1"/>
              <a:endCxn id="6" idx="0"/>
            </p:cNvCxnSpPr>
            <p:nvPr/>
          </p:nvCxnSpPr>
          <p:spPr bwMode="auto">
            <a:xfrm flipH="1">
              <a:off x="1524001" y="4648200"/>
              <a:ext cx="152399" cy="53340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Group 12"/>
          <p:cNvGrpSpPr/>
          <p:nvPr/>
        </p:nvGrpSpPr>
        <p:grpSpPr>
          <a:xfrm>
            <a:off x="2743200" y="4572001"/>
            <a:ext cx="1524000" cy="1787225"/>
            <a:chOff x="152401" y="4419600"/>
            <a:chExt cx="1608667" cy="1864930"/>
          </a:xfrm>
        </p:grpSpPr>
        <p:sp>
          <p:nvSpPr>
            <p:cNvPr id="14" name="TextBox 13"/>
            <p:cNvSpPr txBox="1"/>
            <p:nvPr/>
          </p:nvSpPr>
          <p:spPr>
            <a:xfrm>
              <a:off x="304801" y="5417403"/>
              <a:ext cx="1456267" cy="867127"/>
            </a:xfrm>
            <a:prstGeom prst="rect">
              <a:avLst/>
            </a:prstGeom>
            <a:solidFill>
              <a:srgbClr val="FFD6E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ew</a:t>
              </a:r>
            </a:p>
            <a:p>
              <a:r>
                <a:rPr lang="en-US" dirty="0" smtClean="0"/>
                <a:t>keyword</a:t>
              </a:r>
              <a:endParaRPr lang="en-US" dirty="0"/>
            </a:p>
          </p:txBody>
        </p:sp>
        <p:cxnSp>
          <p:nvCxnSpPr>
            <p:cNvPr id="15" name="Straight Connector 34"/>
            <p:cNvCxnSpPr>
              <a:cxnSpLocks noChangeShapeType="1"/>
              <a:endCxn id="14" idx="0"/>
            </p:cNvCxnSpPr>
            <p:nvPr/>
          </p:nvCxnSpPr>
          <p:spPr bwMode="auto">
            <a:xfrm>
              <a:off x="152401" y="4419600"/>
              <a:ext cx="880534" cy="997803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" name="Group 28"/>
          <p:cNvGrpSpPr/>
          <p:nvPr/>
        </p:nvGrpSpPr>
        <p:grpSpPr>
          <a:xfrm>
            <a:off x="3733800" y="4572000"/>
            <a:ext cx="4572000" cy="1733728"/>
            <a:chOff x="3733800" y="4572000"/>
            <a:chExt cx="4572000" cy="1733728"/>
          </a:xfrm>
        </p:grpSpPr>
        <p:grpSp>
          <p:nvGrpSpPr>
            <p:cNvPr id="19" name="Group 18"/>
            <p:cNvGrpSpPr/>
            <p:nvPr/>
          </p:nvGrpSpPr>
          <p:grpSpPr>
            <a:xfrm>
              <a:off x="4724400" y="4572000"/>
              <a:ext cx="3581400" cy="1733728"/>
              <a:chOff x="152401" y="4267200"/>
              <a:chExt cx="3581400" cy="1733728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52401" y="4800600"/>
                <a:ext cx="3581400" cy="1200328"/>
              </a:xfrm>
              <a:prstGeom prst="rect">
                <a:avLst/>
              </a:prstGeom>
              <a:solidFill>
                <a:srgbClr val="FFD6E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constants of the class are </a:t>
                </a:r>
                <a:r>
                  <a:rPr lang="en-US" dirty="0" smtClean="0">
                    <a:solidFill>
                      <a:srgbClr val="800000"/>
                    </a:solidFill>
                  </a:rPr>
                  <a:t>Clubs</a:t>
                </a:r>
                <a:r>
                  <a:rPr lang="en-US" dirty="0" smtClean="0"/>
                  <a:t>, </a:t>
                </a:r>
                <a:r>
                  <a:rPr lang="en-US" dirty="0" smtClean="0">
                    <a:solidFill>
                      <a:srgbClr val="800000"/>
                    </a:solidFill>
                  </a:rPr>
                  <a:t>Diamonds</a:t>
                </a:r>
                <a:r>
                  <a:rPr lang="en-US" dirty="0" smtClean="0"/>
                  <a:t>, </a:t>
                </a:r>
                <a:r>
                  <a:rPr lang="en-US" dirty="0" smtClean="0">
                    <a:solidFill>
                      <a:srgbClr val="800000"/>
                    </a:solidFill>
                  </a:rPr>
                  <a:t>Hearts</a:t>
                </a:r>
                <a:r>
                  <a:rPr lang="en-US" dirty="0" smtClean="0"/>
                  <a:t>, </a:t>
                </a:r>
                <a:r>
                  <a:rPr lang="en-US" dirty="0" smtClean="0">
                    <a:solidFill>
                      <a:srgbClr val="800000"/>
                    </a:solidFill>
                  </a:rPr>
                  <a:t>Spades</a:t>
                </a:r>
                <a:endParaRPr lang="en-US" dirty="0">
                  <a:solidFill>
                    <a:srgbClr val="800000"/>
                  </a:solidFill>
                </a:endParaRPr>
              </a:p>
            </p:txBody>
          </p:sp>
          <p:cxnSp>
            <p:nvCxnSpPr>
              <p:cNvPr id="21" name="Straight Connector 34"/>
              <p:cNvCxnSpPr>
                <a:cxnSpLocks noChangeShapeType="1"/>
                <a:endCxn id="20" idx="0"/>
              </p:cNvCxnSpPr>
              <p:nvPr/>
            </p:nvCxnSpPr>
            <p:spPr bwMode="auto">
              <a:xfrm>
                <a:off x="1371601" y="4267200"/>
                <a:ext cx="571500" cy="533400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5" name="Straight Connector 34"/>
            <p:cNvCxnSpPr>
              <a:cxnSpLocks noChangeShapeType="1"/>
            </p:cNvCxnSpPr>
            <p:nvPr/>
          </p:nvCxnSpPr>
          <p:spPr bwMode="auto">
            <a:xfrm>
              <a:off x="3733800" y="4572000"/>
              <a:ext cx="4038600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62274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/>
          <a:lstStyle/>
          <a:p>
            <a:r>
              <a:rPr lang="en-US" sz="3600" dirty="0" smtClean="0">
                <a:solidFill>
                  <a:srgbClr val="800000"/>
                </a:solidFill>
              </a:rPr>
              <a:t>Testing for an </a:t>
            </a:r>
            <a:r>
              <a:rPr lang="en-US" sz="3600" dirty="0" err="1" smtClean="0">
                <a:solidFill>
                  <a:srgbClr val="800000"/>
                </a:solidFill>
              </a:rPr>
              <a:t>enum</a:t>
            </a:r>
            <a:r>
              <a:rPr lang="en-US" sz="3600" dirty="0" smtClean="0">
                <a:solidFill>
                  <a:srgbClr val="800000"/>
                </a:solidFill>
              </a:rPr>
              <a:t> constant</a:t>
            </a:r>
            <a:endParaRPr lang="en-US" sz="3600" dirty="0">
              <a:solidFill>
                <a:srgbClr val="8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5B8333-248A-F84E-944D-9812EFB1C372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6800" y="10668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err="1" smtClean="0"/>
              <a:t>enum</a:t>
            </a:r>
            <a:r>
              <a:rPr lang="en-US" dirty="0" smtClean="0"/>
              <a:t> </a:t>
            </a:r>
            <a:r>
              <a:rPr lang="en-US" dirty="0"/>
              <a:t>Suit {Clubs, Diamonds, Hearts, Spades}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752600"/>
            <a:ext cx="77724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Suit s=  </a:t>
            </a:r>
            <a:r>
              <a:rPr lang="en-US" dirty="0" err="1" smtClean="0">
                <a:solidFill>
                  <a:srgbClr val="800000"/>
                </a:solidFill>
              </a:rPr>
              <a:t>Suit.Clubs</a:t>
            </a:r>
            <a:r>
              <a:rPr lang="en-US" dirty="0" smtClean="0">
                <a:solidFill>
                  <a:srgbClr val="800000"/>
                </a:solidFill>
              </a:rPr>
              <a:t>;</a:t>
            </a:r>
          </a:p>
          <a:p>
            <a:r>
              <a:rPr lang="en-US" dirty="0" smtClean="0"/>
              <a:t>Then</a:t>
            </a:r>
            <a:endParaRPr lang="en-US" dirty="0"/>
          </a:p>
          <a:p>
            <a:r>
              <a:rPr lang="en-US" dirty="0">
                <a:solidFill>
                  <a:srgbClr val="800000"/>
                </a:solidFill>
              </a:rPr>
              <a:t>s</a:t>
            </a:r>
            <a:r>
              <a:rPr lang="en-US" dirty="0" smtClean="0">
                <a:solidFill>
                  <a:srgbClr val="800000"/>
                </a:solidFill>
              </a:rPr>
              <a:t> == </a:t>
            </a:r>
            <a:r>
              <a:rPr lang="en-US" dirty="0" err="1" smtClean="0">
                <a:solidFill>
                  <a:srgbClr val="800000"/>
                </a:solidFill>
              </a:rPr>
              <a:t>Suit.Clubs</a:t>
            </a:r>
            <a:r>
              <a:rPr lang="en-US" dirty="0" smtClean="0">
                <a:solidFill>
                  <a:srgbClr val="800000"/>
                </a:solidFill>
              </a:rPr>
              <a:t>   </a:t>
            </a:r>
            <a:r>
              <a:rPr lang="en-US" dirty="0" smtClean="0"/>
              <a:t>is   true           </a:t>
            </a:r>
            <a:r>
              <a:rPr lang="en-US" dirty="0" smtClean="0">
                <a:solidFill>
                  <a:srgbClr val="800000"/>
                </a:solidFill>
              </a:rPr>
              <a:t>s == </a:t>
            </a:r>
            <a:r>
              <a:rPr lang="en-US" dirty="0" err="1" smtClean="0">
                <a:solidFill>
                  <a:srgbClr val="800000"/>
                </a:solidFill>
              </a:rPr>
              <a:t>Suit.Hearts</a:t>
            </a:r>
            <a:r>
              <a:rPr lang="en-US" dirty="0" smtClean="0">
                <a:solidFill>
                  <a:srgbClr val="800000"/>
                </a:solidFill>
              </a:rPr>
              <a:t>   </a:t>
            </a:r>
            <a:r>
              <a:rPr lang="en-US" dirty="0" smtClean="0"/>
              <a:t>is   false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3200400"/>
            <a:ext cx="3631222" cy="3046988"/>
          </a:xfrm>
          <a:prstGeom prst="rect">
            <a:avLst/>
          </a:prstGeom>
          <a:noFill/>
          <a:ln w="25400"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witch</a:t>
            </a:r>
            <a:r>
              <a:rPr lang="en-US" dirty="0" smtClean="0"/>
              <a:t>(s) </a:t>
            </a:r>
            <a:r>
              <a:rPr lang="en-US" dirty="0"/>
              <a:t>{</a:t>
            </a:r>
          </a:p>
          <a:p>
            <a:r>
              <a:rPr lang="en-US" dirty="0" smtClean="0"/>
              <a:t>    case Clubs:</a:t>
            </a:r>
          </a:p>
          <a:p>
            <a:r>
              <a:rPr lang="en-US" dirty="0"/>
              <a:t> </a:t>
            </a:r>
            <a:r>
              <a:rPr lang="en-US" dirty="0" smtClean="0"/>
              <a:t>   case Spades:</a:t>
            </a:r>
            <a:endParaRPr lang="en-US" dirty="0"/>
          </a:p>
          <a:p>
            <a:r>
              <a:rPr lang="en-US" dirty="0"/>
              <a:t>         </a:t>
            </a:r>
            <a:r>
              <a:rPr lang="en-US" dirty="0" smtClean="0"/>
              <a:t>color= “black”; break;</a:t>
            </a:r>
            <a:endParaRPr lang="en-US" dirty="0"/>
          </a:p>
          <a:p>
            <a:r>
              <a:rPr lang="en-US" dirty="0" smtClean="0"/>
              <a:t>    case Diamonds:</a:t>
            </a:r>
          </a:p>
          <a:p>
            <a:r>
              <a:rPr lang="en-US" dirty="0" smtClean="0"/>
              <a:t>    case Hearts:</a:t>
            </a:r>
            <a:endParaRPr lang="en-US" dirty="0"/>
          </a:p>
          <a:p>
            <a:r>
              <a:rPr lang="en-US" dirty="0" smtClean="0"/>
              <a:t>         color= “red”; break;</a:t>
            </a:r>
            <a:endParaRPr lang="en-US" dirty="0"/>
          </a:p>
          <a:p>
            <a:r>
              <a:rPr lang="fr-FR" dirty="0" smtClean="0"/>
              <a:t>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58288" y="3200400"/>
            <a:ext cx="3518912" cy="461665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Can use a switch statement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895600" y="3962400"/>
            <a:ext cx="5181600" cy="1938992"/>
            <a:chOff x="2895600" y="3962400"/>
            <a:chExt cx="5181600" cy="1938992"/>
          </a:xfrm>
        </p:grpSpPr>
        <p:sp>
          <p:nvSpPr>
            <p:cNvPr id="12" name="TextBox 11"/>
            <p:cNvSpPr txBox="1"/>
            <p:nvPr/>
          </p:nvSpPr>
          <p:spPr>
            <a:xfrm>
              <a:off x="5410200" y="3962400"/>
              <a:ext cx="2667000" cy="1938992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Type of </a:t>
              </a:r>
              <a:r>
                <a:rPr lang="en-US" dirty="0" smtClean="0">
                  <a:solidFill>
                    <a:srgbClr val="800000"/>
                  </a:solidFill>
                </a:rPr>
                <a:t>s</a:t>
              </a:r>
              <a:r>
                <a:rPr lang="en-US" dirty="0" smtClean="0"/>
                <a:t> is </a:t>
              </a:r>
              <a:r>
                <a:rPr lang="en-US" dirty="0" smtClean="0">
                  <a:solidFill>
                    <a:srgbClr val="800000"/>
                  </a:solidFill>
                </a:rPr>
                <a:t>Suit</a:t>
              </a:r>
              <a:r>
                <a:rPr lang="en-US" dirty="0" smtClean="0"/>
                <a:t>.</a:t>
              </a:r>
            </a:p>
            <a:p>
              <a:endParaRPr lang="en-US" dirty="0" smtClean="0"/>
            </a:p>
            <a:p>
              <a:r>
                <a:rPr lang="en-US" dirty="0" smtClean="0"/>
                <a:t>You </a:t>
              </a:r>
              <a:r>
                <a:rPr lang="en-US" dirty="0" smtClean="0">
                  <a:solidFill>
                    <a:srgbClr val="FF0000"/>
                  </a:solidFill>
                </a:rPr>
                <a:t>cannot</a:t>
              </a:r>
              <a:r>
                <a:rPr lang="en-US" dirty="0" smtClean="0">
                  <a:solidFill>
                    <a:srgbClr val="008000"/>
                  </a:solidFill>
                </a:rPr>
                <a:t> </a:t>
              </a:r>
              <a:r>
                <a:rPr lang="en-US" dirty="0" smtClean="0"/>
                <a:t>write </a:t>
              </a:r>
              <a:r>
                <a:rPr lang="en-US" dirty="0" err="1" smtClean="0">
                  <a:solidFill>
                    <a:srgbClr val="800000"/>
                  </a:solidFill>
                </a:rPr>
                <a:t>Suit.Hearts</a:t>
              </a:r>
              <a:r>
                <a:rPr lang="en-US" dirty="0" smtClean="0"/>
                <a:t> instead of </a:t>
              </a:r>
              <a:r>
                <a:rPr lang="en-US" dirty="0" smtClean="0">
                  <a:solidFill>
                    <a:srgbClr val="800000"/>
                  </a:solidFill>
                </a:rPr>
                <a:t>Hearts</a:t>
              </a:r>
              <a:endParaRPr lang="en-US" dirty="0">
                <a:solidFill>
                  <a:srgbClr val="800000"/>
                </a:solidFill>
              </a:endParaRPr>
            </a:p>
          </p:txBody>
        </p:sp>
        <p:cxnSp>
          <p:nvCxnSpPr>
            <p:cNvPr id="22" name="Straight Connector 34"/>
            <p:cNvCxnSpPr>
              <a:cxnSpLocks noChangeShapeType="1"/>
            </p:cNvCxnSpPr>
            <p:nvPr/>
          </p:nvCxnSpPr>
          <p:spPr bwMode="auto">
            <a:xfrm>
              <a:off x="2895600" y="5257800"/>
              <a:ext cx="2514600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83919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r>
              <a:rPr lang="en-US" sz="3600" dirty="0" smtClean="0">
                <a:solidFill>
                  <a:srgbClr val="800000"/>
                </a:solidFill>
              </a:rPr>
              <a:t>Miscellaneous points about </a:t>
            </a:r>
            <a:r>
              <a:rPr lang="en-US" sz="3600" dirty="0" err="1" smtClean="0">
                <a:solidFill>
                  <a:srgbClr val="800000"/>
                </a:solidFill>
              </a:rPr>
              <a:t>enums</a:t>
            </a:r>
            <a:endParaRPr lang="en-US" sz="3600" dirty="0">
              <a:solidFill>
                <a:srgbClr val="8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5B8333-248A-F84E-944D-9812EFB1C372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6800" y="9906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err="1" smtClean="0"/>
              <a:t>enum</a:t>
            </a:r>
            <a:r>
              <a:rPr lang="en-US" dirty="0" smtClean="0"/>
              <a:t> </a:t>
            </a:r>
            <a:r>
              <a:rPr lang="en-US" dirty="0"/>
              <a:t>Suit {Clubs, Diamonds, Hearts, Spades}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0480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smtClean="0">
                <a:solidFill>
                  <a:srgbClr val="800000"/>
                </a:solidFill>
              </a:rPr>
              <a:t>Suit </a:t>
            </a:r>
            <a:r>
              <a:rPr lang="en-US" dirty="0" smtClean="0"/>
              <a:t>is a subclass of </a:t>
            </a:r>
            <a:r>
              <a:rPr lang="en-US" dirty="0" err="1" smtClean="0">
                <a:solidFill>
                  <a:srgbClr val="800000"/>
                </a:solidFill>
              </a:rPr>
              <a:t>Enum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smtClean="0"/>
              <a:t>(in package </a:t>
            </a:r>
            <a:r>
              <a:rPr lang="en-US" dirty="0" err="1" smtClean="0">
                <a:solidFill>
                  <a:srgbClr val="800000"/>
                </a:solidFill>
              </a:rPr>
              <a:t>java.lan</a:t>
            </a:r>
            <a:r>
              <a:rPr lang="en-US" dirty="0" err="1" smtClean="0"/>
              <a:t>g</a:t>
            </a:r>
            <a:r>
              <a:rPr lang="en-US" dirty="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676400"/>
            <a:ext cx="8077200" cy="1200328"/>
          </a:xfrm>
          <a:prstGeom prst="rect">
            <a:avLst/>
          </a:prstGeom>
          <a:solidFill>
            <a:srgbClr val="FFD6E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declaration is shorthand for a class that has a constructor,</a:t>
            </a:r>
          </a:p>
          <a:p>
            <a:r>
              <a:rPr lang="en-US" dirty="0" smtClean="0"/>
              <a:t>four constants (public static final variables), a static method, and some other components. Here are some points: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3657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It is not possible to create instances of class </a:t>
            </a:r>
            <a:r>
              <a:rPr lang="en-US" dirty="0" smtClean="0">
                <a:solidFill>
                  <a:srgbClr val="800000"/>
                </a:solidFill>
              </a:rPr>
              <a:t>Suit</a:t>
            </a:r>
            <a:r>
              <a:rPr lang="en-US" dirty="0" smtClean="0"/>
              <a:t>, because its constructor is private!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4572000"/>
            <a:ext cx="77724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It’s as if </a:t>
            </a:r>
            <a:r>
              <a:rPr lang="en-US" dirty="0" smtClean="0">
                <a:solidFill>
                  <a:srgbClr val="800000"/>
                </a:solidFill>
              </a:rPr>
              <a:t>Clubs</a:t>
            </a:r>
            <a:r>
              <a:rPr lang="en-US" dirty="0" smtClean="0"/>
              <a:t> (as well as the other three names) is declared within class </a:t>
            </a:r>
            <a:r>
              <a:rPr lang="en-US" dirty="0" smtClean="0">
                <a:solidFill>
                  <a:srgbClr val="800000"/>
                </a:solidFill>
              </a:rPr>
              <a:t>Suit</a:t>
            </a:r>
            <a:r>
              <a:rPr lang="en-US" dirty="0" smtClean="0"/>
              <a:t> as</a:t>
            </a:r>
          </a:p>
          <a:p>
            <a:pPr>
              <a:spcBef>
                <a:spcPts val="600"/>
              </a:spcBef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b="1" dirty="0" smtClean="0">
                <a:solidFill>
                  <a:srgbClr val="800000"/>
                </a:solidFill>
              </a:rPr>
              <a:t>public static final</a:t>
            </a:r>
            <a:r>
              <a:rPr lang="en-US" dirty="0" smtClean="0">
                <a:solidFill>
                  <a:srgbClr val="800000"/>
                </a:solidFill>
              </a:rPr>
              <a:t> Suit Clubs=   </a:t>
            </a:r>
            <a:r>
              <a:rPr lang="en-US" b="1" dirty="0" smtClean="0">
                <a:solidFill>
                  <a:srgbClr val="800000"/>
                </a:solidFill>
              </a:rPr>
              <a:t>new</a:t>
            </a:r>
            <a:r>
              <a:rPr lang="en-US" dirty="0" smtClean="0">
                <a:solidFill>
                  <a:srgbClr val="800000"/>
                </a:solidFill>
              </a:rPr>
              <a:t> Suit(some values);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828800" y="5867400"/>
            <a:ext cx="4953000" cy="609600"/>
            <a:chOff x="4191000" y="3890665"/>
            <a:chExt cx="4953000" cy="609600"/>
          </a:xfrm>
        </p:grpSpPr>
        <p:sp>
          <p:nvSpPr>
            <p:cNvPr id="16" name="TextBox 15"/>
            <p:cNvSpPr txBox="1"/>
            <p:nvPr/>
          </p:nvSpPr>
          <p:spPr>
            <a:xfrm>
              <a:off x="4191000" y="4038600"/>
              <a:ext cx="3886200" cy="461665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You don’t care what values</a:t>
              </a:r>
              <a:endParaRPr lang="en-US" dirty="0">
                <a:solidFill>
                  <a:srgbClr val="800000"/>
                </a:solidFill>
              </a:endParaRPr>
            </a:p>
          </p:txBody>
        </p:sp>
        <p:cxnSp>
          <p:nvCxnSpPr>
            <p:cNvPr id="17" name="Straight Connector 34"/>
            <p:cNvCxnSpPr>
              <a:cxnSpLocks noChangeShapeType="1"/>
            </p:cNvCxnSpPr>
            <p:nvPr/>
          </p:nvCxnSpPr>
          <p:spPr bwMode="auto">
            <a:xfrm flipV="1">
              <a:off x="7696200" y="3890665"/>
              <a:ext cx="1447800" cy="45720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23886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r>
              <a:rPr lang="en-US" sz="3600" dirty="0" smtClean="0">
                <a:solidFill>
                  <a:srgbClr val="800000"/>
                </a:solidFill>
              </a:rPr>
              <a:t>Miscellaneous points about </a:t>
            </a:r>
            <a:r>
              <a:rPr lang="en-US" sz="3600" dirty="0" err="1" smtClean="0">
                <a:solidFill>
                  <a:srgbClr val="800000"/>
                </a:solidFill>
              </a:rPr>
              <a:t>enums</a:t>
            </a:r>
            <a:endParaRPr lang="en-US" sz="3600" dirty="0">
              <a:solidFill>
                <a:srgbClr val="8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5B8333-248A-F84E-944D-9812EFB1C372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6800" y="9906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err="1" smtClean="0"/>
              <a:t>enum</a:t>
            </a:r>
            <a:r>
              <a:rPr lang="en-US" dirty="0" smtClean="0"/>
              <a:t> </a:t>
            </a:r>
            <a:r>
              <a:rPr lang="en-US" dirty="0"/>
              <a:t>Suit {Clubs, Diamonds, Hearts, Spades}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676400"/>
            <a:ext cx="66294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/>
              <a:t>S</a:t>
            </a:r>
            <a:r>
              <a:rPr lang="en-US" dirty="0" smtClean="0"/>
              <a:t>tatic function </a:t>
            </a:r>
            <a:r>
              <a:rPr lang="en-US" dirty="0" smtClean="0">
                <a:solidFill>
                  <a:srgbClr val="800000"/>
                </a:solidFill>
              </a:rPr>
              <a:t>values()</a:t>
            </a:r>
            <a:r>
              <a:rPr lang="en-US" dirty="0" smtClean="0"/>
              <a:t> returns a </a:t>
            </a:r>
            <a:r>
              <a:rPr lang="en-US" dirty="0" smtClean="0">
                <a:solidFill>
                  <a:srgbClr val="800000"/>
                </a:solidFill>
              </a:rPr>
              <a:t>Suit[]</a:t>
            </a:r>
            <a:r>
              <a:rPr lang="en-US" dirty="0" smtClean="0"/>
              <a:t> containing the four constants. You can, for example, use it to print all of them: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      </a:t>
            </a:r>
            <a:r>
              <a:rPr lang="en-US" b="1" dirty="0" smtClean="0">
                <a:solidFill>
                  <a:srgbClr val="800000"/>
                </a:solidFill>
              </a:rPr>
              <a:t>for</a:t>
            </a:r>
            <a:r>
              <a:rPr lang="en-US" dirty="0" smtClean="0">
                <a:solidFill>
                  <a:srgbClr val="800000"/>
                </a:solidFill>
              </a:rPr>
              <a:t> (Suit s </a:t>
            </a:r>
            <a:r>
              <a:rPr lang="en-US" dirty="0">
                <a:solidFill>
                  <a:srgbClr val="800000"/>
                </a:solidFill>
              </a:rPr>
              <a:t>: </a:t>
            </a:r>
            <a:r>
              <a:rPr lang="en-US" dirty="0" err="1" smtClean="0">
                <a:solidFill>
                  <a:srgbClr val="800000"/>
                </a:solidFill>
              </a:rPr>
              <a:t>Suit.values</a:t>
            </a:r>
            <a:r>
              <a:rPr lang="en-US" dirty="0">
                <a:solidFill>
                  <a:srgbClr val="800000"/>
                </a:solidFill>
              </a:rPr>
              <a:t>()</a:t>
            </a:r>
            <a:r>
              <a:rPr lang="en-US" dirty="0" smtClean="0">
                <a:solidFill>
                  <a:srgbClr val="800000"/>
                </a:solidFill>
              </a:rPr>
              <a:t>)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ro-RO" dirty="0" smtClean="0">
                <a:solidFill>
                  <a:srgbClr val="800000"/>
                </a:solidFill>
              </a:rPr>
              <a:t>            System.out.println(s);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2800" y="2709208"/>
            <a:ext cx="14498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Output: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Clubs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Diamonds</a:t>
            </a:r>
          </a:p>
          <a:p>
            <a:r>
              <a:rPr lang="en-US" dirty="0">
                <a:solidFill>
                  <a:srgbClr val="008000"/>
                </a:solidFill>
              </a:rPr>
              <a:t>Hearts</a:t>
            </a:r>
          </a:p>
          <a:p>
            <a:r>
              <a:rPr lang="en-US" dirty="0">
                <a:solidFill>
                  <a:srgbClr val="008000"/>
                </a:solidFill>
              </a:rPr>
              <a:t>Spades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38400" y="3733800"/>
            <a:ext cx="4700210" cy="830997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You can see that </a:t>
            </a:r>
            <a:r>
              <a:rPr lang="en-US" dirty="0" err="1" smtClean="0">
                <a:solidFill>
                  <a:srgbClr val="800000"/>
                </a:solidFill>
              </a:rPr>
              <a:t>toString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smtClean="0"/>
              <a:t>in object </a:t>
            </a:r>
            <a:r>
              <a:rPr lang="en-US" dirty="0" smtClean="0">
                <a:solidFill>
                  <a:srgbClr val="800000"/>
                </a:solidFill>
              </a:rPr>
              <a:t>Clubs</a:t>
            </a:r>
            <a:r>
              <a:rPr lang="en-US" dirty="0" smtClean="0"/>
              <a:t> returns the string </a:t>
            </a:r>
            <a:r>
              <a:rPr lang="en-US" dirty="0" smtClean="0">
                <a:solidFill>
                  <a:srgbClr val="008000"/>
                </a:solidFill>
              </a:rPr>
              <a:t>“Clubs”</a:t>
            </a:r>
            <a:endParaRPr lang="en-US" dirty="0">
              <a:solidFill>
                <a:srgbClr val="008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57200" y="4813035"/>
            <a:ext cx="7620000" cy="1721293"/>
            <a:chOff x="457200" y="4813035"/>
            <a:chExt cx="7620000" cy="1721293"/>
          </a:xfrm>
        </p:grpSpPr>
        <p:sp>
          <p:nvSpPr>
            <p:cNvPr id="18" name="TextBox 17"/>
            <p:cNvSpPr txBox="1"/>
            <p:nvPr/>
          </p:nvSpPr>
          <p:spPr>
            <a:xfrm>
              <a:off x="457200" y="4813035"/>
              <a:ext cx="6629400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5. </a:t>
              </a:r>
              <a:r>
                <a:rPr lang="en-US" dirty="0"/>
                <a:t>S</a:t>
              </a:r>
              <a:r>
                <a:rPr lang="en-US" dirty="0" smtClean="0"/>
                <a:t>tatic function </a:t>
              </a:r>
              <a:r>
                <a:rPr lang="en-US" dirty="0" err="1" smtClean="0">
                  <a:solidFill>
                    <a:srgbClr val="800000"/>
                  </a:solidFill>
                </a:rPr>
                <a:t>valueOf</a:t>
              </a:r>
              <a:r>
                <a:rPr lang="en-US" dirty="0" smtClean="0">
                  <a:solidFill>
                    <a:srgbClr val="800000"/>
                  </a:solidFill>
                </a:rPr>
                <a:t>(String name)</a:t>
              </a:r>
              <a:r>
                <a:rPr lang="en-US" dirty="0" smtClean="0"/>
                <a:t> returns the </a:t>
              </a:r>
              <a:r>
                <a:rPr lang="en-US" dirty="0" err="1" smtClean="0"/>
                <a:t>enum</a:t>
              </a:r>
              <a:r>
                <a:rPr lang="en-US" dirty="0" smtClean="0"/>
                <a:t> constant with that name:</a:t>
              </a:r>
            </a:p>
            <a:p>
              <a:pPr>
                <a:spcBef>
                  <a:spcPts val="600"/>
                </a:spcBef>
              </a:pPr>
              <a:r>
                <a:rPr lang="en-US" dirty="0" smtClean="0"/>
                <a:t>        </a:t>
              </a:r>
              <a:r>
                <a:rPr lang="en-US" dirty="0" smtClean="0">
                  <a:solidFill>
                    <a:srgbClr val="800000"/>
                  </a:solidFill>
                </a:rPr>
                <a:t>Suit c= </a:t>
              </a:r>
              <a:r>
                <a:rPr lang="en-US" dirty="0" err="1" smtClean="0">
                  <a:solidFill>
                    <a:srgbClr val="800000"/>
                  </a:solidFill>
                </a:rPr>
                <a:t>Suit.valueOf</a:t>
              </a:r>
              <a:r>
                <a:rPr lang="en-US" dirty="0" smtClean="0">
                  <a:solidFill>
                    <a:srgbClr val="800000"/>
                  </a:solidFill>
                </a:rPr>
                <a:t>(“Hearts”);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81600" y="5334000"/>
              <a:ext cx="2895600" cy="1200328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After the assignment, c contains (the name of) object Hearts</a:t>
              </a:r>
              <a:endParaRPr lang="en-US" dirty="0">
                <a:solidFill>
                  <a:srgbClr val="8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5230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r>
              <a:rPr lang="en-US" sz="3600" dirty="0" smtClean="0">
                <a:solidFill>
                  <a:srgbClr val="800000"/>
                </a:solidFill>
              </a:rPr>
              <a:t>Miscellaneous points about </a:t>
            </a:r>
            <a:r>
              <a:rPr lang="en-US" sz="3600" dirty="0" err="1" smtClean="0">
                <a:solidFill>
                  <a:srgbClr val="800000"/>
                </a:solidFill>
              </a:rPr>
              <a:t>enums</a:t>
            </a:r>
            <a:endParaRPr lang="en-US" sz="3600" dirty="0">
              <a:solidFill>
                <a:srgbClr val="8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5B8333-248A-F84E-944D-9812EFB1C372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6800" y="9906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err="1" smtClean="0"/>
              <a:t>enum</a:t>
            </a:r>
            <a:r>
              <a:rPr lang="en-US" dirty="0" smtClean="0"/>
              <a:t> </a:t>
            </a:r>
            <a:r>
              <a:rPr lang="en-US" dirty="0"/>
              <a:t>Suit {Clubs, Diamonds, Hearts, Spades}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048000"/>
            <a:ext cx="373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. Object Clubs (and the other three) has a function ordinal() that returns it position in the list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676400"/>
            <a:ext cx="8077200" cy="1200328"/>
          </a:xfrm>
          <a:prstGeom prst="rect">
            <a:avLst/>
          </a:prstGeom>
          <a:solidFill>
            <a:srgbClr val="FFD6E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declaration is shorthand for a class that has a constructor,</a:t>
            </a:r>
          </a:p>
          <a:p>
            <a:r>
              <a:rPr lang="en-US" dirty="0" smtClean="0"/>
              <a:t>four constants (public static final variables), a static method, and some other components. Here are some points: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4800600"/>
            <a:ext cx="7661124" cy="1569660"/>
          </a:xfrm>
          <a:prstGeom prst="rect">
            <a:avLst/>
          </a:prstGeom>
          <a:solidFill>
            <a:srgbClr val="E5F9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We have only touched the surface of </a:t>
            </a:r>
            <a:r>
              <a:rPr lang="en-US" dirty="0" err="1" smtClean="0"/>
              <a:t>enums</a:t>
            </a:r>
            <a:r>
              <a:rPr lang="en-US" dirty="0" smtClean="0"/>
              <a:t>. E.g. in an </a:t>
            </a:r>
            <a:r>
              <a:rPr lang="en-US" dirty="0" err="1" smtClean="0"/>
              <a:t>enum</a:t>
            </a:r>
            <a:r>
              <a:rPr lang="en-US" dirty="0" smtClean="0"/>
              <a:t> declaration, you can write a </a:t>
            </a:r>
            <a:r>
              <a:rPr lang="en-US" smtClean="0"/>
              <a:t>private constructor, </a:t>
            </a:r>
            <a:r>
              <a:rPr lang="en-US" dirty="0" smtClean="0"/>
              <a:t>and instead of </a:t>
            </a:r>
            <a:r>
              <a:rPr lang="en-US" dirty="0" smtClean="0">
                <a:solidFill>
                  <a:srgbClr val="800000"/>
                </a:solidFill>
              </a:rPr>
              <a:t>Clubs</a:t>
            </a:r>
            <a:r>
              <a:rPr lang="en-US" dirty="0" smtClean="0"/>
              <a:t> you can put a more elaborate structure. That’s outside the scope of CS2110.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3657600"/>
            <a:ext cx="42282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 err="1">
                <a:solidFill>
                  <a:srgbClr val="800000"/>
                </a:solidFill>
              </a:rPr>
              <a:t>Suit.Clubs.ordinal</a:t>
            </a:r>
            <a:r>
              <a:rPr lang="en-US" dirty="0">
                <a:solidFill>
                  <a:srgbClr val="800000"/>
                </a:solidFill>
              </a:rPr>
              <a:t>()           </a:t>
            </a:r>
            <a:r>
              <a:rPr lang="en-US" dirty="0"/>
              <a:t>is   0</a:t>
            </a:r>
          </a:p>
          <a:p>
            <a:r>
              <a:rPr lang="en-US" dirty="0" err="1" smtClean="0">
                <a:solidFill>
                  <a:srgbClr val="800000"/>
                </a:solidFill>
              </a:rPr>
              <a:t>Suit.Diamonds.ordinal</a:t>
            </a:r>
            <a:r>
              <a:rPr lang="en-US" dirty="0">
                <a:solidFill>
                  <a:srgbClr val="800000"/>
                </a:solidFill>
              </a:rPr>
              <a:t>()    </a:t>
            </a:r>
            <a:r>
              <a:rPr lang="en-US" dirty="0">
                <a:solidFill>
                  <a:srgbClr val="000000"/>
                </a:solidFill>
              </a:rPr>
              <a:t>is   1</a:t>
            </a:r>
          </a:p>
        </p:txBody>
      </p:sp>
    </p:spTree>
    <p:extLst>
      <p:ext uri="{BB962C8B-B14F-4D97-AF65-F5344CB8AC3E}">
        <p14:creationId xmlns:p14="http://schemas.microsoft.com/office/powerpoint/2010/main" val="620337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44AECB57-372E-A54E-8498-D85F5CFBD5DB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25602" name="Slide Number Placeholder 4"/>
          <p:cNvSpPr txBox="1">
            <a:spLocks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r"/>
            <a:fld id="{24B4A349-87B8-CE43-B423-617E05CA86D7}" type="slidenum">
              <a:rPr lang="en-US" sz="1400"/>
              <a:pPr algn="r"/>
              <a:t>9</a:t>
            </a:fld>
            <a:endParaRPr lang="en-US" sz="1400"/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457200" y="15240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1">
                <a:solidFill>
                  <a:srgbClr val="FF0000"/>
                </a:solidFill>
              </a:rPr>
              <a:t>Two aspects of a programming language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81000" y="762000"/>
            <a:ext cx="57150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• Organization – structure</a:t>
            </a:r>
          </a:p>
          <a:p>
            <a:pPr>
              <a:spcBef>
                <a:spcPct val="10000"/>
              </a:spcBef>
            </a:pPr>
            <a:r>
              <a:rPr lang="en-US"/>
              <a:t>• Procedural —commands to do something</a:t>
            </a: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381000" y="1676400"/>
            <a:ext cx="46482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8B008C"/>
                </a:solidFill>
              </a:rPr>
              <a:t>Example: Recipe book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>
                <a:solidFill>
                  <a:srgbClr val="8B008C"/>
                </a:solidFill>
              </a:rPr>
              <a:t> Organization: Several</a:t>
            </a:r>
            <a:br>
              <a:rPr lang="en-US">
                <a:solidFill>
                  <a:srgbClr val="8B008C"/>
                </a:solidFill>
              </a:rPr>
            </a:br>
            <a:r>
              <a:rPr lang="en-US">
                <a:solidFill>
                  <a:srgbClr val="8B008C"/>
                </a:solidFill>
              </a:rPr>
              <a:t>  options; here is one:</a:t>
            </a:r>
            <a:br>
              <a:rPr lang="en-US">
                <a:solidFill>
                  <a:srgbClr val="8B008C"/>
                </a:solidFill>
              </a:rPr>
            </a:br>
            <a:r>
              <a:rPr lang="en-US">
                <a:solidFill>
                  <a:srgbClr val="8B008C"/>
                </a:solidFill>
              </a:rPr>
              <a:t>   	Appetizers</a:t>
            </a:r>
            <a:br>
              <a:rPr lang="en-US">
                <a:solidFill>
                  <a:srgbClr val="8B008C"/>
                </a:solidFill>
              </a:rPr>
            </a:br>
            <a:r>
              <a:rPr lang="en-US">
                <a:solidFill>
                  <a:srgbClr val="8B008C"/>
                </a:solidFill>
              </a:rPr>
              <a:t>	    list of recipes</a:t>
            </a:r>
            <a:br>
              <a:rPr lang="en-US">
                <a:solidFill>
                  <a:srgbClr val="8B008C"/>
                </a:solidFill>
              </a:rPr>
            </a:br>
            <a:r>
              <a:rPr lang="en-US">
                <a:solidFill>
                  <a:srgbClr val="8B008C"/>
                </a:solidFill>
              </a:rPr>
              <a:t>	Beverages</a:t>
            </a:r>
            <a:br>
              <a:rPr lang="en-US">
                <a:solidFill>
                  <a:srgbClr val="8B008C"/>
                </a:solidFill>
              </a:rPr>
            </a:br>
            <a:r>
              <a:rPr lang="en-US">
                <a:solidFill>
                  <a:srgbClr val="8B008C"/>
                </a:solidFill>
              </a:rPr>
              <a:t>	    list of recipes</a:t>
            </a:r>
            <a:br>
              <a:rPr lang="en-US">
                <a:solidFill>
                  <a:srgbClr val="8B008C"/>
                </a:solidFill>
              </a:rPr>
            </a:br>
            <a:r>
              <a:rPr lang="en-US">
                <a:solidFill>
                  <a:srgbClr val="8B008C"/>
                </a:solidFill>
              </a:rPr>
              <a:t>	Soups</a:t>
            </a:r>
            <a:br>
              <a:rPr lang="en-US">
                <a:solidFill>
                  <a:srgbClr val="8B008C"/>
                </a:solidFill>
              </a:rPr>
            </a:br>
            <a:r>
              <a:rPr lang="en-US">
                <a:solidFill>
                  <a:srgbClr val="8B008C"/>
                </a:solidFill>
              </a:rPr>
              <a:t>	    list of recipes</a:t>
            </a:r>
            <a:br>
              <a:rPr lang="en-US">
                <a:solidFill>
                  <a:srgbClr val="8B008C"/>
                </a:solidFill>
              </a:rPr>
            </a:br>
            <a:r>
              <a:rPr lang="en-US">
                <a:solidFill>
                  <a:srgbClr val="8B008C"/>
                </a:solidFill>
              </a:rPr>
              <a:t>	…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>
                <a:solidFill>
                  <a:srgbClr val="8B008C"/>
                </a:solidFill>
              </a:rPr>
              <a:t> Procedural: Recipe: sequence</a:t>
            </a:r>
            <a:br>
              <a:rPr lang="en-US">
                <a:solidFill>
                  <a:srgbClr val="8B008C"/>
                </a:solidFill>
              </a:rPr>
            </a:br>
            <a:r>
              <a:rPr lang="en-US">
                <a:solidFill>
                  <a:srgbClr val="8B008C"/>
                </a:solidFill>
              </a:rPr>
              <a:t>   of instructions to carry out</a:t>
            </a:r>
            <a:endParaRPr lang="en-US"/>
          </a:p>
        </p:txBody>
      </p:sp>
      <p:grpSp>
        <p:nvGrpSpPr>
          <p:cNvPr id="25606" name="Group 11"/>
          <p:cNvGrpSpPr>
            <a:grpSpLocks/>
          </p:cNvGrpSpPr>
          <p:nvPr/>
        </p:nvGrpSpPr>
        <p:grpSpPr bwMode="auto">
          <a:xfrm>
            <a:off x="6019800" y="228600"/>
            <a:ext cx="2667000" cy="6218238"/>
            <a:chOff x="6019800" y="228605"/>
            <a:chExt cx="2667000" cy="6217855"/>
          </a:xfrm>
        </p:grpSpPr>
        <p:sp>
          <p:nvSpPr>
            <p:cNvPr id="25607" name="TextBox 8"/>
            <p:cNvSpPr txBox="1">
              <a:spLocks noChangeArrowheads="1"/>
            </p:cNvSpPr>
            <p:nvPr/>
          </p:nvSpPr>
          <p:spPr bwMode="auto">
            <a:xfrm>
              <a:off x="6781800" y="228605"/>
              <a:ext cx="1905000" cy="19389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1"/>
                <a:t>structural</a:t>
              </a:r>
              <a:r>
                <a:rPr lang="en-US"/>
                <a:t/>
              </a:r>
              <a:br>
                <a:rPr lang="en-US"/>
              </a:br>
              <a:r>
                <a:rPr lang="en-US"/>
                <a:t>objects</a:t>
              </a:r>
            </a:p>
            <a:p>
              <a:pPr algn="ctr"/>
              <a:r>
                <a:rPr lang="en-US"/>
                <a:t>classes</a:t>
              </a:r>
              <a:br>
                <a:rPr lang="en-US"/>
              </a:br>
              <a:r>
                <a:rPr lang="en-US"/>
                <a:t>interface</a:t>
              </a:r>
            </a:p>
            <a:p>
              <a:pPr algn="ctr"/>
              <a:r>
                <a:rPr lang="en-US"/>
                <a:t>inheritance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77000" y="2133488"/>
              <a:ext cx="2209800" cy="30462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b="1" dirty="0" smtClean="0"/>
                <a:t>procedural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assignment return</a:t>
              </a:r>
            </a:p>
            <a:p>
              <a:pPr algn="ctr">
                <a:defRPr/>
              </a:pPr>
              <a:r>
                <a:rPr lang="en-US" dirty="0" smtClean="0"/>
                <a:t>if-statement</a:t>
              </a:r>
            </a:p>
            <a:p>
              <a:pPr algn="ctr">
                <a:defRPr/>
              </a:pPr>
              <a:r>
                <a:rPr lang="en-US" dirty="0" smtClean="0"/>
                <a:t>iteration (loops)</a:t>
              </a:r>
              <a:endParaRPr lang="en-US" dirty="0"/>
            </a:p>
            <a:p>
              <a:pPr algn="ctr">
                <a:defRPr/>
              </a:pPr>
              <a:r>
                <a:rPr lang="en-US" dirty="0"/>
                <a:t>function call</a:t>
              </a:r>
            </a:p>
            <a:p>
              <a:pPr algn="ctr">
                <a:defRPr/>
              </a:pPr>
              <a:r>
                <a:rPr lang="en-US" dirty="0" smtClean="0"/>
                <a:t>recursion</a:t>
              </a:r>
            </a:p>
            <a:p>
              <a:pPr algn="ctr">
                <a:defRPr/>
              </a:pPr>
              <a:endParaRPr lang="en-US" dirty="0" smtClean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19800" y="4876519"/>
              <a:ext cx="2667000" cy="1569941"/>
            </a:xfrm>
            <a:prstGeom prst="rect">
              <a:avLst/>
            </a:prstGeom>
            <a:solidFill>
              <a:schemeClr val="accent5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 dirty="0">
                  <a:latin typeface="Times" pitchFamily="-110" charset="0"/>
                  <a:ea typeface="+mn-ea"/>
                  <a:cs typeface="+mn-cs"/>
                </a:rPr>
                <a:t>miscellaneous</a:t>
              </a:r>
              <a:br>
                <a:rPr lang="en-US" b="1" dirty="0">
                  <a:latin typeface="Times" pitchFamily="-110" charset="0"/>
                  <a:ea typeface="+mn-ea"/>
                  <a:cs typeface="+mn-cs"/>
                </a:rPr>
              </a:br>
              <a:r>
                <a:rPr lang="en-US" dirty="0">
                  <a:latin typeface="Times" pitchFamily="-110" charset="0"/>
                  <a:ea typeface="+mn-ea"/>
                  <a:cs typeface="+mn-cs"/>
                </a:rPr>
                <a:t>GUIs</a:t>
              </a:r>
            </a:p>
            <a:p>
              <a:pPr algn="ctr">
                <a:defRPr/>
              </a:pPr>
              <a:r>
                <a:rPr lang="en-US" dirty="0">
                  <a:latin typeface="Times" pitchFamily="-110" charset="0"/>
                  <a:ea typeface="+mn-ea"/>
                  <a:cs typeface="+mn-cs"/>
                </a:rPr>
                <a:t>exception handling</a:t>
              </a:r>
            </a:p>
            <a:p>
              <a:pPr algn="ctr">
                <a:defRPr/>
              </a:pPr>
              <a:r>
                <a:rPr lang="en-US" dirty="0">
                  <a:latin typeface="Times" pitchFamily="-110" charset="0"/>
                  <a:ea typeface="+mn-ea"/>
                  <a:cs typeface="+mn-cs"/>
                </a:rPr>
                <a:t>Testing/debugging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8350</TotalTime>
  <Words>9784</Words>
  <Application>Microsoft Macintosh PowerPoint</Application>
  <PresentationFormat>On-screen Show (4:3)</PresentationFormat>
  <Paragraphs>1923</Paragraphs>
  <Slides>85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6" baseType="lpstr">
      <vt:lpstr>Blank Presentation</vt:lpstr>
      <vt:lpstr>CS2110–2111  Fall 2013.   David Gries</vt:lpstr>
      <vt:lpstr>Index</vt:lpstr>
      <vt:lpstr>Index</vt:lpstr>
      <vt:lpstr>Strong versus weak typing </vt:lpstr>
      <vt:lpstr>Type: Set of values together with operations on them</vt:lpstr>
      <vt:lpstr>PowerPoint Presentation</vt:lpstr>
      <vt:lpstr>PowerPoint Presentation</vt:lpstr>
      <vt:lpstr>PowerPoint Presentation</vt:lpstr>
      <vt:lpstr>PowerPoint Presentation</vt:lpstr>
      <vt:lpstr>Two objects of class Circle</vt:lpstr>
      <vt:lpstr>Declaration of class Circle</vt:lpstr>
      <vt:lpstr>Declaration of field radius, in body of class Circle</vt:lpstr>
      <vt:lpstr>Declaration of functions in class Circle</vt:lpstr>
      <vt:lpstr>Declaration of procedure in Circle</vt:lpstr>
      <vt:lpstr>Declaration of constructor Circle</vt:lpstr>
      <vt:lpstr>Creating objects</vt:lpstr>
      <vt:lpstr>Consequences</vt:lpstr>
      <vt:lpstr>Referencing components of c</vt:lpstr>
      <vt:lpstr>Value null</vt:lpstr>
      <vt:lpstr>Packages</vt:lpstr>
      <vt:lpstr>Static variables and methods</vt:lpstr>
      <vt:lpstr>Overloading</vt:lpstr>
      <vt:lpstr>Use of this</vt:lpstr>
      <vt:lpstr>Avoid duplication: Call one constructor from other  Can save a lot if there are lots of fields</vt:lpstr>
      <vt:lpstr>Subclasses</vt:lpstr>
      <vt:lpstr>Class Shape</vt:lpstr>
      <vt:lpstr>Subclass and superclass</vt:lpstr>
      <vt:lpstr>Modify Circle constructor</vt:lpstr>
      <vt:lpstr>Default Constructor Call</vt:lpstr>
      <vt:lpstr>Object: superest class of them all</vt:lpstr>
      <vt:lpstr>Example of overriding: toString</vt:lpstr>
      <vt:lpstr>toString() is special in Java</vt:lpstr>
      <vt:lpstr>Calling overridden method</vt:lpstr>
      <vt:lpstr>Casting among class-types</vt:lpstr>
      <vt:lpstr>Casting among class-types</vt:lpstr>
      <vt:lpstr>Different perspectives of object</vt:lpstr>
      <vt:lpstr>More on the perspective</vt:lpstr>
      <vt:lpstr>More on the perspective</vt:lpstr>
      <vt:lpstr>E.g. overriding function equals (an automatic cast)</vt:lpstr>
      <vt:lpstr>E.g. overriding function equals (instanceof)</vt:lpstr>
      <vt:lpstr>E.g. overriding function equals (need for cast)</vt:lpstr>
      <vt:lpstr>Motivating abstract classes</vt:lpstr>
      <vt:lpstr>Motivating abstract classes</vt:lpstr>
      <vt:lpstr>Abstract class and method solves both problems</vt:lpstr>
      <vt:lpstr>Java has 4 kinds of variable</vt:lpstr>
      <vt:lpstr>Wrapper classes (for primitive types) in package java.lang. Need no import </vt:lpstr>
      <vt:lpstr>Why “wrapper” class?</vt:lpstr>
      <vt:lpstr>Wrapper classes (for primitive types)</vt:lpstr>
      <vt:lpstr>Wrapper-class autoboxing in newer Java versions</vt:lpstr>
      <vt:lpstr>Array</vt:lpstr>
      <vt:lpstr>Array length</vt:lpstr>
      <vt:lpstr>PowerPoint Presentation</vt:lpstr>
      <vt:lpstr>PowerPoint Presentation</vt:lpstr>
      <vt:lpstr>PowerPoint Presentation</vt:lpstr>
      <vt:lpstr>PowerPoint Presentation</vt:lpstr>
      <vt:lpstr>Generic types —made as simple as possible</vt:lpstr>
      <vt:lpstr>Basic class Box</vt:lpstr>
      <vt:lpstr>Can extend only one class</vt:lpstr>
      <vt:lpstr>Can extend only one class</vt:lpstr>
      <vt:lpstr>Interface declaration and use of an interface</vt:lpstr>
      <vt:lpstr>Casting with interfaces</vt:lpstr>
      <vt:lpstr>PowerPoint Presentation</vt:lpstr>
      <vt:lpstr>Note: Class implements Comparable</vt:lpstr>
      <vt:lpstr>Beauty of interfaces: sorts an array C[] for any class C, as long as C implements interface Comparable.</vt:lpstr>
      <vt:lpstr>Division by 0 causes an “Exception to be thrown”. program stops with output:</vt:lpstr>
      <vt:lpstr>parseInt throws a NumberFormatException if the arg is not an int (leading/trailing spaces OK)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“throws” clause </vt:lpstr>
      <vt:lpstr>PowerPoint Presentation</vt:lpstr>
      <vt:lpstr>Junit testing class</vt:lpstr>
      <vt:lpstr>Junit testing class looks like this:</vt:lpstr>
      <vt:lpstr>What to put in a test method</vt:lpstr>
      <vt:lpstr>To test a new class</vt:lpstr>
      <vt:lpstr>Testing a constructor</vt:lpstr>
      <vt:lpstr>Testing setter methods</vt:lpstr>
      <vt:lpstr>Warning: don’t use static components</vt:lpstr>
      <vt:lpstr>Enums (or enumerations)</vt:lpstr>
      <vt:lpstr>Testing for an enum constant</vt:lpstr>
      <vt:lpstr>Miscellaneous points about enums</vt:lpstr>
      <vt:lpstr>Miscellaneous points about enums</vt:lpstr>
      <vt:lpstr>Miscellaneous points about enums</vt:lpstr>
    </vt:vector>
  </TitlesOfParts>
  <Company>University of Georgia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CS100J</dc:title>
  <dc:creator>Trial User</dc:creator>
  <cp:lastModifiedBy>David Gries</cp:lastModifiedBy>
  <cp:revision>470</cp:revision>
  <cp:lastPrinted>2013-01-21T13:16:23Z</cp:lastPrinted>
  <dcterms:created xsi:type="dcterms:W3CDTF">2010-01-22T18:17:38Z</dcterms:created>
  <dcterms:modified xsi:type="dcterms:W3CDTF">2014-03-11T17:29:59Z</dcterms:modified>
</cp:coreProperties>
</file>