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verage"/>
      <p:regular r:id="rId17"/>
    </p:embeddedFont>
    <p:embeddedFont>
      <p:font typeface="Barlow Medium"/>
      <p:regular r:id="rId18"/>
      <p:bold r:id="rId19"/>
      <p:italic r:id="rId20"/>
      <p:boldItalic r:id="rId21"/>
    </p:embeddedFont>
    <p:embeddedFont>
      <p:font typeface="Barlow Ligh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Medium-italic.fntdata"/><Relationship Id="rId22" Type="http://schemas.openxmlformats.org/officeDocument/2006/relationships/font" Target="fonts/BarlowLight-regular.fntdata"/><Relationship Id="rId21" Type="http://schemas.openxmlformats.org/officeDocument/2006/relationships/font" Target="fonts/BarlowMedium-boldItalic.fntdata"/><Relationship Id="rId24" Type="http://schemas.openxmlformats.org/officeDocument/2006/relationships/font" Target="fonts/BarlowLight-italic.fntdata"/><Relationship Id="rId23" Type="http://schemas.openxmlformats.org/officeDocument/2006/relationships/font" Target="fonts/Barlow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BarlowLigh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verage-regular.fntdata"/><Relationship Id="rId16" Type="http://schemas.openxmlformats.org/officeDocument/2006/relationships/slide" Target="slides/slide10.xml"/><Relationship Id="rId19" Type="http://schemas.openxmlformats.org/officeDocument/2006/relationships/font" Target="fonts/BarlowMedium-bold.fntdata"/><Relationship Id="rId18" Type="http://schemas.openxmlformats.org/officeDocument/2006/relationships/font" Target="fonts/Barlow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edf7e0c21_4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g34edf7e0c21_4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edf7e0c21_6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edf7e0c21_6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edf7e0c21_6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edf7e0c21_6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The rapid advancement of large pre-trained models has significantly impacted the field of automated code generation. However, challenges remain in the application of these models to complex algorithmic problems commonly found in competitive programming environments such as LeetCode Hards and Codeforces problems. Despite their impressive capabilities, large language models (LLMs) often struggle with generating accurate solutions for intricate programming problems due to their reliance on generalized understanding rather than context-specific problem-solving.</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edf7e0c21_6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edf7e0c21_6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edf7e0c21_6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edf7e0c21_6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edf7e0c21_6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edf7e0c21_6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df7e0c21_6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df7e0c21_6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edf7e0c21_6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edf7e0c21_6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edf7e0c21_6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edf7e0c21_6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edf7e0c21_6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edf7e0c21_6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300"/>
              <a:buChar char="●"/>
              <a:defRPr sz="2300"/>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59" name="Google Shape;59;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60" name="Shape 60"/>
        <p:cNvGrpSpPr/>
        <p:nvPr/>
      </p:nvGrpSpPr>
      <p:grpSpPr>
        <a:xfrm>
          <a:off x="0" y="0"/>
          <a:ext cx="0" cy="0"/>
          <a:chOff x="0" y="0"/>
          <a:chExt cx="0" cy="0"/>
        </a:xfrm>
      </p:grpSpPr>
      <p:sp>
        <p:nvSpPr>
          <p:cNvPr id="61" name="Google Shape;61;p16"/>
          <p:cNvSpPr txBox="1"/>
          <p:nvPr>
            <p:ph type="title"/>
          </p:nvPr>
        </p:nvSpPr>
        <p:spPr>
          <a:xfrm>
            <a:off x="455221" y="1321125"/>
            <a:ext cx="5094600" cy="17499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62" name="Google Shape;62;p16"/>
          <p:cNvSpPr txBox="1"/>
          <p:nvPr>
            <p:ph idx="1" type="body"/>
          </p:nvPr>
        </p:nvSpPr>
        <p:spPr>
          <a:xfrm>
            <a:off x="567029" y="4500404"/>
            <a:ext cx="1015800" cy="2661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317500" lvl="4" marL="2286000">
              <a:spcBef>
                <a:spcPts val="0"/>
              </a:spcBef>
              <a:spcAft>
                <a:spcPts val="0"/>
              </a:spcAft>
              <a:buSzPts val="14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63" name="Google Shape;63;p1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352925"/>
            <a:ext cx="9144000" cy="789539"/>
          </a:xfrm>
          <a:prstGeom prst="rect">
            <a:avLst/>
          </a:prstGeom>
          <a:solidFill>
            <a:schemeClr val="dk1"/>
          </a:solidFill>
          <a:ln>
            <a:noFill/>
          </a:ln>
          <a:effectLst>
            <a:outerShdw blurRad="40000" rotWithShape="0" dir="5400000" dist="23000">
              <a:srgbClr val="000000">
                <a:alpha val="3450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2" name="Google Shape;52;p13"/>
          <p:cNvSpPr/>
          <p:nvPr/>
        </p:nvSpPr>
        <p:spPr>
          <a:xfrm flipH="1" rot="10800000">
            <a:off x="0" y="4333875"/>
            <a:ext cx="9144000" cy="38100"/>
          </a:xfrm>
          <a:prstGeom prst="rect">
            <a:avLst/>
          </a:prstGeom>
          <a:solidFill>
            <a:srgbClr val="FFCC00"/>
          </a:solidFill>
          <a:ln>
            <a:noFill/>
          </a:ln>
          <a:effectLst>
            <a:outerShdw blurRad="40000" rotWithShape="0" dir="5400000" dist="20000">
              <a:srgbClr val="000000">
                <a:alpha val="37254"/>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descr="Small Use Shield_GoldOnTrans.eps" id="53" name="Google Shape;53;p13"/>
          <p:cNvPicPr preferRelativeResize="0"/>
          <p:nvPr/>
        </p:nvPicPr>
        <p:blipFill rotWithShape="1">
          <a:blip r:embed="rId1">
            <a:alphaModFix/>
          </a:blip>
          <a:srcRect b="0" l="0" r="0" t="0"/>
          <a:stretch/>
        </p:blipFill>
        <p:spPr>
          <a:xfrm>
            <a:off x="8201027" y="178596"/>
            <a:ext cx="748239" cy="561179"/>
          </a:xfrm>
          <a:prstGeom prst="rect">
            <a:avLst/>
          </a:prstGeom>
          <a:noFill/>
          <a:ln>
            <a:noFill/>
          </a:ln>
        </p:spPr>
      </p:pic>
      <p:pic>
        <p:nvPicPr>
          <p:cNvPr descr="1-lineWordmark_GoldOnCard_NoBG.eps" id="54" name="Google Shape;54;p13"/>
          <p:cNvPicPr preferRelativeResize="0"/>
          <p:nvPr/>
        </p:nvPicPr>
        <p:blipFill rotWithShape="1">
          <a:blip r:embed="rId2">
            <a:alphaModFix/>
          </a:blip>
          <a:srcRect b="0" l="0" r="0" t="0"/>
          <a:stretch/>
        </p:blipFill>
        <p:spPr>
          <a:xfrm>
            <a:off x="6997700" y="4846523"/>
            <a:ext cx="1822126" cy="116116"/>
          </a:xfrm>
          <a:prstGeom prst="rect">
            <a:avLst/>
          </a:prstGeom>
          <a:noFill/>
          <a:ln>
            <a:noFill/>
          </a:ln>
        </p:spPr>
      </p:pic>
      <p:pic>
        <p:nvPicPr>
          <p:cNvPr descr="Formal_Viterbi_GoldOnCard_NoBG.eps" id="55" name="Google Shape;55;p13"/>
          <p:cNvPicPr preferRelativeResize="0"/>
          <p:nvPr/>
        </p:nvPicPr>
        <p:blipFill rotWithShape="1">
          <a:blip r:embed="rId3">
            <a:alphaModFix/>
          </a:blip>
          <a:srcRect b="0" l="0" r="0" t="0"/>
          <a:stretch/>
        </p:blipFill>
        <p:spPr>
          <a:xfrm>
            <a:off x="292102" y="4603733"/>
            <a:ext cx="1741688" cy="3525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7"/>
          <p:cNvSpPr txBox="1"/>
          <p:nvPr/>
        </p:nvSpPr>
        <p:spPr>
          <a:xfrm>
            <a:off x="894901" y="1022950"/>
            <a:ext cx="7354200" cy="16503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lang="en" sz="2400">
                <a:solidFill>
                  <a:srgbClr val="990000"/>
                </a:solidFill>
              </a:rPr>
              <a:t>Enhancing Code Generation Accuracy Through Classification and Tailored Prompt Engineering</a:t>
            </a:r>
            <a:br>
              <a:rPr b="0" i="0" lang="en" sz="3300" u="none" cap="none" strike="noStrike">
                <a:solidFill>
                  <a:srgbClr val="990000"/>
                </a:solidFill>
                <a:latin typeface="Arial"/>
                <a:ea typeface="Arial"/>
                <a:cs typeface="Arial"/>
                <a:sym typeface="Arial"/>
              </a:rPr>
            </a:br>
            <a:endParaRPr b="0" i="0" sz="3300" u="none" cap="none" strike="noStrike">
              <a:solidFill>
                <a:srgbClr val="990000"/>
              </a:solidFill>
              <a:latin typeface="Arial"/>
              <a:ea typeface="Arial"/>
              <a:cs typeface="Arial"/>
              <a:sym typeface="Arial"/>
            </a:endParaRPr>
          </a:p>
          <a:p>
            <a:pPr indent="0" lvl="0" marL="0" marR="0" rtl="0" algn="ctr">
              <a:lnSpc>
                <a:spcPct val="100000"/>
              </a:lnSpc>
              <a:spcBef>
                <a:spcPts val="0"/>
              </a:spcBef>
              <a:spcAft>
                <a:spcPts val="0"/>
              </a:spcAft>
              <a:buNone/>
            </a:pPr>
            <a:r>
              <a:rPr lang="en" sz="2100">
                <a:solidFill>
                  <a:srgbClr val="990000"/>
                </a:solidFill>
              </a:rPr>
              <a:t>CSCI 544 Group 7</a:t>
            </a:r>
            <a:endParaRPr b="0" i="0" sz="1100" u="none" cap="none" strike="noStrike">
              <a:solidFill>
                <a:srgbClr val="000000"/>
              </a:solidFill>
              <a:latin typeface="Arial"/>
              <a:ea typeface="Arial"/>
              <a:cs typeface="Arial"/>
              <a:sym typeface="Arial"/>
            </a:endParaRPr>
          </a:p>
        </p:txBody>
      </p:sp>
      <p:sp>
        <p:nvSpPr>
          <p:cNvPr id="69" name="Google Shape;69;p17"/>
          <p:cNvSpPr txBox="1"/>
          <p:nvPr/>
        </p:nvSpPr>
        <p:spPr>
          <a:xfrm>
            <a:off x="1148538" y="3212750"/>
            <a:ext cx="6846900" cy="5619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1200"/>
              </a:spcAft>
              <a:buClr>
                <a:srgbClr val="37474F"/>
              </a:buClr>
              <a:buSzPts val="935"/>
              <a:buFont typeface="Arial"/>
              <a:buNone/>
            </a:pPr>
            <a:r>
              <a:rPr lang="en" sz="1679">
                <a:solidFill>
                  <a:srgbClr val="323232"/>
                </a:solidFill>
                <a:latin typeface="Average"/>
                <a:ea typeface="Average"/>
                <a:cs typeface="Average"/>
                <a:sym typeface="Average"/>
              </a:rPr>
              <a:t>He Sui, Chunxuan Zhao, Yuanhao Chai, Matthew Lu, Taiyuan Zhang</a:t>
            </a:r>
            <a:endParaRPr sz="1679">
              <a:solidFill>
                <a:srgbClr val="323232"/>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455221" y="1170725"/>
            <a:ext cx="5094600" cy="17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138" name="Google Shape;138;p26"/>
          <p:cNvSpPr txBox="1"/>
          <p:nvPr>
            <p:ph type="title"/>
          </p:nvPr>
        </p:nvSpPr>
        <p:spPr>
          <a:xfrm>
            <a:off x="531800" y="2759338"/>
            <a:ext cx="5094600" cy="82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Questions?</a:t>
            </a:r>
            <a:endParaRPr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75" name="Google Shape;75;p18"/>
          <p:cNvSpPr txBox="1"/>
          <p:nvPr/>
        </p:nvSpPr>
        <p:spPr>
          <a:xfrm>
            <a:off x="774300" y="1675200"/>
            <a:ext cx="7595400" cy="179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900">
                <a:solidFill>
                  <a:schemeClr val="dk1"/>
                </a:solidFill>
                <a:latin typeface="Times New Roman"/>
                <a:ea typeface="Times New Roman"/>
                <a:cs typeface="Times New Roman"/>
                <a:sym typeface="Times New Roman"/>
              </a:rPr>
              <a:t>This project aims to enhance the accuracy of code generation through advanced prompt engineering. By tailoring prompts to the unique characteristics of various problem types, we seek to guide models toward more precise and relevant outputs.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81" name="Google Shape;81;p19"/>
          <p:cNvSpPr txBox="1"/>
          <p:nvPr>
            <p:ph idx="1" type="body"/>
          </p:nvPr>
        </p:nvSpPr>
        <p:spPr>
          <a:xfrm>
            <a:off x="311700" y="949700"/>
            <a:ext cx="8520600" cy="2806800"/>
          </a:xfrm>
          <a:prstGeom prst="rect">
            <a:avLst/>
          </a:prstGeom>
          <a:noFill/>
          <a:ln>
            <a:noFill/>
          </a:ln>
        </p:spPr>
        <p:txBody>
          <a:bodyPr anchorCtr="0" anchor="ctr"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Problem Classification</a:t>
            </a:r>
            <a:r>
              <a:rPr lang="en" sz="1600">
                <a:solidFill>
                  <a:schemeClr val="dk1"/>
                </a:solidFill>
                <a:latin typeface="Times New Roman"/>
                <a:ea typeface="Times New Roman"/>
                <a:cs typeface="Times New Roman"/>
                <a:sym typeface="Times New Roman"/>
              </a:rPr>
              <a:t>: Categorizing problems effectively based on their algorithmic characteristics and constraints, to generate tags for problem-specific guidance of the model.</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Prompt Tailoring</a:t>
            </a:r>
            <a:r>
              <a:rPr lang="en" sz="1600">
                <a:solidFill>
                  <a:schemeClr val="dk1"/>
                </a:solidFill>
                <a:latin typeface="Times New Roman"/>
                <a:ea typeface="Times New Roman"/>
                <a:cs typeface="Times New Roman"/>
                <a:sym typeface="Times New Roman"/>
              </a:rPr>
              <a:t>: Creating specialized prompts for different problem categories (e.g., dynamic programming, graph theory, two-pointer techniques) to improve code generation accuracy.</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b="1" lang="en" sz="1600">
                <a:solidFill>
                  <a:schemeClr val="dk1"/>
                </a:solidFill>
                <a:latin typeface="Times New Roman"/>
                <a:ea typeface="Times New Roman"/>
                <a:cs typeface="Times New Roman"/>
                <a:sym typeface="Times New Roman"/>
              </a:rPr>
              <a:t>Evaluating Model Output</a:t>
            </a:r>
            <a:r>
              <a:rPr lang="en" sz="1600">
                <a:solidFill>
                  <a:schemeClr val="dk1"/>
                </a:solidFill>
                <a:latin typeface="Times New Roman"/>
                <a:ea typeface="Times New Roman"/>
                <a:cs typeface="Times New Roman"/>
                <a:sym typeface="Times New Roman"/>
              </a:rPr>
              <a:t>: Developing automated systems to evaluate the performance of generated solutions, overcoming the bottlenecks associated with manual evaluations.</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7" name="Google Shape;87;p20"/>
          <p:cNvSpPr/>
          <p:nvPr/>
        </p:nvSpPr>
        <p:spPr>
          <a:xfrm>
            <a:off x="72763" y="2176050"/>
            <a:ext cx="1604400" cy="858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Raw Code Problem Input </a:t>
            </a:r>
            <a:endParaRPr/>
          </a:p>
        </p:txBody>
      </p:sp>
      <p:sp>
        <p:nvSpPr>
          <p:cNvPr id="88" name="Google Shape;88;p20"/>
          <p:cNvSpPr/>
          <p:nvPr/>
        </p:nvSpPr>
        <p:spPr>
          <a:xfrm>
            <a:off x="2111688" y="1318050"/>
            <a:ext cx="1992900" cy="858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Automatic Problem </a:t>
            </a:r>
            <a:r>
              <a:rPr lang="en"/>
              <a:t>Classification of Tags</a:t>
            </a:r>
            <a:endParaRPr/>
          </a:p>
        </p:txBody>
      </p:sp>
      <p:sp>
        <p:nvSpPr>
          <p:cNvPr id="89" name="Google Shape;89;p20"/>
          <p:cNvSpPr/>
          <p:nvPr/>
        </p:nvSpPr>
        <p:spPr>
          <a:xfrm>
            <a:off x="4391988" y="1318050"/>
            <a:ext cx="1398000" cy="8580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Tag-based Prompt Generation</a:t>
            </a:r>
            <a:endParaRPr/>
          </a:p>
        </p:txBody>
      </p:sp>
      <p:sp>
        <p:nvSpPr>
          <p:cNvPr id="90" name="Google Shape;90;p20"/>
          <p:cNvSpPr/>
          <p:nvPr/>
        </p:nvSpPr>
        <p:spPr>
          <a:xfrm>
            <a:off x="6083713" y="2209350"/>
            <a:ext cx="1187100" cy="791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Prompt for Evaluation </a:t>
            </a:r>
            <a:endParaRPr/>
          </a:p>
        </p:txBody>
      </p:sp>
      <p:sp>
        <p:nvSpPr>
          <p:cNvPr id="91" name="Google Shape;91;p20"/>
          <p:cNvSpPr/>
          <p:nvPr/>
        </p:nvSpPr>
        <p:spPr>
          <a:xfrm>
            <a:off x="3142813" y="3034050"/>
            <a:ext cx="1604400" cy="791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General Prompt</a:t>
            </a:r>
            <a:endParaRPr/>
          </a:p>
        </p:txBody>
      </p:sp>
      <p:cxnSp>
        <p:nvCxnSpPr>
          <p:cNvPr id="92" name="Google Shape;92;p20"/>
          <p:cNvCxnSpPr>
            <a:stCxn id="87" idx="3"/>
            <a:endCxn id="88" idx="1"/>
          </p:cNvCxnSpPr>
          <p:nvPr/>
        </p:nvCxnSpPr>
        <p:spPr>
          <a:xfrm flipH="1" rot="10800000">
            <a:off x="1677163" y="1747050"/>
            <a:ext cx="434400" cy="858000"/>
          </a:xfrm>
          <a:prstGeom prst="straightConnector1">
            <a:avLst/>
          </a:prstGeom>
          <a:noFill/>
          <a:ln cap="flat" cmpd="sng" w="9525">
            <a:solidFill>
              <a:schemeClr val="dk2"/>
            </a:solidFill>
            <a:prstDash val="solid"/>
            <a:round/>
            <a:headEnd len="med" w="med" type="none"/>
            <a:tailEnd len="med" w="med" type="triangle"/>
          </a:ln>
        </p:spPr>
      </p:cxnSp>
      <p:cxnSp>
        <p:nvCxnSpPr>
          <p:cNvPr id="93" name="Google Shape;93;p20"/>
          <p:cNvCxnSpPr>
            <a:stCxn id="88" idx="3"/>
            <a:endCxn id="89" idx="1"/>
          </p:cNvCxnSpPr>
          <p:nvPr/>
        </p:nvCxnSpPr>
        <p:spPr>
          <a:xfrm>
            <a:off x="4104588" y="1747050"/>
            <a:ext cx="2874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20"/>
          <p:cNvCxnSpPr>
            <a:stCxn id="87" idx="3"/>
            <a:endCxn id="91" idx="1"/>
          </p:cNvCxnSpPr>
          <p:nvPr/>
        </p:nvCxnSpPr>
        <p:spPr>
          <a:xfrm>
            <a:off x="1677163" y="2605050"/>
            <a:ext cx="1465800" cy="8247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20"/>
          <p:cNvCxnSpPr>
            <a:stCxn id="91" idx="3"/>
            <a:endCxn id="90" idx="1"/>
          </p:cNvCxnSpPr>
          <p:nvPr/>
        </p:nvCxnSpPr>
        <p:spPr>
          <a:xfrm flipH="1" rot="10800000">
            <a:off x="4747213" y="2605050"/>
            <a:ext cx="1336500" cy="82470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20"/>
          <p:cNvCxnSpPr>
            <a:stCxn id="89" idx="3"/>
            <a:endCxn id="90" idx="1"/>
          </p:cNvCxnSpPr>
          <p:nvPr/>
        </p:nvCxnSpPr>
        <p:spPr>
          <a:xfrm>
            <a:off x="5789988" y="1747050"/>
            <a:ext cx="293700" cy="85800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20"/>
          <p:cNvCxnSpPr>
            <a:stCxn id="90" idx="3"/>
            <a:endCxn id="98" idx="1"/>
          </p:cNvCxnSpPr>
          <p:nvPr/>
        </p:nvCxnSpPr>
        <p:spPr>
          <a:xfrm>
            <a:off x="7270813" y="2605050"/>
            <a:ext cx="288300" cy="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20"/>
          <p:cNvSpPr/>
          <p:nvPr/>
        </p:nvSpPr>
        <p:spPr>
          <a:xfrm>
            <a:off x="7559228" y="2209350"/>
            <a:ext cx="1512000" cy="7914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Evaluate via leetcode-cli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04" name="Google Shape;104;p21"/>
          <p:cNvSpPr txBox="1"/>
          <p:nvPr>
            <p:ph idx="1" type="body"/>
          </p:nvPr>
        </p:nvSpPr>
        <p:spPr>
          <a:xfrm>
            <a:off x="377725" y="1143050"/>
            <a:ext cx="8520600" cy="30276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1. Automatic Problem Classification</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Objective</a:t>
            </a: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To automatically identify the algorithmic category of a programming problem based solely on its textual description, enabling tailored prompt generation.</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Method</a:t>
            </a: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We performed </a:t>
            </a:r>
            <a:r>
              <a:rPr b="1" lang="en" sz="1500">
                <a:solidFill>
                  <a:schemeClr val="dk1"/>
                </a:solidFill>
                <a:latin typeface="Times New Roman"/>
                <a:ea typeface="Times New Roman"/>
                <a:cs typeface="Times New Roman"/>
                <a:sym typeface="Times New Roman"/>
              </a:rPr>
              <a:t>prompt‑based instruction tuning</a:t>
            </a:r>
            <a:r>
              <a:rPr lang="en" sz="1500">
                <a:solidFill>
                  <a:schemeClr val="dk1"/>
                </a:solidFill>
                <a:latin typeface="Times New Roman"/>
                <a:ea typeface="Times New Roman"/>
                <a:cs typeface="Times New Roman"/>
                <a:sym typeface="Times New Roman"/>
              </a:rPr>
              <a:t> on the DeepSeek‑R1‑Distill‑Llama‑8B causal language model to classify algorithmic problems by generating their problem type as the model’s natural‑language response.</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latin typeface="Times New Roman"/>
              <a:ea typeface="Times New Roman"/>
              <a:cs typeface="Times New Roman"/>
              <a:sym typeface="Times New Roman"/>
            </a:endParaRPr>
          </a:p>
        </p:txBody>
      </p:sp>
      <p:pic>
        <p:nvPicPr>
          <p:cNvPr id="105" name="Google Shape;105;p21"/>
          <p:cNvPicPr preferRelativeResize="0"/>
          <p:nvPr/>
        </p:nvPicPr>
        <p:blipFill>
          <a:blip r:embed="rId3">
            <a:alphaModFix/>
          </a:blip>
          <a:stretch>
            <a:fillRect/>
          </a:stretch>
        </p:blipFill>
        <p:spPr>
          <a:xfrm>
            <a:off x="1532363" y="2694575"/>
            <a:ext cx="6211323" cy="127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11" name="Google Shape;111;p22"/>
          <p:cNvSpPr txBox="1"/>
          <p:nvPr/>
        </p:nvSpPr>
        <p:spPr>
          <a:xfrm>
            <a:off x="4614650" y="375125"/>
            <a:ext cx="36714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Backtracking</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Stack</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Graph</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Bit Manipulation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Heap</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Linked List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Recursion</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Union Find</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Sliding Window</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Trie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Divide and Conquer</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Segment Tree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Ordered Map</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Queue</a:t>
            </a:r>
            <a:endParaRPr sz="1500">
              <a:solidFill>
                <a:schemeClr val="dk1"/>
              </a:solidFill>
              <a:latin typeface="Times New Roman"/>
              <a:ea typeface="Times New Roman"/>
              <a:cs typeface="Times New Roman"/>
              <a:sym typeface="Times New Roman"/>
            </a:endParaRPr>
          </a:p>
        </p:txBody>
      </p:sp>
      <p:sp>
        <p:nvSpPr>
          <p:cNvPr id="112" name="Google Shape;112;p22"/>
          <p:cNvSpPr txBox="1"/>
          <p:nvPr/>
        </p:nvSpPr>
        <p:spPr>
          <a:xfrm>
            <a:off x="757025" y="1017725"/>
            <a:ext cx="2954700" cy="32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Our current tags: </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Dynamic Programming</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Math</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Tree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Depth-first Search</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Greedy</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Hash Table</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Binary Search</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Breadth-first Search</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Sort</a:t>
            </a: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Two Pointers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18" name="Google Shape;118;p23"/>
          <p:cNvSpPr txBox="1"/>
          <p:nvPr/>
        </p:nvSpPr>
        <p:spPr>
          <a:xfrm>
            <a:off x="526200" y="1144050"/>
            <a:ext cx="8091600" cy="2855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2. Tag-based Prompt Generation </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Objective</a:t>
            </a:r>
            <a:r>
              <a:rPr lang="en" sz="1500">
                <a:solidFill>
                  <a:schemeClr val="dk1"/>
                </a:solidFill>
                <a:latin typeface="Times New Roman"/>
                <a:ea typeface="Times New Roman"/>
                <a:cs typeface="Times New Roman"/>
                <a:sym typeface="Times New Roman"/>
              </a:rPr>
              <a:t>: Create specialized prompts tailored to problem categories.</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Method</a:t>
            </a:r>
            <a:r>
              <a:rPr lang="en" sz="1500">
                <a:solidFill>
                  <a:schemeClr val="dk1"/>
                </a:solidFill>
                <a:latin typeface="Times New Roman"/>
                <a:ea typeface="Times New Roman"/>
                <a:cs typeface="Times New Roman"/>
                <a:sym typeface="Times New Roman"/>
              </a:rPr>
              <a:t>: Develop structured, category-specific prompts to guide the model towards solving problems effectively.</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Highlight relevant </a:t>
            </a:r>
            <a:r>
              <a:rPr b="1" lang="en" sz="1500">
                <a:solidFill>
                  <a:schemeClr val="dk1"/>
                </a:solidFill>
                <a:latin typeface="Times New Roman"/>
                <a:ea typeface="Times New Roman"/>
                <a:cs typeface="Times New Roman"/>
                <a:sym typeface="Times New Roman"/>
              </a:rPr>
              <a:t>constraints</a:t>
            </a:r>
            <a:r>
              <a:rPr lang="en" sz="1500">
                <a:solidFill>
                  <a:schemeClr val="dk1"/>
                </a:solidFill>
                <a:latin typeface="Times New Roman"/>
                <a:ea typeface="Times New Roman"/>
                <a:cs typeface="Times New Roman"/>
                <a:sym typeface="Times New Roman"/>
              </a:rPr>
              <a:t>, </a:t>
            </a:r>
            <a:r>
              <a:rPr b="1" lang="en" sz="1500">
                <a:solidFill>
                  <a:schemeClr val="dk1"/>
                </a:solidFill>
                <a:latin typeface="Times New Roman"/>
                <a:ea typeface="Times New Roman"/>
                <a:cs typeface="Times New Roman"/>
                <a:sym typeface="Times New Roman"/>
              </a:rPr>
              <a:t>input/output formats</a:t>
            </a:r>
            <a:r>
              <a:rPr lang="en" sz="1500">
                <a:solidFill>
                  <a:schemeClr val="dk1"/>
                </a:solidFill>
                <a:latin typeface="Times New Roman"/>
                <a:ea typeface="Times New Roman"/>
                <a:cs typeface="Times New Roman"/>
                <a:sym typeface="Times New Roman"/>
              </a:rPr>
              <a:t>, and </a:t>
            </a:r>
            <a:r>
              <a:rPr b="1" lang="en" sz="1500">
                <a:solidFill>
                  <a:schemeClr val="dk1"/>
                </a:solidFill>
                <a:latin typeface="Times New Roman"/>
                <a:ea typeface="Times New Roman"/>
                <a:cs typeface="Times New Roman"/>
                <a:sym typeface="Times New Roman"/>
              </a:rPr>
              <a:t>common pitfalls</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Encourage step-by-step reasoning aligned with each categories’ problem-solving pattern.</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Tags allow us to inject </a:t>
            </a:r>
            <a:r>
              <a:rPr b="1" lang="en" sz="1500">
                <a:solidFill>
                  <a:schemeClr val="dk1"/>
                </a:solidFill>
                <a:latin typeface="Times New Roman"/>
                <a:ea typeface="Times New Roman"/>
                <a:cs typeface="Times New Roman"/>
                <a:sym typeface="Times New Roman"/>
              </a:rPr>
              <a:t>domain-specific knowledge</a:t>
            </a:r>
            <a:r>
              <a:rPr lang="en" sz="1500">
                <a:solidFill>
                  <a:schemeClr val="dk1"/>
                </a:solidFill>
                <a:latin typeface="Times New Roman"/>
                <a:ea typeface="Times New Roman"/>
                <a:cs typeface="Times New Roman"/>
                <a:sym typeface="Times New Roman"/>
              </a:rPr>
              <a:t> into the prompt to align the model’s reasoning with the problem’s demands.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24" name="Google Shape;124;p24"/>
          <p:cNvSpPr txBox="1"/>
          <p:nvPr/>
        </p:nvSpPr>
        <p:spPr>
          <a:xfrm>
            <a:off x="509050" y="1017725"/>
            <a:ext cx="8091600" cy="3036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3</a:t>
            </a:r>
            <a:r>
              <a:rPr b="1" lang="en" sz="1500">
                <a:solidFill>
                  <a:schemeClr val="dk1"/>
                </a:solidFill>
                <a:latin typeface="Times New Roman"/>
                <a:ea typeface="Times New Roman"/>
                <a:cs typeface="Times New Roman"/>
                <a:sym typeface="Times New Roman"/>
              </a:rPr>
              <a:t>. Automatic Prompt Evaluation</a:t>
            </a:r>
            <a:endParaRPr b="1" sz="1500">
              <a:solidFill>
                <a:schemeClr val="dk1"/>
              </a:solidFill>
              <a:latin typeface="Times New Roman"/>
              <a:ea typeface="Times New Roman"/>
              <a:cs typeface="Times New Roman"/>
              <a:sym typeface="Times New Roman"/>
            </a:endParaRPr>
          </a:p>
          <a:p>
            <a:pPr indent="-323850" lvl="0" marL="457200" rtl="0" algn="l">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Objective</a:t>
            </a:r>
            <a:r>
              <a:rPr lang="en" sz="1500">
                <a:solidFill>
                  <a:schemeClr val="dk1"/>
                </a:solidFill>
                <a:latin typeface="Times New Roman"/>
                <a:ea typeface="Times New Roman"/>
                <a:cs typeface="Times New Roman"/>
                <a:sym typeface="Times New Roman"/>
              </a:rPr>
              <a:t>: Evaluate if category-specific prompts improve code accuracy.</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Method</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Use leetcode-cli to fetch problems.</a:t>
            </a:r>
            <a:endParaRPr sz="1100"/>
          </a:p>
          <a:p>
            <a:pPr indent="-323850" lvl="1" marL="914400" rtl="0" algn="l">
              <a:lnSpc>
                <a:spcPct val="11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Classify problems type.</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Generate two prompts: raw and category-specific.</a:t>
            </a:r>
            <a:endParaRPr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Submit both to GPT-4o and evaluate code via LeetCode.</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Result</a:t>
            </a:r>
            <a:r>
              <a:rPr lang="en" sz="1500">
                <a:solidFill>
                  <a:schemeClr val="dk1"/>
                </a:solidFill>
                <a:latin typeface="Times New Roman"/>
                <a:ea typeface="Times New Roman"/>
                <a:cs typeface="Times New Roman"/>
                <a:sym typeface="Times New Roman"/>
              </a:rPr>
              <a:t>: Compared average test pass rates across 100 problems to measure effectiveness.</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0" name="Google Shape;130;p25"/>
          <p:cNvSpPr txBox="1"/>
          <p:nvPr/>
        </p:nvSpPr>
        <p:spPr>
          <a:xfrm>
            <a:off x="554550" y="940200"/>
            <a:ext cx="8034900" cy="1723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Classification </a:t>
            </a:r>
            <a:r>
              <a:rPr b="1" lang="en" sz="1500">
                <a:solidFill>
                  <a:schemeClr val="dk1"/>
                </a:solidFill>
                <a:latin typeface="Times New Roman"/>
                <a:ea typeface="Times New Roman"/>
                <a:cs typeface="Times New Roman"/>
                <a:sym typeface="Times New Roman"/>
              </a:rPr>
              <a:t>Results (Single Tag Accuracy)</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Tree: 97.44% (152/156) Two Pointers: 83.78% (62/74) String: 82.35% (182/221) Hash Table: 81.94% (118/144) Array: 80.98% (247/305) Breadth-first Search: 80.68% (71/88) Math: 77.60% (149/192) Depth-first Search: 74.84% (116/155) Sort: 69.74% (53/76) Dynamic Programming: 68.15% (169/248) Stack: 67.19% (43/64) Binary Search: 64.71% (66/102) Backtracking: 59.09% (39/66) Design: 54.84% (34/62) Greedy: 50.34% (75/149)</a:t>
            </a:r>
            <a:endParaRPr sz="1500">
              <a:solidFill>
                <a:schemeClr val="dk1"/>
              </a:solidFill>
              <a:latin typeface="Times New Roman"/>
              <a:ea typeface="Times New Roman"/>
              <a:cs typeface="Times New Roman"/>
              <a:sym typeface="Times New Roman"/>
            </a:endParaRPr>
          </a:p>
        </p:txBody>
      </p:sp>
      <p:pic>
        <p:nvPicPr>
          <p:cNvPr id="131" name="Google Shape;131;p25" title="Screenshot 2025-04-16 at 11.51.41 PM.png"/>
          <p:cNvPicPr preferRelativeResize="0"/>
          <p:nvPr/>
        </p:nvPicPr>
        <p:blipFill>
          <a:blip r:embed="rId3">
            <a:alphaModFix/>
          </a:blip>
          <a:stretch>
            <a:fillRect/>
          </a:stretch>
        </p:blipFill>
        <p:spPr>
          <a:xfrm>
            <a:off x="2868275" y="2712775"/>
            <a:ext cx="5170198" cy="1586875"/>
          </a:xfrm>
          <a:prstGeom prst="rect">
            <a:avLst/>
          </a:prstGeom>
          <a:noFill/>
          <a:ln>
            <a:noFill/>
          </a:ln>
        </p:spPr>
      </p:pic>
      <p:sp>
        <p:nvSpPr>
          <p:cNvPr id="132" name="Google Shape;132;p25"/>
          <p:cNvSpPr txBox="1"/>
          <p:nvPr/>
        </p:nvSpPr>
        <p:spPr>
          <a:xfrm>
            <a:off x="664250" y="2882821"/>
            <a:ext cx="1842300" cy="6465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Manually Evaluated </a:t>
            </a:r>
            <a:r>
              <a:rPr b="1" lang="en" sz="1500">
                <a:solidFill>
                  <a:schemeClr val="dk1"/>
                </a:solidFill>
                <a:latin typeface="Times New Roman"/>
                <a:ea typeface="Times New Roman"/>
                <a:cs typeface="Times New Roman"/>
                <a:sym typeface="Times New Roman"/>
              </a:rPr>
              <a:t>Prompt Results</a:t>
            </a:r>
            <a:r>
              <a:rPr lang="en" sz="1500">
                <a:solidFill>
                  <a:schemeClr val="dk1"/>
                </a:solidFill>
                <a:latin typeface="Times New Roman"/>
                <a:ea typeface="Times New Roman"/>
                <a:cs typeface="Times New Roman"/>
                <a:sym typeface="Times New Roman"/>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