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256" r:id="rId3"/>
    <p:sldId id="258" r:id="rId4"/>
    <p:sldId id="257" r:id="rId5"/>
    <p:sldId id="274" r:id="rId6"/>
    <p:sldId id="259" r:id="rId7"/>
    <p:sldId id="27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8" r:id="rId19"/>
    <p:sldId id="300" r:id="rId20"/>
    <p:sldId id="301" r:id="rId21"/>
    <p:sldId id="302" r:id="rId22"/>
    <p:sldId id="279" r:id="rId23"/>
    <p:sldId id="303" r:id="rId24"/>
    <p:sldId id="280" r:id="rId25"/>
    <p:sldId id="281" r:id="rId26"/>
    <p:sldId id="304" r:id="rId27"/>
    <p:sldId id="282" r:id="rId28"/>
    <p:sldId id="288" r:id="rId29"/>
    <p:sldId id="260" r:id="rId30"/>
    <p:sldId id="289" r:id="rId31"/>
    <p:sldId id="263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72" r:id="rId41"/>
    <p:sldId id="298" r:id="rId42"/>
    <p:sldId id="299" r:id="rId43"/>
    <p:sldId id="276" r:id="rId44"/>
    <p:sldId id="30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7F611-ECB5-473A-A1BE-A2FA49EE9A2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0C6CC-CDA8-4CF3-AF4E-25DDADF8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1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the Royal Statistical Society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Series B (Statistical Methodology) Impact factor:3.278.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F44E8-AE98-5747-A730-5EC9058E69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06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D5BD-77C8-41E9-B00A-513E8E14D466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5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A02E-2EC8-43F1-A4C4-6D973AAFA46A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23C-61CF-414E-8FFA-51199E329E1B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28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0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2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4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28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5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3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9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824B-294D-4BFB-94CE-AE9B8671A425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1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75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9B08-59D6-4518-9EC9-8E22CA186CA8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DABB-3723-49BC-94F0-33DB333BF1B2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98BD-828F-4E16-8274-023BBAD47CB4}" type="datetime1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C6F7-96EF-4499-9B4B-809B7E265298}" type="datetime1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794A-D875-4A92-A4B8-38230524BC06}" type="datetime1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2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D520BC-562D-4DF1-BF52-4AB53A50A50A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852F-95BF-4DC9-A789-E7157586D5E4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45F623-21AE-4D5E-AAF9-D030BDF48877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5BCB08-CFE6-4ABB-A78C-43729BE90F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88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0CEEEB-6D81-F642-9C09-0FBCECCE381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BEC1F6-D780-C349-B244-BA7D81DCD84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2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eb1.sph.emory.edu/users/hwu30/teaching/statcomp/Notes/Lecture3_EM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pabbeel/cs287-fa13/slides/Likelihood_EM_HMM_Kalman.pdf" TargetMode="External"/><Relationship Id="rId2" Type="http://schemas.openxmlformats.org/officeDocument/2006/relationships/hyperlink" Target="http://web1.sph.emory.edu/users/hwu30/teaching/statcomp/Notes/Lecture3_EM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jstor.org/stable/2345847" TargetMode="External"/><Relationship Id="rId4" Type="http://schemas.openxmlformats.org/officeDocument/2006/relationships/hyperlink" Target="https://web.stanford.edu/~hastie/Papers/ESLII.pd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D9EE-B99D-455E-922D-65F91F29B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Likelihood Estimators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B194-28D5-4320-9FA4-1B4EDA7FA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Barth, Chenyu (Devon) Yang, Ming Zhang</a:t>
            </a:r>
          </a:p>
          <a:p>
            <a:r>
              <a:rPr lang="en-US" dirty="0"/>
              <a:t>November 19,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60858-74B8-487E-B929-B3C84010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3"/>
    </mc:Choice>
    <mc:Fallback xmlns="">
      <p:transition spd="slow" advTm="150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A7A5-9A3E-486A-A0CE-A7964752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4F80D-9D0A-489E-9474-179FA3DF8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800" b="1" u="sng" dirty="0"/>
                  <a:t>Boundness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expectation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Likelihood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will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diverge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infinity</m:t>
                    </m:r>
                  </m:oMath>
                </a14:m>
                <a:endParaRPr lang="en-US" sz="2800" dirty="0"/>
              </a:p>
              <a:p>
                <a:r>
                  <a:rPr lang="en-US" sz="2800" b="1" u="sng" dirty="0"/>
                  <a:t>Continuity</a:t>
                </a:r>
              </a:p>
              <a:p>
                <a:r>
                  <a:rPr lang="en-US" sz="2800" dirty="0"/>
                  <a:t>The density is continuous in </a:t>
                </a:r>
                <a:r>
                  <a:rPr lang="el-GR" sz="2800" dirty="0"/>
                  <a:t>θ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b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4F80D-9D0A-489E-9474-179FA3DF8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13548-852F-42A5-99E7-CD892B19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2"/>
    </mc:Choice>
    <mc:Fallback xmlns="">
      <p:transition spd="slow" advTm="4731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1875-0C1C-4D5A-BF28-A1ED5D82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728"/>
            <a:ext cx="10058400" cy="1450757"/>
          </a:xfrm>
        </p:spPr>
        <p:txBody>
          <a:bodyPr/>
          <a:lstStyle/>
          <a:p>
            <a:r>
              <a:rPr lang="en-US" dirty="0"/>
              <a:t>Asymptotic Normality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E5C7C-4B2D-4442-8EB1-42AC25D81D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Under appropriate conditions,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) is asymptotically normal, with mean Vector </a:t>
                </a:r>
                <a:r>
                  <a:rPr lang="en-US" sz="2800" b="1" dirty="0"/>
                  <a:t>0</a:t>
                </a:r>
                <a:r>
                  <a:rPr lang="en-US" sz="2800" dirty="0"/>
                  <a:t> and covariance matrix </a:t>
                </a:r>
                <a:r>
                  <a:rPr lang="en-US" sz="2800" b="1" dirty="0"/>
                  <a:t>J</a:t>
                </a:r>
                <a:r>
                  <a:rPr lang="en-US" sz="2800" dirty="0"/>
                  <a:t>(θ*)</a:t>
                </a:r>
                <a:r>
                  <a:rPr lang="en-US" sz="2800" baseline="30000" dirty="0"/>
                  <a:t>-1</a:t>
                </a:r>
              </a:p>
              <a:p>
                <a:endParaRPr lang="en-US" sz="2800" baseline="30000" dirty="0"/>
              </a:p>
              <a:p>
                <a:endParaRPr lang="en-US" sz="2800" baseline="30000" dirty="0"/>
              </a:p>
              <a:p>
                <a:r>
                  <a:rPr lang="en-US" sz="2800" dirty="0"/>
                  <a:t>2 ways we can estimate Information:</a:t>
                </a:r>
              </a:p>
              <a:p>
                <a:r>
                  <a:rPr lang="en-US" sz="2800" dirty="0"/>
                  <a:t>“Expected” -&gt; Expected value of the First derivative squared</a:t>
                </a:r>
              </a:p>
              <a:p>
                <a:r>
                  <a:rPr lang="en-US" sz="2800" dirty="0"/>
                  <a:t>“Observed” -&gt; Negative second derivative of Log Likelihood function</a:t>
                </a:r>
              </a:p>
              <a:p>
                <a:endParaRPr lang="en-US" sz="2800" dirty="0"/>
              </a:p>
              <a:p>
                <a:pPr lvl="2"/>
                <a:endParaRPr lang="en-US" sz="2200" dirty="0"/>
              </a:p>
              <a:p>
                <a:endParaRPr lang="en-US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E5C7C-4B2D-4442-8EB1-42AC25D81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121" r="-2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1DFDA-AFD4-4CE0-ABB8-D85A3447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11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0599BEF-26D5-4ED5-ACF0-F5BC5F61B2A2}"/>
              </a:ext>
            </a:extLst>
          </p:cNvPr>
          <p:cNvSpPr/>
          <p:nvPr/>
        </p:nvSpPr>
        <p:spPr>
          <a:xfrm>
            <a:off x="8142973" y="2885790"/>
            <a:ext cx="2743200" cy="798897"/>
          </a:xfrm>
          <a:prstGeom prst="wedgeRoundRectCallout">
            <a:avLst>
              <a:gd name="adj1" fmla="val -48293"/>
              <a:gd name="adj2" fmla="val -748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 =</a:t>
            </a:r>
            <a:r>
              <a:rPr lang="en-US" sz="2400" baseline="300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Fisher’s Information Matrix</a:t>
            </a:r>
          </a:p>
        </p:txBody>
      </p:sp>
    </p:spTree>
    <p:extLst>
      <p:ext uri="{BB962C8B-B14F-4D97-AF65-F5344CB8AC3E}">
        <p14:creationId xmlns:p14="http://schemas.microsoft.com/office/powerpoint/2010/main" val="31527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784"/>
    </mc:Choice>
    <mc:Fallback xmlns="">
      <p:transition spd="slow" advTm="19478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36BA-BA2A-4698-833C-BA6DB82E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Information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0A18-A44E-4F46-A962-C04B8F10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12</a:t>
            </a:fld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099B44-B75E-4B8C-A7F9-677C3357A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95" y="2350558"/>
            <a:ext cx="4019550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E02DD2A-1375-4017-B21E-8B627294BD76}"/>
                  </a:ext>
                </a:extLst>
              </p:cNvPr>
              <p:cNvSpPr/>
              <p:nvPr/>
            </p:nvSpPr>
            <p:spPr>
              <a:xfrm>
                <a:off x="4004003" y="2896077"/>
                <a:ext cx="375423" cy="381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E02DD2A-1375-4017-B21E-8B627294B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003" y="2896077"/>
                <a:ext cx="375423" cy="381323"/>
              </a:xfrm>
              <a:prstGeom prst="rect">
                <a:avLst/>
              </a:prstGeom>
              <a:blipFill>
                <a:blip r:embed="rId4"/>
                <a:stretch>
                  <a:fillRect t="-1587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3EB89A15-604E-4679-B18A-B2203279A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820" y="3612827"/>
            <a:ext cx="2724150" cy="1857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DF287-079C-46A8-AD35-39B20171C291}"/>
                  </a:ext>
                </a:extLst>
              </p:cNvPr>
              <p:cNvSpPr/>
              <p:nvPr/>
            </p:nvSpPr>
            <p:spPr>
              <a:xfrm>
                <a:off x="4045627" y="4350852"/>
                <a:ext cx="375423" cy="381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DF287-079C-46A8-AD35-39B20171C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627" y="4350852"/>
                <a:ext cx="375423" cy="381323"/>
              </a:xfrm>
              <a:prstGeom prst="rect">
                <a:avLst/>
              </a:prstGeom>
              <a:blipFill>
                <a:blip r:embed="rId6"/>
                <a:stretch>
                  <a:fillRect t="-1613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F3DD69-6569-434E-992D-B52D3F7F815A}"/>
              </a:ext>
            </a:extLst>
          </p:cNvPr>
          <p:cNvCxnSpPr>
            <a:cxnSpLocks/>
          </p:cNvCxnSpPr>
          <p:nvPr/>
        </p:nvCxnSpPr>
        <p:spPr>
          <a:xfrm flipV="1">
            <a:off x="4292606" y="3933634"/>
            <a:ext cx="59268" cy="41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F96DC8-9734-4610-9AFC-C236CB6E69C4}"/>
              </a:ext>
            </a:extLst>
          </p:cNvPr>
          <p:cNvCxnSpPr/>
          <p:nvPr/>
        </p:nvCxnSpPr>
        <p:spPr>
          <a:xfrm flipV="1">
            <a:off x="3826947" y="3852333"/>
            <a:ext cx="262466" cy="78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17A191-3AE8-412E-BA7D-03E525C97C75}"/>
              </a:ext>
            </a:extLst>
          </p:cNvPr>
          <p:cNvSpPr txBox="1"/>
          <p:nvPr/>
        </p:nvSpPr>
        <p:spPr>
          <a:xfrm>
            <a:off x="6874935" y="2489200"/>
            <a:ext cx="4695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Low Information: Unreliable Estimate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0ABEE-B366-4229-9E7A-D454983CA867}"/>
              </a:ext>
            </a:extLst>
          </p:cNvPr>
          <p:cNvSpPr txBox="1"/>
          <p:nvPr/>
        </p:nvSpPr>
        <p:spPr>
          <a:xfrm>
            <a:off x="6931738" y="4162851"/>
            <a:ext cx="4695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Information: Reliable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Speech Bubble: Rectangle with Corners Rounded 50">
                <a:extLst>
                  <a:ext uri="{FF2B5EF4-FFF2-40B4-BE49-F238E27FC236}">
                    <a16:creationId xmlns:a16="http://schemas.microsoft.com/office/drawing/2014/main" id="{DD19ACC5-8EB3-4991-A273-C61E51F4DE50}"/>
                  </a:ext>
                </a:extLst>
              </p:cNvPr>
              <p:cNvSpPr/>
              <p:nvPr/>
            </p:nvSpPr>
            <p:spPr>
              <a:xfrm>
                <a:off x="599019" y="4639733"/>
                <a:ext cx="2277502" cy="948267"/>
              </a:xfrm>
              <a:prstGeom prst="wedgeRoundRectCallout">
                <a:avLst>
                  <a:gd name="adj1" fmla="val 78425"/>
                  <a:gd name="adj2" fmla="val -79465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Steep slope near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/>
                  <a:t>, so second derivative has high magnitude</a:t>
                </a:r>
              </a:p>
            </p:txBody>
          </p:sp>
        </mc:Choice>
        <mc:Fallback xmlns="">
          <p:sp>
            <p:nvSpPr>
              <p:cNvPr id="51" name="Speech Bubble: Rectangle with Corners Rounded 50">
                <a:extLst>
                  <a:ext uri="{FF2B5EF4-FFF2-40B4-BE49-F238E27FC236}">
                    <a16:creationId xmlns:a16="http://schemas.microsoft.com/office/drawing/2014/main" id="{DD19ACC5-8EB3-4991-A273-C61E51F4D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9" y="4639733"/>
                <a:ext cx="2277502" cy="948267"/>
              </a:xfrm>
              <a:prstGeom prst="wedgeRoundRectCallout">
                <a:avLst>
                  <a:gd name="adj1" fmla="val 78425"/>
                  <a:gd name="adj2" fmla="val -79465"/>
                  <a:gd name="adj3" fmla="val 16667"/>
                </a:avLst>
              </a:prstGeom>
              <a:blipFill>
                <a:blip r:embed="rId7"/>
                <a:stretch>
                  <a:fillRect b="-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E64AA9-51B9-44A1-AE29-8BF1EDD31C99}"/>
              </a:ext>
            </a:extLst>
          </p:cNvPr>
          <p:cNvCxnSpPr>
            <a:cxnSpLocks/>
          </p:cNvCxnSpPr>
          <p:nvPr/>
        </p:nvCxnSpPr>
        <p:spPr>
          <a:xfrm flipV="1">
            <a:off x="2982398" y="2350558"/>
            <a:ext cx="847532" cy="15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E1E84763-D053-45B4-A2A2-E99F5A32570F}"/>
                  </a:ext>
                </a:extLst>
              </p:cNvPr>
              <p:cNvSpPr/>
              <p:nvPr/>
            </p:nvSpPr>
            <p:spPr>
              <a:xfrm>
                <a:off x="492165" y="2966253"/>
                <a:ext cx="2277502" cy="948267"/>
              </a:xfrm>
              <a:prstGeom prst="wedgeRoundRectCallout">
                <a:avLst>
                  <a:gd name="adj1" fmla="val 53889"/>
                  <a:gd name="adj2" fmla="val -85715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Flat slope near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/>
                  <a:t>, so second derivative has low magnitude</a:t>
                </a:r>
              </a:p>
            </p:txBody>
          </p:sp>
        </mc:Choice>
        <mc:Fallback xmlns="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E1E84763-D053-45B4-A2A2-E99F5A325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65" y="2966253"/>
                <a:ext cx="2277502" cy="948267"/>
              </a:xfrm>
              <a:prstGeom prst="wedgeRoundRectCallout">
                <a:avLst>
                  <a:gd name="adj1" fmla="val 53889"/>
                  <a:gd name="adj2" fmla="val -85715"/>
                  <a:gd name="adj3" fmla="val 16667"/>
                </a:avLst>
              </a:prstGeom>
              <a:blipFill>
                <a:blip r:embed="rId8"/>
                <a:stretch>
                  <a:fillRect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8604DFD-DBF8-4D07-9139-B03A0D709700}"/>
              </a:ext>
            </a:extLst>
          </p:cNvPr>
          <p:cNvSpPr/>
          <p:nvPr/>
        </p:nvSpPr>
        <p:spPr>
          <a:xfrm>
            <a:off x="8154337" y="1839350"/>
            <a:ext cx="2136808" cy="502507"/>
          </a:xfrm>
          <a:prstGeom prst="wedgeEllipseCallout">
            <a:avLst>
              <a:gd name="adj1" fmla="val -83760"/>
              <a:gd name="adj2" fmla="val 75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Variance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EA2BEA5B-745A-492E-9C64-964669086E0D}"/>
              </a:ext>
            </a:extLst>
          </p:cNvPr>
          <p:cNvSpPr/>
          <p:nvPr/>
        </p:nvSpPr>
        <p:spPr>
          <a:xfrm>
            <a:off x="9018872" y="5218948"/>
            <a:ext cx="2136808" cy="502507"/>
          </a:xfrm>
          <a:prstGeom prst="wedgeEllipseCallout">
            <a:avLst>
              <a:gd name="adj1" fmla="val -72949"/>
              <a:gd name="adj2" fmla="val -117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Low Variance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E841C0-8BCD-45C6-A772-6702017CA199}"/>
              </a:ext>
            </a:extLst>
          </p:cNvPr>
          <p:cNvSpPr/>
          <p:nvPr/>
        </p:nvSpPr>
        <p:spPr>
          <a:xfrm>
            <a:off x="4301054" y="2301868"/>
            <a:ext cx="270934" cy="261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DBA757-4599-4E00-84D1-0BE5F8E2CCFE}"/>
              </a:ext>
            </a:extLst>
          </p:cNvPr>
          <p:cNvCxnSpPr>
            <a:stCxn id="33" idx="0"/>
          </p:cNvCxnSpPr>
          <p:nvPr/>
        </p:nvCxnSpPr>
        <p:spPr>
          <a:xfrm flipV="1">
            <a:off x="4191715" y="2566200"/>
            <a:ext cx="127000" cy="32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FD63B2D-3087-41CA-8044-8EEE41DECCB1}"/>
              </a:ext>
            </a:extLst>
          </p:cNvPr>
          <p:cNvSpPr/>
          <p:nvPr/>
        </p:nvSpPr>
        <p:spPr>
          <a:xfrm>
            <a:off x="4214427" y="3610904"/>
            <a:ext cx="270934" cy="261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1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76"/>
    </mc:Choice>
    <mc:Fallback xmlns="">
      <p:transition spd="slow" advTm="1029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3BC9-7FD4-43B1-9CC6-A1B64202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Variance with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81F48-43FC-4F70-8C40-FA161F3A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5D9D4-10C3-4022-A477-2E153C7D2D16}"/>
              </a:ext>
            </a:extLst>
          </p:cNvPr>
          <p:cNvSpPr txBox="1"/>
          <p:nvPr/>
        </p:nvSpPr>
        <p:spPr>
          <a:xfrm>
            <a:off x="1212783" y="2098307"/>
            <a:ext cx="994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the Variance Estimate of our original example?</a:t>
            </a:r>
          </a:p>
        </p:txBody>
      </p:sp>
    </p:spTree>
    <p:extLst>
      <p:ext uri="{BB962C8B-B14F-4D97-AF65-F5344CB8AC3E}">
        <p14:creationId xmlns:p14="http://schemas.microsoft.com/office/powerpoint/2010/main" val="81021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945"/>
    </mc:Choice>
    <mc:Fallback xmlns="">
      <p:transition spd="slow" advTm="12894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91FB-3E95-45B0-AFF1-BA0B80C0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-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7A21-50F4-4B7A-B45C-DD1079BD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Recall Newton’s Method of Optimization: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Using the Expected Information Matrix, we can adapt the above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71938-6737-4686-ACB1-387F6CAD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41322-9B76-4363-87BF-3329EB27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454893"/>
            <a:ext cx="3705225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D2299-7915-4216-8DAA-DD1547AE6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455" y="4299385"/>
            <a:ext cx="3448050" cy="78105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2ECB80D-015D-4399-808D-2C2C4C6E350E}"/>
              </a:ext>
            </a:extLst>
          </p:cNvPr>
          <p:cNvSpPr/>
          <p:nvPr/>
        </p:nvSpPr>
        <p:spPr>
          <a:xfrm>
            <a:off x="8739738" y="4610502"/>
            <a:ext cx="2781702" cy="1258592"/>
          </a:xfrm>
          <a:prstGeom prst="wedgeRoundRectCallout">
            <a:avLst>
              <a:gd name="adj1" fmla="val -79949"/>
              <a:gd name="adj2" fmla="val -377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Computationally efficient, since the second derivatives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20451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19"/>
    </mc:Choice>
    <mc:Fallback xmlns="">
      <p:transition spd="slow" advTm="1087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A463-6388-4CEC-8FD4-4B6602D4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MLE -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B26E-35D4-454B-83D8-C183E7C2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Drawbacks to traditional MLE approach:</a:t>
            </a:r>
          </a:p>
          <a:p>
            <a:r>
              <a:rPr lang="en-US" sz="2800" dirty="0"/>
              <a:t>1) We assume that all observations are IID</a:t>
            </a:r>
          </a:p>
          <a:p>
            <a:r>
              <a:rPr lang="en-US" sz="2800" dirty="0"/>
              <a:t>2) Computation time can be costly, especially if the parameter has many dimensions</a:t>
            </a:r>
          </a:p>
          <a:p>
            <a:pPr marL="0" indent="0">
              <a:buNone/>
            </a:pPr>
            <a:r>
              <a:rPr lang="en-US" sz="2800" dirty="0"/>
              <a:t> 3) Potential for human error is significant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BA94-48AB-499F-BD9D-F6DCBEC5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06"/>
    </mc:Choice>
    <mc:Fallback xmlns="">
      <p:transition spd="slow" advTm="5380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12D94-8632-4CE0-ACF9-CD9CD57BAF98}"/>
              </a:ext>
            </a:extLst>
          </p:cNvPr>
          <p:cNvSpPr txBox="1"/>
          <p:nvPr/>
        </p:nvSpPr>
        <p:spPr>
          <a:xfrm>
            <a:off x="5220928" y="965200"/>
            <a:ext cx="5999002" cy="492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 Algorithm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890690-A3F4-4E93-BDFB-340882AA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5BCB08-CFE6-4ABB-A78C-43729BE90F21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0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E740-62B8-4A67-84DA-40C686CB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- 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2CDF-4E91-4BDD-8113-53ACF36C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800" dirty="0">
                <a:ea typeface="宋体" panose="02010600030101010101" pitchFamily="2" charset="-122"/>
              </a:rPr>
              <a:t> EM stands for “Expectation Maximization”.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800" dirty="0">
                <a:ea typeface="宋体" panose="02010600030101010101" pitchFamily="2" charset="-122"/>
              </a:rPr>
              <a:t> A </a:t>
            </a:r>
            <a:r>
              <a:rPr lang="en-US" altLang="zh-CN" sz="2800" b="1" dirty="0">
                <a:ea typeface="宋体" panose="02010600030101010101" pitchFamily="2" charset="-122"/>
              </a:rPr>
              <a:t>parameter estimation</a:t>
            </a:r>
            <a:r>
              <a:rPr lang="en-US" altLang="zh-CN" sz="2800" dirty="0">
                <a:ea typeface="宋体" panose="02010600030101010101" pitchFamily="2" charset="-122"/>
              </a:rPr>
              <a:t> method: it falls into the general framework of </a:t>
            </a:r>
            <a:r>
              <a:rPr lang="en-US" altLang="zh-CN" sz="2800" b="1" dirty="0">
                <a:ea typeface="宋体" panose="02010600030101010101" pitchFamily="2" charset="-122"/>
              </a:rPr>
              <a:t>maximum-likelihood estimation</a:t>
            </a:r>
            <a:r>
              <a:rPr lang="en-US" altLang="zh-CN" sz="2800" dirty="0">
                <a:ea typeface="宋体" panose="02010600030101010101" pitchFamily="2" charset="-122"/>
              </a:rPr>
              <a:t> (MLE).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800" dirty="0">
                <a:ea typeface="宋体" panose="02010600030101010101" pitchFamily="2" charset="-122"/>
              </a:rPr>
              <a:t> The general form was given in (Dempster, Laird, and Rubin, 1977), although essence of the algorithm appeared previously in various forms.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8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9940-D6D9-AA48-9A22-8E948679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232603"/>
            <a:ext cx="10515600" cy="1325563"/>
          </a:xfrm>
        </p:spPr>
        <p:txBody>
          <a:bodyPr/>
          <a:lstStyle/>
          <a:p>
            <a:r>
              <a:rPr lang="en-US" dirty="0"/>
              <a:t>EM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C8BB-78AE-344B-9BF3-563993AC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298714"/>
            <a:ext cx="11065565" cy="5559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Generalized by Arthur Dempster, Nan Laird, and Donald Rubin in a classic 1977 JRSSB paper, which is widely known as the “DLR” paper.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064B1-CBF2-B849-8B3D-D65D9C66A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60" y="2773189"/>
            <a:ext cx="2375532" cy="2816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D7A62-4AB7-634B-AF62-D7E7096BBE38}"/>
              </a:ext>
            </a:extLst>
          </p:cNvPr>
          <p:cNvSpPr txBox="1"/>
          <p:nvPr/>
        </p:nvSpPr>
        <p:spPr>
          <a:xfrm>
            <a:off x="1377106" y="5513523"/>
            <a:ext cx="2621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Arthur Dempster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Harvard University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Emeritus Professor of Statistics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CE93-0106-B94F-9DE5-B27224B98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754" y="2744320"/>
            <a:ext cx="2286782" cy="2816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0B891-77E5-9A43-87E2-F51C4408386F}"/>
              </a:ext>
            </a:extLst>
          </p:cNvPr>
          <p:cNvSpPr txBox="1"/>
          <p:nvPr/>
        </p:nvSpPr>
        <p:spPr>
          <a:xfrm>
            <a:off x="4775952" y="5589541"/>
            <a:ext cx="24863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Nan Laird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Harvard School of Public Health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professor in Biostatistics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A6C08E-A60A-DB44-A189-FB215F45F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899" y="2744320"/>
            <a:ext cx="2260600" cy="278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B4D70-C85A-2746-A62E-1DADDBD6B153}"/>
              </a:ext>
            </a:extLst>
          </p:cNvPr>
          <p:cNvSpPr txBox="1"/>
          <p:nvPr/>
        </p:nvSpPr>
        <p:spPr>
          <a:xfrm>
            <a:off x="8055712" y="5513523"/>
            <a:ext cx="24749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Donald Rubin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Harvard University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Emeritus Professor of Statistics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96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999-3FAA-4110-B169-BE156A6F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EM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284E-9B66-4F92-B90A-C6C8BBEE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13" y="1400345"/>
            <a:ext cx="10515600" cy="5335620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Some random variables are not observed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Directly maximizing the target likelihood function is very difficult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Typical applications: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Discovering the value of latent variables</a:t>
            </a:r>
          </a:p>
          <a:p>
            <a:pPr lvl="1"/>
            <a:r>
              <a:rPr lang="en-US" sz="2400" dirty="0"/>
              <a:t>Estimate parameters for finite mixtures (Example 2)</a:t>
            </a:r>
          </a:p>
          <a:p>
            <a:pPr lvl="1"/>
            <a:r>
              <a:rPr lang="en-US" sz="2400" dirty="0"/>
              <a:t>Estimating  parameters of HMMS</a:t>
            </a:r>
          </a:p>
          <a:p>
            <a:pPr lvl="1"/>
            <a:r>
              <a:rPr lang="en-US" sz="2400" dirty="0"/>
              <a:t>Filling in missing data in a sample</a:t>
            </a:r>
          </a:p>
          <a:p>
            <a:pPr lvl="1"/>
            <a:r>
              <a:rPr lang="en-US" sz="2400" dirty="0"/>
              <a:t>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59666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AC3C-FD12-41A1-AB61-1D9AAC96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4268-BF3B-470C-9099-C6F187D4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Motivation: Determining the distribution of observation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Best all-purpose approach for statistical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Consistent, asymptotically unbiased and efficient (Under mild conditions)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Focused on computational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Several different methods can be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85570-D64D-4A1F-9E81-6853E6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6"/>
    </mc:Choice>
    <mc:Fallback xmlns="">
      <p:transition spd="slow" advTm="3532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F9A6-CE94-424C-9583-ADBE543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Basic setting in 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A269846B-7B73-4F56-8D3A-4C0844B8EC9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51925" y="2057018"/>
                <a:ext cx="8862874" cy="33491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denotes 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observed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data (“incomplete” data )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mis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denotes 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hidden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data (“missing” data)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Θ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 denotes a parameter vector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Objective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：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find 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θ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MLE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 =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arg</m:t>
                    </m:r>
                    <m:limLow>
                      <m:limLow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kumimoji="0" lang="el-GR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θ</m:t>
                        </m:r>
                      </m:lim>
                    </m:limLow>
                    <m:r>
                      <a:rPr kumimoji="0" lang="el-GR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 | 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θ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)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EM is a method to find 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θ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MLE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 where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l-GR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l-GR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A269846B-7B73-4F56-8D3A-4C0844B8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5" y="2057018"/>
                <a:ext cx="8862874" cy="3349101"/>
              </a:xfrm>
              <a:prstGeom prst="rect">
                <a:avLst/>
              </a:prstGeom>
              <a:blipFill>
                <a:blip r:embed="rId2"/>
                <a:stretch>
                  <a:fillRect l="-1238" t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865FF-D9C2-46F6-9E4D-609FC519E708}"/>
                  </a:ext>
                </a:extLst>
              </p:cNvPr>
              <p:cNvSpPr/>
              <p:nvPr/>
            </p:nvSpPr>
            <p:spPr>
              <a:xfrm>
                <a:off x="1719038" y="4621289"/>
                <a:ext cx="88628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Maximizing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 | </a:t>
                </a: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θ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) directly is hard.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Working with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𝑜𝑏𝑠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𝑚𝑖𝑠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|</a:t>
                </a: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θ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Arial" panose="020B0604020202020204" pitchFamily="34" charset="0"/>
                  </a:rPr>
                  <a:t>) is much simpler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865FF-D9C2-46F6-9E4D-609FC519E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38" y="4621289"/>
                <a:ext cx="8862873" cy="830997"/>
              </a:xfrm>
              <a:prstGeom prst="rect">
                <a:avLst/>
              </a:prstGeom>
              <a:blipFill>
                <a:blip r:embed="rId3"/>
                <a:stretch>
                  <a:fillRect l="-96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6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BFE-5E1D-9F44-AB0F-A0D06057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EM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792B4-8087-7D4A-8686-4C5C1E684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174925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Step 1 : initialization of the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Step 2: </a:t>
                </a:r>
                <a:r>
                  <a:rPr lang="en-US" sz="2400" u="sng" dirty="0"/>
                  <a:t>E-step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𝑚𝑖𝑠</m:t>
                            </m:r>
                          </m:sub>
                        </m:sSub>
                      </m:sub>
                    </m:sSub>
                    <m:d>
                      <m:dPr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𝑚𝑖𝑠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i="1" dirty="0"/>
                  <a:t>k=0,1,2,3…</a:t>
                </a:r>
              </a:p>
              <a:p>
                <a:endParaRPr lang="en-US" sz="2000" i="1" dirty="0">
                  <a:solidFill>
                    <a:srgbClr val="FF0000"/>
                  </a:solidFill>
                </a:endParaRPr>
              </a:p>
              <a:p>
                <a:r>
                  <a:rPr lang="en-US" sz="2400" dirty="0"/>
                  <a:t>Step 3: </a:t>
                </a:r>
                <a:r>
                  <a:rPr lang="en-US" sz="2400" u="sng" dirty="0"/>
                  <a:t>M-step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lim>
                    </m:limLow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Step 4: if stop condition is reached, stop; otherwise, let </a:t>
                </a:r>
                <a:r>
                  <a:rPr lang="en-US" sz="2400" i="1" dirty="0"/>
                  <a:t>k =k+1 , go back to step 2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792B4-8087-7D4A-8686-4C5C1E684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174925" cy="4023360"/>
              </a:xfrm>
              <a:blipFill>
                <a:blip r:embed="rId2"/>
                <a:stretch>
                  <a:fillRect l="-899" t="-2121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30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A654-171D-4072-A0F2-A7253154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 (informally)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6F90329-EA52-4E37-9D69-05E333F3B47B}"/>
              </a:ext>
            </a:extLst>
          </p:cNvPr>
          <p:cNvSpPr txBox="1">
            <a:spLocks noChangeArrowheads="1"/>
          </p:cNvSpPr>
          <p:nvPr/>
        </p:nvSpPr>
        <p:spPr>
          <a:xfrm>
            <a:off x="1230653" y="2031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Consider a set of starting parameters 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Use these to “estimate” the missing data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Use “complete” data to update parameters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Repeat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3393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2D37-56B7-4DD8-9469-EA449B88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Why it works.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6B1A0128-27F0-4888-BA80-51693CB293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𝑃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𝑜𝑏𝑠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|</m:t>
                    </m:r>
                    <m:r>
                      <m:rPr>
                        <m:sty m:val="p"/>
                      </m:rPr>
                      <a:rPr kumimoji="0" lang="el-GR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θ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）</m:t>
                    </m:r>
                    <m:r>
                      <a:rPr kumimoji="0" lang="el-GR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l-GR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𝑃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𝑜𝑏𝑠</m:t>
                            </m:r>
                          </m:sub>
                        </m:sSub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，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mis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θ</m:t>
                        </m:r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）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𝑃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mis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𝑜𝑏𝑠</m:t>
                            </m:r>
                          </m:sub>
                        </m:sSub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θ</m:t>
                        </m:r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）</m:t>
                        </m:r>
                      </m:den>
                    </m:f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log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𝑜𝑏𝑠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θ</m:t>
                        </m:r>
                      </m:e>
                    </m:d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kumimoji="0" lang="el-GR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log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⁡(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𝑜𝑏𝑠</m:t>
                            </m:r>
                          </m:sub>
                        </m:sSub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，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mis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θ</m:t>
                        </m:r>
                      </m:e>
                    </m:d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log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⁡(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𝑃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mis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|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𝑜𝑏𝑠</m:t>
                        </m:r>
                      </m:sub>
                    </m:sSub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，</m:t>
                    </m:r>
                    <m:r>
                      <m:rPr>
                        <m:sty m:val="p"/>
                      </m:rPr>
                      <a:rPr kumimoji="0" lang="el-GR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θ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Take expectation w.r.t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    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𝑚𝑖𝑠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|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𝑜𝑏𝑠</m:t>
                        </m:r>
                      </m:sub>
                    </m:sSub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，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k</m:t>
                        </m:r>
                      </m:sup>
                    </m:sSup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log</m:t>
                    </m:r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𝑜𝑏𝑠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θ</m:t>
                        </m:r>
                      </m:e>
                    </m:d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mis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log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⁡(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𝑜𝑏𝑠</m:t>
                                </m:r>
                              </m:sub>
                            </m:sSub>
                            <m: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mis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kumimoji="0" lang="el-GR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𝑃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mis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|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𝑜𝑏𝑠</m:t>
                        </m:r>
                      </m:sub>
                    </m:sSub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，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k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                           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𝑌</m:t>
                        </m:r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mis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log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⁡(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𝑃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mis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𝑜𝑏𝑠</m:t>
                            </m:r>
                          </m:sub>
                        </m:sSub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θ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𝑃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mis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𝑜𝑏𝑠</m:t>
                            </m:r>
                          </m:sub>
                        </m:sSub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，</m:t>
                        </m:r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k</m:t>
                            </m:r>
                          </m:sup>
                        </m:s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𝑄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𝜃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𝜃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5.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log</m:t>
                    </m:r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𝑜𝑏𝑠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𝑄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Next step:  (4)-(5)</a:t>
                </a: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6B1A0128-27F0-4888-BA80-51693CB29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74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3CE1-F0CD-45CD-8D76-79A58821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EM: a short derivation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62DF9-19F4-49A5-B887-B405B1FEC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0926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i="1" dirty="0"/>
                  <a:t>6.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e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*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can show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“*”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</a:rPr>
                  <a:t> 0 using Gibbs inequality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62DF9-19F4-49A5-B887-B405B1FEC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092675"/>
              </a:xfrm>
              <a:blipFill>
                <a:blip r:embed="rId2"/>
                <a:stretch>
                  <a:fillRect l="-1818" t="-5028" b="-35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81A2BC-3B01-43EF-BE00-DD7091B6DF9C}"/>
                  </a:ext>
                </a:extLst>
              </p:cNvPr>
              <p:cNvSpPr/>
              <p:nvPr/>
            </p:nvSpPr>
            <p:spPr>
              <a:xfrm>
                <a:off x="983992" y="3426977"/>
                <a:ext cx="10515599" cy="2850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7.</m:t>
                      </m:r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log</m:t>
                      </m:r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</m:sub>
                          </m:sSub>
                        </m:e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log</m:t>
                      </m:r>
                      <m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𝑜𝑏𝑠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   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choose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𝜃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≥0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          </m:t>
                        </m:r>
                      </m:e>
                    </m:groupChr>
                    <m:r>
                      <m:rPr>
                        <m:sty m:val="p"/>
                      </m:rP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log</m:t>
                    </m:r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𝑜𝑏𝑠</m:t>
                            </m:r>
                          </m:sub>
                        </m:sSub>
                      </m:e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d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m:rPr>
                        <m:sty m:val="p"/>
                      </m:rP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log</m:t>
                    </m:r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𝑜𝑏𝑠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          </m:t>
                        </m:r>
                      </m:e>
                    </m:groupCh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θ</m:t>
                    </m:r>
                    <m: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that</m:t>
                    </m:r>
                    <m: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increases</m:t>
                    </m:r>
                    <m: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Q</m:t>
                    </m:r>
                    <m: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function</m:t>
                    </m:r>
                    <m: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increases</m:t>
                    </m:r>
                    <m: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logP</m:t>
                    </m:r>
                    <m: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81A2BC-3B01-43EF-BE00-DD7091B6D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92" y="3426977"/>
                <a:ext cx="10515599" cy="2850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31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F4353-14C2-9346-B21E-627364E730A8}"/>
              </a:ext>
            </a:extLst>
          </p:cNvPr>
          <p:cNvSpPr txBox="1"/>
          <p:nvPr/>
        </p:nvSpPr>
        <p:spPr>
          <a:xfrm>
            <a:off x="492370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Graphic representation of one iteration of EM algorithm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501111-B339-4755-B987-04E09ABAB49E}"/>
              </a:ext>
            </a:extLst>
          </p:cNvPr>
          <p:cNvGrpSpPr/>
          <p:nvPr/>
        </p:nvGrpSpPr>
        <p:grpSpPr>
          <a:xfrm>
            <a:off x="4513664" y="1000947"/>
            <a:ext cx="7347989" cy="4890923"/>
            <a:chOff x="1357237" y="638524"/>
            <a:chExt cx="8761905" cy="55809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D411EC-0549-4798-81D1-667A3526B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237" y="638524"/>
              <a:ext cx="8761905" cy="55809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ounded Rectangular Callout 1">
                  <a:extLst>
                    <a:ext uri="{FF2B5EF4-FFF2-40B4-BE49-F238E27FC236}">
                      <a16:creationId xmlns:a16="http://schemas.microsoft.com/office/drawing/2014/main" id="{6D565076-E26D-C34B-A529-ACD7F3CFC097}"/>
                    </a:ext>
                  </a:extLst>
                </p:cNvPr>
                <p:cNvSpPr/>
                <p:nvPr/>
              </p:nvSpPr>
              <p:spPr>
                <a:xfrm>
                  <a:off x="6793948" y="3707868"/>
                  <a:ext cx="1508771" cy="461667"/>
                </a:xfrm>
                <a:prstGeom prst="wedgeRoundRectCallou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𝜃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+1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Rounded Rectangular Callout 1">
                  <a:extLst>
                    <a:ext uri="{FF2B5EF4-FFF2-40B4-BE49-F238E27FC236}">
                      <a16:creationId xmlns:a16="http://schemas.microsoft.com/office/drawing/2014/main" id="{6D565076-E26D-C34B-A529-ACD7F3CFC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948" y="3707868"/>
                  <a:ext cx="1508771" cy="461667"/>
                </a:xfrm>
                <a:prstGeom prst="wedgeRoundRectCallout">
                  <a:avLst/>
                </a:prstGeom>
                <a:blipFill>
                  <a:blip r:embed="rId3"/>
                  <a:stretch>
                    <a:fillRect l="-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ular Callout 3">
                  <a:extLst>
                    <a:ext uri="{FF2B5EF4-FFF2-40B4-BE49-F238E27FC236}">
                      <a16:creationId xmlns:a16="http://schemas.microsoft.com/office/drawing/2014/main" id="{4690036E-19F8-3B40-B525-86DA1C0A8F67}"/>
                    </a:ext>
                  </a:extLst>
                </p:cNvPr>
                <p:cNvSpPr/>
                <p:nvPr/>
              </p:nvSpPr>
              <p:spPr>
                <a:xfrm>
                  <a:off x="4364929" y="3756383"/>
                  <a:ext cx="1358348" cy="461665"/>
                </a:xfrm>
                <a:prstGeom prst="wedgeRoundRectCallou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𝜃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Rounded Rectangular Callout 3">
                  <a:extLst>
                    <a:ext uri="{FF2B5EF4-FFF2-40B4-BE49-F238E27FC236}">
                      <a16:creationId xmlns:a16="http://schemas.microsoft.com/office/drawing/2014/main" id="{4690036E-19F8-3B40-B525-86DA1C0A8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929" y="3756383"/>
                  <a:ext cx="1358348" cy="461665"/>
                </a:xfrm>
                <a:prstGeom prst="wedgeRoundRectCallou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39626D-EF77-4828-9CC2-2FA0BCE12761}"/>
                    </a:ext>
                  </a:extLst>
                </p:cNvPr>
                <p:cNvSpPr/>
                <p:nvPr/>
              </p:nvSpPr>
              <p:spPr>
                <a:xfrm>
                  <a:off x="2686336" y="5605794"/>
                  <a:ext cx="495712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39626D-EF77-4828-9CC2-2FA0BCE12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336" y="5605794"/>
                  <a:ext cx="495712" cy="374270"/>
                </a:xfrm>
                <a:prstGeom prst="rect">
                  <a:avLst/>
                </a:prstGeom>
                <a:blipFill>
                  <a:blip r:embed="rId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489992A-5D87-440D-B836-5CCAF5FB871E}"/>
                    </a:ext>
                  </a:extLst>
                </p:cNvPr>
                <p:cNvSpPr/>
                <p:nvPr/>
              </p:nvSpPr>
              <p:spPr>
                <a:xfrm>
                  <a:off x="3346543" y="5605794"/>
                  <a:ext cx="715324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489992A-5D87-440D-B836-5CCAF5FB87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543" y="5605794"/>
                  <a:ext cx="715324" cy="374270"/>
                </a:xfrm>
                <a:prstGeom prst="rect">
                  <a:avLst/>
                </a:prstGeom>
                <a:blipFill>
                  <a:blip r:embed="rId6"/>
                  <a:stretch>
                    <a:fillRect r="-2020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3520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BFE-5E1D-9F44-AB0F-A0D06057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Monte Carlo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792B4-8087-7D4A-8686-4C5C1E684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1801" y="1845734"/>
                <a:ext cx="10354296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Step1 : initialization of the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Step2*: </a:t>
                </a:r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u="sng" dirty="0">
                    <a:solidFill>
                      <a:schemeClr val="tx1"/>
                    </a:solidFill>
                  </a:rPr>
                  <a:t>-step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k=0,1,2,3…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tx1"/>
                    </a:solidFill>
                  </a:rPr>
                  <a:t> 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𝑚𝑖𝑠</m:t>
                            </m:r>
                          </m:sub>
                        </m:sSub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are M’s sample drawn from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Step3: </a:t>
                </a:r>
                <a:r>
                  <a:rPr lang="en-US" sz="2400" u="sng" dirty="0"/>
                  <a:t>M-step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lim>
                    </m:limLow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Step4: if stop condition is reached, stop; otherwise, let </a:t>
                </a:r>
                <a:r>
                  <a:rPr lang="en-US" sz="2400" i="1" dirty="0"/>
                  <a:t>k =k+1 , go back to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Step</a:t>
                </a:r>
                <a:r>
                  <a:rPr lang="en-US" sz="2400" i="1" dirty="0"/>
                  <a:t>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2* 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792B4-8087-7D4A-8686-4C5C1E684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1801" y="1845734"/>
                <a:ext cx="10354296" cy="4023360"/>
              </a:xfrm>
              <a:blipFill>
                <a:blip r:embed="rId2"/>
                <a:stretch>
                  <a:fillRect l="-942" t="-2121" r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35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719C0F-2042-C540-9050-B881DC47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EM for Multinomial case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31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512D-C4D2-4FFC-AC9D-C63157C4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989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Discover the value for latent variables  (Multinomial)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8F3BA-C80E-43E1-BCCF-F2D209748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2944" y="1825625"/>
                <a:ext cx="11269825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𝑚𝑢𝑙𝑡𝑖𝑛𝑜𝑚𝑖𝑐𝑎𝑙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/>
                  <a:t>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𝑚𝑢𝑙𝑡𝑖𝑛𝑜𝑚𝑖𝑐𝑎𝑙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/>
                  <a:t>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*Example from </a:t>
                </a:r>
                <a:r>
                  <a:rPr lang="en-US" sz="1600" dirty="0">
                    <a:hlinkClick r:id="rId2"/>
                  </a:rPr>
                  <a:t>http://web1.sph.emory.edu/users/hwu30/teaching/statcomp/Notes/Lecture3_EM.pdf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8F3BA-C80E-43E1-BCCF-F2D209748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2944" y="1825625"/>
                <a:ext cx="11269825" cy="4667250"/>
              </a:xfrm>
              <a:blipFill>
                <a:blip r:embed="rId3"/>
                <a:stretch>
                  <a:fillRect l="-135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llout: Left Arrow 3">
                <a:extLst>
                  <a:ext uri="{FF2B5EF4-FFF2-40B4-BE49-F238E27FC236}">
                    <a16:creationId xmlns:a16="http://schemas.microsoft.com/office/drawing/2014/main" id="{9E7BB6D6-5C81-4D21-9431-6B04353E5580}"/>
                  </a:ext>
                </a:extLst>
              </p:cNvPr>
              <p:cNvSpPr/>
              <p:nvPr/>
            </p:nvSpPr>
            <p:spPr>
              <a:xfrm>
                <a:off x="8970217" y="2244013"/>
                <a:ext cx="2038739" cy="1184987"/>
              </a:xfrm>
              <a:prstGeom prst="left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𝒀</m:t>
                          </m:r>
                        </m:e>
                        <m:sub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𝒐𝒃𝒔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llout: Left Arrow 3">
                <a:extLst>
                  <a:ext uri="{FF2B5EF4-FFF2-40B4-BE49-F238E27FC236}">
                    <a16:creationId xmlns:a16="http://schemas.microsoft.com/office/drawing/2014/main" id="{9E7BB6D6-5C81-4D21-9431-6B04353E5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217" y="2244013"/>
                <a:ext cx="2038739" cy="1184987"/>
              </a:xfrm>
              <a:prstGeom prst="leftArrowCallou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llout: Left Arrow 4">
                <a:extLst>
                  <a:ext uri="{FF2B5EF4-FFF2-40B4-BE49-F238E27FC236}">
                    <a16:creationId xmlns:a16="http://schemas.microsoft.com/office/drawing/2014/main" id="{E2EA4FA8-ACF3-4556-A257-FAEC8B6A85A1}"/>
                  </a:ext>
                </a:extLst>
              </p:cNvPr>
              <p:cNvSpPr/>
              <p:nvPr/>
            </p:nvSpPr>
            <p:spPr>
              <a:xfrm>
                <a:off x="8970217" y="4635841"/>
                <a:ext cx="2038739" cy="1184987"/>
              </a:xfrm>
              <a:prstGeom prst="left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𝒀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𝒐𝒃𝒔</m:t>
                              </m:r>
                            </m:sub>
                          </m:s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𝒀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𝒎𝒊𝒔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llout: Left Arrow 4">
                <a:extLst>
                  <a:ext uri="{FF2B5EF4-FFF2-40B4-BE49-F238E27FC236}">
                    <a16:creationId xmlns:a16="http://schemas.microsoft.com/office/drawing/2014/main" id="{E2EA4FA8-ACF3-4556-A257-FAEC8B6A8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217" y="4635841"/>
                <a:ext cx="2038739" cy="1184987"/>
              </a:xfrm>
              <a:prstGeom prst="leftArrowCallout">
                <a:avLst/>
              </a:prstGeom>
              <a:blipFill>
                <a:blip r:embed="rId5"/>
                <a:stretch>
                  <a:fillRect r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36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EF6E-2481-1B47-83F8-049B2AB2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4D7C1-31C7-5040-BDDC-6BA950AA7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4449" y="2018126"/>
                <a:ext cx="11261035" cy="3189141"/>
              </a:xfrm>
            </p:spPr>
            <p:txBody>
              <a:bodyPr/>
              <a:lstStyle/>
              <a:p>
                <a:r>
                  <a:rPr lang="en-US" sz="2400" dirty="0"/>
                  <a:t>Model1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sz="2400" b="0" dirty="0"/>
                  <a:t>Model2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Goal: </a:t>
                </a:r>
              </a:p>
              <a:p>
                <a:pPr lvl="1"/>
                <a:r>
                  <a:rPr lang="en-US" sz="2800" dirty="0"/>
                  <a:t>Given data y1,y2,y3,y4 (but no x</a:t>
                </a:r>
                <a:r>
                  <a:rPr lang="en-US" altLang="zh-CN" sz="2800" dirty="0"/>
                  <a:t>0,</a:t>
                </a:r>
                <a:r>
                  <a:rPr lang="en-US" sz="2800" dirty="0"/>
                  <a:t> x</a:t>
                </a:r>
                <a:r>
                  <a:rPr lang="en-US" altLang="zh-CN" sz="2800" dirty="0"/>
                  <a:t>1</a:t>
                </a:r>
                <a:r>
                  <a:rPr lang="en-US" sz="2800" dirty="0"/>
                  <a:t> observed)  </a:t>
                </a:r>
              </a:p>
              <a:p>
                <a:pPr lvl="1"/>
                <a:r>
                  <a:rPr lang="en-US" sz="2800" dirty="0"/>
                  <a:t>Find maximum likelihood estimates of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8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4D7C1-31C7-5040-BDDC-6BA950AA7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449" y="2018126"/>
                <a:ext cx="11261035" cy="3189141"/>
              </a:xfrm>
              <a:blipFill>
                <a:blip r:embed="rId2"/>
                <a:stretch>
                  <a:fillRect l="-1082" t="-574" b="-3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22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66AF-6EA2-4977-AEEF-79BDF91E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F48C-A519-4DA2-B174-4501D413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Traditional MLE</a:t>
            </a:r>
          </a:p>
          <a:p>
            <a:pPr lvl="1"/>
            <a:r>
              <a:rPr lang="en-US" sz="2400" b="1" dirty="0"/>
              <a:t>What is MLE?</a:t>
            </a:r>
          </a:p>
          <a:p>
            <a:pPr lvl="1"/>
            <a:r>
              <a:rPr lang="en-US" sz="2400" b="1" dirty="0"/>
              <a:t>Assumptions and Asymptotic Normality</a:t>
            </a:r>
          </a:p>
          <a:p>
            <a:pPr lvl="1"/>
            <a:r>
              <a:rPr lang="en-US" sz="2400" b="1" dirty="0"/>
              <a:t>Estimating Variance </a:t>
            </a:r>
          </a:p>
          <a:p>
            <a:pPr lvl="1"/>
            <a:r>
              <a:rPr lang="en-US" sz="2400" b="1" dirty="0"/>
              <a:t>Scoring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200" b="1" dirty="0"/>
              <a:t>EM Algorithm</a:t>
            </a:r>
          </a:p>
          <a:p>
            <a:pPr lvl="1">
              <a:buSzPct val="100000"/>
            </a:pPr>
            <a:r>
              <a:rPr lang="en-US" sz="2400" b="1" dirty="0"/>
              <a:t>What is the EM algorithm?</a:t>
            </a:r>
          </a:p>
          <a:p>
            <a:pPr lvl="1">
              <a:buSzPct val="100000"/>
            </a:pPr>
            <a:r>
              <a:rPr lang="en-US" sz="2400" b="1" dirty="0"/>
              <a:t>Monte Carlo EM Approach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400" b="1" dirty="0"/>
              <a:t>Example 1: Multinomial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400" b="1" dirty="0"/>
              <a:t>Example 2: Gaussian Mixture Model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FF32E-2F12-4744-9C2F-384556F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20"/>
    </mc:Choice>
    <mc:Fallback xmlns="">
      <p:transition spd="slow" advTm="5072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6797-5DF9-445A-829E-D0030F63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180E3-9B6A-4957-BD9B-B56CCFCCB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Step 1: Guess a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Step 2: E-step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Step 3: M-step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Step :4 Repeat Step2 and Step3 until the difference of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180E3-9B6A-4957-BD9B-B56CCFCCB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Arrow 5">
            <a:extLst>
              <a:ext uri="{FF2B5EF4-FFF2-40B4-BE49-F238E27FC236}">
                <a16:creationId xmlns:a16="http://schemas.microsoft.com/office/drawing/2014/main" id="{DCD04F31-98B2-CE46-9498-7A7DD93DACC7}"/>
              </a:ext>
            </a:extLst>
          </p:cNvPr>
          <p:cNvSpPr/>
          <p:nvPr/>
        </p:nvSpPr>
        <p:spPr>
          <a:xfrm>
            <a:off x="5937425" y="4088527"/>
            <a:ext cx="2001078" cy="278296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879EE-3415-8943-AFD7-4D6582087907}"/>
              </a:ext>
            </a:extLst>
          </p:cNvPr>
          <p:cNvSpPr txBox="1"/>
          <p:nvPr/>
        </p:nvSpPr>
        <p:spPr>
          <a:xfrm>
            <a:off x="8812694" y="4059128"/>
            <a:ext cx="252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step (Handout)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0D2817-E0E5-DD45-95C7-767775C9903D}"/>
                  </a:ext>
                </a:extLst>
              </p:cNvPr>
              <p:cNvSpPr/>
              <p:nvPr/>
            </p:nvSpPr>
            <p:spPr>
              <a:xfrm>
                <a:off x="6163454" y="2316522"/>
                <a:ext cx="5709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𝑙𝑜𝑔𝑓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𝑜𝑏𝑠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𝑚𝑖𝑠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𝑜𝑏𝑠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0D2817-E0E5-DD45-95C7-767775C99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54" y="2316522"/>
                <a:ext cx="570932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092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BE2FF-CAC6-4567-B4D2-4687E392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solidFill>
                  <a:schemeClr val="tx1">
                    <a:lumMod val="85000"/>
                    <a:lumOff val="15000"/>
                  </a:schemeClr>
                </a:solidFill>
              </a:rPr>
              <a:t>R Result for multinomial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7A82D-3AEB-B94E-8872-80FBB18D3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5" y="1017144"/>
            <a:ext cx="5919536" cy="4571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217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D6E88-8742-524D-B087-B523651F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MCEM for Multinomial case</a:t>
            </a:r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993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309E-5AD4-1B41-B91B-04D93A94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MCEM for Multinomial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2CA75-D641-834C-A175-7F1856704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(MC E-step) </a:t>
                </a:r>
                <a:r>
                  <a:rPr lang="en-US" sz="2400" dirty="0"/>
                  <a:t>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/>
                  <a:t>iteration, draw unobserved data from unobserved data density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to get Q function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Step 1. Draw x1 of sample size = 1,10,100 from x1’s density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𝐵𝑖𝑛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Step 2. Calculate the Mean for x1 and use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in Q function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(MC M-step) </a:t>
                </a:r>
                <a:r>
                  <a:rPr lang="en-US" sz="2400" dirty="0"/>
                  <a:t>Maximize the approximate Q function and 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/>
                  <a:t> as the maximizer. 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Step 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acc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acc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2CA75-D641-834C-A175-7F1856704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4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FE43F-EEA6-6044-B134-9FC307ACD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88849"/>
            <a:ext cx="6275667" cy="50803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ABA5-0953-C74E-B615-473C586E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 Result for MCEM multinomial case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0818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CA89E-111F-1940-8924-ED045B0D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EM – Two component GMM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177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CB517-E951-5347-AFAD-FBD31BFB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Estimate parameters for finite mixtures </a:t>
            </a:r>
            <a:b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(Two-component Normal Mixture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6E3D5-0471-F14D-8B12-58737E849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9" y="640081"/>
            <a:ext cx="641797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594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5562-2596-324B-8794-A12BF667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GMM?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2F53-0439-FE44-ABB9-F17708CF9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– Component Mixture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𝑑𝑒𝑛𝑜𝑡𝑒𝑠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𝑇h𝑢𝑠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𝑤𝑟𝑖𝑡𝑒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𝑜𝑓𝑡h𝑖𝑠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𝑔𝑚𝑚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𝑑𝑎𝑡𝑎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However, to get the MLE estimators for all parameters </a:t>
                </a:r>
                <a:r>
                  <a:rPr lang="en-US" sz="2400" dirty="0">
                    <a:ea typeface="Cambria Math" panose="020405030504060302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is very hard!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2F53-0439-FE44-ABB9-F17708CF9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070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BFBD-FA90-A948-9DA1-BFDEF2E0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9C3D3-F00C-AA47-A143-BD7E6DC42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33411"/>
                <a:ext cx="10058400" cy="2633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Model: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Goal:  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(but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observed)  </a:t>
                </a:r>
              </a:p>
              <a:p>
                <a:r>
                  <a:rPr lang="en-US" sz="2400" dirty="0"/>
                  <a:t>Find maximum likelihood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09C3D3-F00C-AA47-A143-BD7E6DC42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33411"/>
                <a:ext cx="10058400" cy="2633800"/>
              </a:xfrm>
              <a:blipFill>
                <a:blip r:embed="rId2"/>
                <a:stretch>
                  <a:fillRect l="-1818" t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804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37F9CB-A35A-3F4D-9639-291AAA29177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43" y="480060"/>
            <a:ext cx="7275513" cy="5365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BBE37-112B-0C44-B8E0-85937287402D}"/>
              </a:ext>
            </a:extLst>
          </p:cNvPr>
          <p:cNvSpPr txBox="1"/>
          <p:nvPr/>
        </p:nvSpPr>
        <p:spPr>
          <a:xfrm>
            <a:off x="2670249" y="5731609"/>
            <a:ext cx="6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https://web.stanford.edu/~hastie/Papers/ESLII.pdf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P275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0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D2FFB-F755-49E9-9BE8-8699121B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Traditional MLE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B867B-E3D5-4294-BE37-BBFD4440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5BCB08-CFE6-4ABB-A78C-43729BE90F21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32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77BB-2DC0-8347-916E-5D5BBF0938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90513"/>
            <a:ext cx="10515600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 Result for Two component GMM case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C0CBD4-0895-6343-9447-2FF0221FA10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28" y="1223963"/>
            <a:ext cx="7769225" cy="5160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35D690-0C8D-AD41-9662-08A9DAC3D4E3}"/>
                  </a:ext>
                </a:extLst>
              </p:cNvPr>
              <p:cNvSpPr txBox="1"/>
              <p:nvPr/>
            </p:nvSpPr>
            <p:spPr>
              <a:xfrm>
                <a:off x="462632" y="1406854"/>
                <a:ext cx="2118532" cy="230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Initial value -&gt;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p=0.5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𝑠𝑑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</m:d>
                  </m:oMath>
                </a14:m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=2.08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35D690-0C8D-AD41-9662-08A9DAC3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2" y="1406854"/>
                <a:ext cx="2118532" cy="2301977"/>
              </a:xfrm>
              <a:prstGeom prst="rect">
                <a:avLst/>
              </a:prstGeom>
              <a:blipFill>
                <a:blip r:embed="rId3"/>
                <a:stretch>
                  <a:fillRect l="-2594"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>
            <a:extLst>
              <a:ext uri="{FF2B5EF4-FFF2-40B4-BE49-F238E27FC236}">
                <a16:creationId xmlns:a16="http://schemas.microsoft.com/office/drawing/2014/main" id="{C1B307F5-25DF-9240-8649-BB1461FB6ACE}"/>
              </a:ext>
            </a:extLst>
          </p:cNvPr>
          <p:cNvSpPr/>
          <p:nvPr/>
        </p:nvSpPr>
        <p:spPr>
          <a:xfrm>
            <a:off x="1020417" y="3367356"/>
            <a:ext cx="318053" cy="55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B2C99E-A27B-A943-A820-C6625A4CA1E8}"/>
                  </a:ext>
                </a:extLst>
              </p:cNvPr>
              <p:cNvSpPr txBox="1"/>
              <p:nvPr/>
            </p:nvSpPr>
            <p:spPr>
              <a:xfrm>
                <a:off x="490044" y="3986882"/>
                <a:ext cx="2118532" cy="285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Values after converge-&gt;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p=0.2972996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=0.001089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=3.996653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=1.001920</m:t>
                      </m:r>
                    </m:oMath>
                  </m:oMathPara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=1.0203203</m:t>
                      </m:r>
                    </m:oMath>
                  </m:oMathPara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B2C99E-A27B-A943-A820-C6625A4CA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44" y="3986882"/>
                <a:ext cx="2118532" cy="2855975"/>
              </a:xfrm>
              <a:prstGeom prst="rect">
                <a:avLst/>
              </a:prstGeom>
              <a:blipFill>
                <a:blip r:embed="rId4"/>
                <a:stretch>
                  <a:fillRect l="-2299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200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B797-02F0-7048-8581-D1E96EAF48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0485" y="1495425"/>
            <a:ext cx="4724995" cy="6067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Local vs. global max </a:t>
            </a:r>
          </a:p>
          <a:p>
            <a:pPr marL="0" indent="0">
              <a:buNone/>
            </a:pPr>
            <a:r>
              <a:rPr lang="en-US" sz="2400" dirty="0"/>
              <a:t>• There may be multiple modes </a:t>
            </a:r>
          </a:p>
          <a:p>
            <a:pPr marL="0" indent="0">
              <a:buNone/>
            </a:pPr>
            <a:r>
              <a:rPr lang="en-US" sz="2400" dirty="0"/>
              <a:t>• EM may converge to a saddle point 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Starting points</a:t>
            </a:r>
          </a:p>
          <a:p>
            <a:pPr marL="0" indent="0">
              <a:buNone/>
            </a:pPr>
            <a:r>
              <a:rPr lang="en-US" sz="2400" dirty="0"/>
              <a:t>• Bad starting points may hurt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Slow Convergence</a:t>
            </a:r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altLang="en-US" sz="2400" dirty="0">
                <a:ea typeface="NimbusSanL"/>
              </a:rPr>
              <a:t>EM can be painfully slow </a:t>
            </a:r>
          </a:p>
          <a:p>
            <a:pPr marL="0" indent="0">
              <a:buNone/>
            </a:pPr>
            <a:r>
              <a:rPr lang="en-US" altLang="en-US" sz="2400" dirty="0">
                <a:ea typeface="NimbusSanL"/>
              </a:rPr>
              <a:t>to converge near the maximum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9E0F1-1B8D-8A40-9968-793176EBB2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1098" y="42289"/>
            <a:ext cx="10058400" cy="1449387"/>
          </a:xfrm>
        </p:spPr>
        <p:txBody>
          <a:bodyPr/>
          <a:lstStyle/>
          <a:p>
            <a:r>
              <a:rPr lang="en-US" dirty="0"/>
              <a:t>Cons and suggested solutions</a:t>
            </a:r>
          </a:p>
        </p:txBody>
      </p:sp>
      <p:pic>
        <p:nvPicPr>
          <p:cNvPr id="1030" name="Picture 6" descr="page31image8525248">
            <a:extLst>
              <a:ext uri="{FF2B5EF4-FFF2-40B4-BE49-F238E27FC236}">
                <a16:creationId xmlns:a16="http://schemas.microsoft.com/office/drawing/2014/main" id="{5AEC6CCA-20D1-E84C-BF65-708EA07B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14300"/>
            <a:ext cx="91948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cess 3">
            <a:extLst>
              <a:ext uri="{FF2B5EF4-FFF2-40B4-BE49-F238E27FC236}">
                <a16:creationId xmlns:a16="http://schemas.microsoft.com/office/drawing/2014/main" id="{B0E81F9F-83AD-1C49-8A2F-00CEE27A23CE}"/>
              </a:ext>
            </a:extLst>
          </p:cNvPr>
          <p:cNvSpPr/>
          <p:nvPr/>
        </p:nvSpPr>
        <p:spPr>
          <a:xfrm>
            <a:off x="6218273" y="1610165"/>
            <a:ext cx="4306957" cy="1065764"/>
          </a:xfrm>
          <a:prstGeom prst="flowChart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Multiple starting points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55BBAB74-B2F6-6A40-B99D-0B74A281B251}"/>
              </a:ext>
            </a:extLst>
          </p:cNvPr>
          <p:cNvSpPr/>
          <p:nvPr/>
        </p:nvSpPr>
        <p:spPr>
          <a:xfrm>
            <a:off x="6218273" y="2929390"/>
            <a:ext cx="4306957" cy="1721721"/>
          </a:xfrm>
          <a:prstGeom prst="flowChart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Based on the information of the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Use the method of moment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C9D429C6-992B-6B4D-A374-9078E7AA1A48}"/>
              </a:ext>
            </a:extLst>
          </p:cNvPr>
          <p:cNvSpPr/>
          <p:nvPr/>
        </p:nvSpPr>
        <p:spPr>
          <a:xfrm>
            <a:off x="6218272" y="4866865"/>
            <a:ext cx="4306957" cy="1361835"/>
          </a:xfrm>
          <a:prstGeom prst="flowChart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NimbusSanL"/>
                <a:cs typeface="+mn-cs"/>
              </a:rPr>
              <a:t>Find quicker convergence methods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B439-2ABF-4B49-8C47-CAB54242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5775-6BFC-C448-8493-0ACA5F28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http://people.missouristate.edu/songfengzheng/Teaching/MTH541/Lecture%20notes/MLE.pdf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http://web1.sph.emory.edu/users/hwu30/teaching/statcomp/Notes/Lecture3_EM.pdf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https://people.eecs.berkeley.edu/~pabbeel/cs287-fa13/slides/Likelihood_EM_HMM_Kalman.pdf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https://web.stanford.edu/~hastie/Papers/ESLII.pdf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Meilijson</a:t>
            </a:r>
            <a:r>
              <a:rPr lang="en-US" dirty="0"/>
              <a:t>, Isaac. “A Fast Improvement to the EM Algorithm on Its Own Terms.” </a:t>
            </a:r>
            <a:r>
              <a:rPr lang="en-US" i="1" dirty="0"/>
              <a:t>Journal of the Royal Statistical Society. Series B (Methodological)</a:t>
            </a:r>
            <a:r>
              <a:rPr lang="en-US" dirty="0"/>
              <a:t>, vol. 51, no. 1, 1989, pp. 127–138. </a:t>
            </a:r>
            <a:r>
              <a:rPr lang="en-US" i="1" dirty="0"/>
              <a:t>JSTOR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www.jstor.org/stable/2345847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Dempster, Laird &amp; Rubin (1977, JRSSB,39:1-38</a:t>
            </a:r>
            <a:endParaRPr lang="en-US" altLang="en-US" dirty="0">
              <a:ea typeface="NimbusSanL"/>
            </a:endParaRPr>
          </a:p>
          <a:p>
            <a:pPr marL="0" indent="0"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81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B449-D336-4A43-B630-7C7D2A663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81D97-0AEE-44B4-A250-984C1BFE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51D8-255E-4471-B80F-C24842F7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2D7F4-CC8F-4240-A598-07CC98293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 Say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IID observations from a distribution with an unknown parameter θ (scalar or vector)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 f(</a:t>
                </a:r>
                <a:r>
                  <a:rPr lang="en-US" sz="2800" b="1" dirty="0"/>
                  <a:t>y</a:t>
                </a:r>
                <a:r>
                  <a:rPr lang="en-US" sz="2800" dirty="0"/>
                  <a:t>|</a:t>
                </a:r>
                <a:r>
                  <a:rPr lang="el-GR" sz="2800" dirty="0"/>
                  <a:t>θ)</a:t>
                </a:r>
                <a:r>
                  <a:rPr lang="en-US" sz="2800" dirty="0"/>
                  <a:t> , where </a:t>
                </a:r>
                <a:r>
                  <a:rPr lang="el-GR" sz="2800" dirty="0"/>
                  <a:t>θ</a:t>
                </a:r>
                <a:r>
                  <a:rPr lang="en-US" sz="2800" dirty="0"/>
                  <a:t>* is the true value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To simplify, take the log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2D7F4-CC8F-4240-A598-07CC98293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576" r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D022292-1CAC-404A-BB39-73290BBD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42" y="3429000"/>
            <a:ext cx="3314700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AA428-927E-49C1-969A-788E09C8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37" y="5285957"/>
            <a:ext cx="5038725" cy="9715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C93C-3428-4707-8201-C294CB89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552"/>
    </mc:Choice>
    <mc:Fallback xmlns="">
      <p:transition spd="slow" advTm="2075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BEB3-224C-4DE8-BAC3-95AB10CB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85B6-3560-4C86-A107-0BA5A7B4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1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Take the first derivative of the log likelihood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Solve for the roots</a:t>
            </a:r>
          </a:p>
          <a:p>
            <a:r>
              <a:rPr lang="en-US" dirty="0"/>
              <a:t>	</a:t>
            </a:r>
            <a:r>
              <a:rPr lang="en-US" sz="2800" dirty="0"/>
              <a:t>Newton’s Method, Scoring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We refer to this as the Traditional MLE method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095EC-E89A-4DAD-81E0-38C3E4EA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E88C2-3D2B-415E-8740-91CC4C0C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44" y="2075169"/>
            <a:ext cx="4492176" cy="4046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E9B58-1FBA-4679-956F-E510879284A6}"/>
              </a:ext>
            </a:extLst>
          </p:cNvPr>
          <p:cNvSpPr txBox="1"/>
          <p:nvPr/>
        </p:nvSpPr>
        <p:spPr>
          <a:xfrm>
            <a:off x="9795933" y="2446867"/>
            <a:ext cx="113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2E39ED-FA76-4043-9079-00AB794EB8F0}"/>
              </a:ext>
            </a:extLst>
          </p:cNvPr>
          <p:cNvCxnSpPr>
            <a:stCxn id="7" idx="2"/>
          </p:cNvCxnSpPr>
          <p:nvPr/>
        </p:nvCxnSpPr>
        <p:spPr>
          <a:xfrm flipH="1">
            <a:off x="10100733" y="3093198"/>
            <a:ext cx="262467" cy="20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B48383-9EE7-4F17-AD1D-E5C5A982927A}"/>
              </a:ext>
            </a:extLst>
          </p:cNvPr>
          <p:cNvSpPr txBox="1"/>
          <p:nvPr/>
        </p:nvSpPr>
        <p:spPr>
          <a:xfrm>
            <a:off x="7814734" y="4775200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Derivative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59C3DA-6226-40EF-A11D-61A43FB4DE65}"/>
              </a:ext>
            </a:extLst>
          </p:cNvPr>
          <p:cNvCxnSpPr/>
          <p:nvPr/>
        </p:nvCxnSpPr>
        <p:spPr>
          <a:xfrm flipV="1">
            <a:off x="8627533" y="4876800"/>
            <a:ext cx="736600" cy="22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12112B4-A04A-4C79-A688-2BFB1419965A}"/>
              </a:ext>
            </a:extLst>
          </p:cNvPr>
          <p:cNvSpPr/>
          <p:nvPr/>
        </p:nvSpPr>
        <p:spPr>
          <a:xfrm>
            <a:off x="8873066" y="2744630"/>
            <a:ext cx="270934" cy="261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07A105-4603-4222-A4BA-7742BDD4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982" y="2277905"/>
            <a:ext cx="514350" cy="466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BEF08-F329-455A-8CB6-8621C9615E97}"/>
              </a:ext>
            </a:extLst>
          </p:cNvPr>
          <p:cNvCxnSpPr>
            <a:cxnSpLocks/>
          </p:cNvCxnSpPr>
          <p:nvPr/>
        </p:nvCxnSpPr>
        <p:spPr>
          <a:xfrm>
            <a:off x="8270332" y="2633133"/>
            <a:ext cx="602734" cy="11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63"/>
    </mc:Choice>
    <mc:Fallback xmlns="">
      <p:transition spd="slow" advTm="440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1EED-7D9F-4B57-A481-BE49851E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Analytical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7D3A-D104-46ED-90ED-53AFE7AF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800" dirty="0"/>
              <a:t>We have observations 0,0,1,1,1,2,2,2,3,3 from a distribution with the below </a:t>
            </a:r>
            <a:r>
              <a:rPr lang="en-US" sz="2800" dirty="0" err="1"/>
              <a:t>pmf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800" dirty="0"/>
              <a:t>For what value of  </a:t>
            </a:r>
            <a:r>
              <a:rPr lang="el-GR" sz="2800" dirty="0"/>
              <a:t>θ</a:t>
            </a:r>
            <a:r>
              <a:rPr lang="en-US" sz="2800" dirty="0"/>
              <a:t> is the below likelihood function maximized?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12A51-1895-49F3-983F-A35FA48E90FF}"/>
              </a:ext>
            </a:extLst>
          </p:cNvPr>
          <p:cNvSpPr txBox="1"/>
          <p:nvPr/>
        </p:nvSpPr>
        <p:spPr>
          <a:xfrm>
            <a:off x="1222408" y="5977468"/>
            <a:ext cx="10382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*Example from http://people.missouristate.edu/songfengzheng/Teaching/MTH541/Lecture%20notes/MLE.pdf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B0AD4-7F97-450C-9C03-0E6F818BA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730" y="2877954"/>
            <a:ext cx="5418539" cy="865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882FE-46F7-452D-A3C0-79ACAE43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54" y="4663260"/>
            <a:ext cx="5787290" cy="93949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431D-42C9-4629-BB95-4C65135C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56"/>
    </mc:Choice>
    <mc:Fallback xmlns="">
      <p:transition spd="slow" advTm="1970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E626-5FF4-4B09-B325-8DA69EF2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78BF4-7B0F-4E6D-89B0-A19FE7969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denote the expectation of a function of the variable with respect to </a:t>
                </a:r>
                <a:r>
                  <a:rPr lang="el-GR" sz="2800" dirty="0"/>
                  <a:t>θ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 </a:t>
                </a:r>
                <a:r>
                  <a:rPr lang="el-GR" sz="3000" dirty="0"/>
                  <a:t>θ</a:t>
                </a:r>
                <a:r>
                  <a:rPr lang="en-US" sz="3000" dirty="0"/>
                  <a:t>* maximizes the true value of this Log-Likelihood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78BF4-7B0F-4E6D-89B0-A19FE7969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485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8EF13-1A13-4904-A3DE-D0D81CC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A076E-010F-48A4-87FC-B8F8FAA5391F}"/>
              </a:ext>
            </a:extLst>
          </p:cNvPr>
          <p:cNvGrpSpPr/>
          <p:nvPr/>
        </p:nvGrpSpPr>
        <p:grpSpPr>
          <a:xfrm>
            <a:off x="2859014" y="2813368"/>
            <a:ext cx="7697456" cy="2088091"/>
            <a:chOff x="2822954" y="3032609"/>
            <a:chExt cx="7697456" cy="20880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1D447BB-A30F-49E5-9620-DC46AB062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5685" y="3032609"/>
              <a:ext cx="5126778" cy="5048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EE7BE9-D192-4EF6-B4E8-4DCA6B642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2954" y="4475748"/>
              <a:ext cx="6022212" cy="577174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55D444-6546-4DFD-A399-267381BAD3C2}"/>
                </a:ext>
              </a:extLst>
            </p:cNvPr>
            <p:cNvCxnSpPr>
              <a:cxnSpLocks/>
            </p:cNvCxnSpPr>
            <p:nvPr/>
          </p:nvCxnSpPr>
          <p:spPr>
            <a:xfrm>
              <a:off x="5709074" y="3470059"/>
              <a:ext cx="0" cy="9383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F182F71E-8103-424D-A194-9501F90A2967}"/>
                </a:ext>
              </a:extLst>
            </p:cNvPr>
            <p:cNvSpPr/>
            <p:nvPr/>
          </p:nvSpPr>
          <p:spPr>
            <a:xfrm>
              <a:off x="8845165" y="3429000"/>
              <a:ext cx="1675245" cy="844617"/>
            </a:xfrm>
            <a:prstGeom prst="wedgeRoundRectCallout">
              <a:avLst>
                <a:gd name="adj1" fmla="val -190902"/>
                <a:gd name="adj2" fmla="val 2945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Law of Large Numbers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327C24-754E-4E4A-858A-EEB8AC15C516}"/>
                </a:ext>
              </a:extLst>
            </p:cNvPr>
            <p:cNvSpPr/>
            <p:nvPr/>
          </p:nvSpPr>
          <p:spPr>
            <a:xfrm>
              <a:off x="4803006" y="4475748"/>
              <a:ext cx="4158113" cy="64495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5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24"/>
    </mc:Choice>
    <mc:Fallback xmlns="">
      <p:transition spd="slow" advTm="682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C59-C7E4-4D1F-9809-8FADA3E3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for MLE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5DDBD-B156-4C5F-9240-09CA0A8D3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u="sng" dirty="0"/>
                  <a:t>Density</a:t>
                </a:r>
              </a:p>
              <a:p>
                <a:r>
                  <a:rPr lang="en-US" sz="2800" dirty="0"/>
                  <a:t>The distribution must be either discrete or continuous – not mixed. </a:t>
                </a:r>
              </a:p>
              <a:p>
                <a:r>
                  <a:rPr lang="en-US" sz="2800" b="1" u="sng" dirty="0"/>
                  <a:t>Compactness</a:t>
                </a:r>
              </a:p>
              <a:p>
                <a:r>
                  <a:rPr lang="en-US" sz="2800" dirty="0"/>
                  <a:t>The parameter space for </a:t>
                </a:r>
                <a:r>
                  <a:rPr lang="el-GR" sz="2800" dirty="0"/>
                  <a:t>θ</a:t>
                </a:r>
                <a:r>
                  <a:rPr lang="en-US" sz="2800" dirty="0"/>
                  <a:t> is closed and bounded</a:t>
                </a:r>
              </a:p>
              <a:p>
                <a:r>
                  <a:rPr lang="en-US" sz="2800" b="1" u="sng" dirty="0"/>
                  <a:t>Identifiability</a:t>
                </a:r>
              </a:p>
              <a:p>
                <a:r>
                  <a:rPr lang="en-US" sz="28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, there must exist a set A such that </a:t>
                </a:r>
              </a:p>
              <a:p>
                <a:r>
                  <a:rPr lang="en-US" sz="2800" dirty="0" err="1"/>
                  <a:t>Pr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5DDBD-B156-4C5F-9240-09CA0A8D3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1600-CC84-4508-8B63-D71AEFE1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B08-CFE6-4ABB-A78C-43729BE90F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04"/>
    </mc:Choice>
    <mc:Fallback xmlns="">
      <p:transition spd="slow" advTm="10110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4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1991</Words>
  <Application>Microsoft Office PowerPoint</Application>
  <PresentationFormat>Widescreen</PresentationFormat>
  <Paragraphs>304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Wingdings</vt:lpstr>
      <vt:lpstr>Retrospect</vt:lpstr>
      <vt:lpstr>1_Retrospect</vt:lpstr>
      <vt:lpstr>Maximum Likelihood Estimators</vt:lpstr>
      <vt:lpstr>MLE - Introduction</vt:lpstr>
      <vt:lpstr>Contents</vt:lpstr>
      <vt:lpstr>Traditional MLE</vt:lpstr>
      <vt:lpstr>What is MLE?</vt:lpstr>
      <vt:lpstr>What is MLE?</vt:lpstr>
      <vt:lpstr>Example 1 – Analytical Solution</vt:lpstr>
      <vt:lpstr>What is MLE?</vt:lpstr>
      <vt:lpstr>Assumptions for MLE </vt:lpstr>
      <vt:lpstr>Assumptions (cont.)</vt:lpstr>
      <vt:lpstr>Asymptotic Normality</vt:lpstr>
      <vt:lpstr>Fisher’s Information Matrix</vt:lpstr>
      <vt:lpstr>Estimating Variance with Information</vt:lpstr>
      <vt:lpstr>Optimization - Scoring</vt:lpstr>
      <vt:lpstr>Traditional MLE - Drawbacks</vt:lpstr>
      <vt:lpstr>PowerPoint Presentation</vt:lpstr>
      <vt:lpstr>EM - Introduction</vt:lpstr>
      <vt:lpstr>EM - Introduction</vt:lpstr>
      <vt:lpstr>What’s EM used for?</vt:lpstr>
      <vt:lpstr>Basic setting in EM</vt:lpstr>
      <vt:lpstr>EM Algorithm </vt:lpstr>
      <vt:lpstr>EM Algorithm (informally) </vt:lpstr>
      <vt:lpstr>EM Why it works.</vt:lpstr>
      <vt:lpstr>EM: a short derivation</vt:lpstr>
      <vt:lpstr>PowerPoint Presentation</vt:lpstr>
      <vt:lpstr>Monte Carlo EM</vt:lpstr>
      <vt:lpstr>EM for Multinomial case</vt:lpstr>
      <vt:lpstr>Discover the value for latent variables  (Multinomial)</vt:lpstr>
      <vt:lpstr>Multinomial case</vt:lpstr>
      <vt:lpstr>EM Algorithm </vt:lpstr>
      <vt:lpstr>R Result for multinomial case</vt:lpstr>
      <vt:lpstr>MCEM for Multinomial case</vt:lpstr>
      <vt:lpstr>MCEM for Multinomial case</vt:lpstr>
      <vt:lpstr>R Result for MCEM multinomial case</vt:lpstr>
      <vt:lpstr>EM – Two component GMM</vt:lpstr>
      <vt:lpstr>Estimate parameters for finite mixtures  (Two-component Normal Mixture Model)</vt:lpstr>
      <vt:lpstr>What is GMM?</vt:lpstr>
      <vt:lpstr>EM</vt:lpstr>
      <vt:lpstr>PowerPoint Presentation</vt:lpstr>
      <vt:lpstr>R Result for Two component GMM case </vt:lpstr>
      <vt:lpstr>Cons and suggested solutions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Likelihood Estimators</dc:title>
  <dc:creator>jbarth216@gmail.com</dc:creator>
  <cp:lastModifiedBy>jbarth216@gmail.com</cp:lastModifiedBy>
  <cp:revision>4</cp:revision>
  <dcterms:created xsi:type="dcterms:W3CDTF">2019-11-18T19:15:25Z</dcterms:created>
  <dcterms:modified xsi:type="dcterms:W3CDTF">2019-11-18T21:00:30Z</dcterms:modified>
</cp:coreProperties>
</file>