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2"/>
    <p:restoredTop sz="94641"/>
  </p:normalViewPr>
  <p:slideViewPr>
    <p:cSldViewPr snapToGrid="0" snapToObjects="1">
      <p:cViewPr varScale="1">
        <p:scale>
          <a:sx n="195" d="100"/>
          <a:sy n="195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0772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552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6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0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81737A-DD45-2A4A-A1AD-2D1CF1EA29F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131390-208A-FF40-B885-9B658C95E0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8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546C-A0EE-E043-A0DD-279D11637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Simulation– multiple SNPs</a:t>
            </a:r>
          </a:p>
        </p:txBody>
      </p:sp>
    </p:spTree>
    <p:extLst>
      <p:ext uri="{BB962C8B-B14F-4D97-AF65-F5344CB8AC3E}">
        <p14:creationId xmlns:p14="http://schemas.microsoft.com/office/powerpoint/2010/main" val="221214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90249F-FC5A-3743-8B22-85284F7A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7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C107-B6B1-F54D-B03A-3C65A819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exists correlation between effect sizes (coefficients)?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5ABC-FB62-6944-9323-8802B09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Correlated coefficients -&gt; we have correlated studies.</a:t>
            </a:r>
          </a:p>
          <a:p>
            <a:r>
              <a:rPr lang="en-US" dirty="0"/>
              <a:t>Extend our BF to allow this scenario.</a:t>
            </a:r>
          </a:p>
          <a:p>
            <a:r>
              <a:rPr lang="en-US" dirty="0"/>
              <a:t>Idea: Get an estimated covariance matrix from a multiple linear regression (containing all replications and the original findings). Then, we use Monte Carlo simulation to get our BF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8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0122-2F25-6B45-9000-5665486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power – case control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0E1C696-962C-1C4A-A7BF-71E36C6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439" y="1389561"/>
            <a:ext cx="6905624" cy="5420379"/>
          </a:xfrm>
        </p:spPr>
      </p:pic>
    </p:spTree>
    <p:extLst>
      <p:ext uri="{BB962C8B-B14F-4D97-AF65-F5344CB8AC3E}">
        <p14:creationId xmlns:p14="http://schemas.microsoft.com/office/powerpoint/2010/main" val="27805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A5F-8774-3D4B-A2F9-3A23A8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Suppose we have n studies with different sample sizes, how can we use our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DAEB-C13B-BE45-ABBD-6091AF83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79" y="2037806"/>
            <a:ext cx="10189029" cy="4572000"/>
          </a:xfrm>
        </p:spPr>
        <p:txBody>
          <a:bodyPr>
            <a:normAutofit/>
          </a:bodyPr>
          <a:lstStyle/>
          <a:p>
            <a:r>
              <a:rPr lang="en-US" dirty="0"/>
              <a:t># SNPs = 100, ranked by their discovery power.</a:t>
            </a:r>
          </a:p>
          <a:p>
            <a:r>
              <a:rPr lang="en-US" dirty="0"/>
              <a:t>If n = 10, then we vary the sample sizes from 8000 to 500. (8000,7000,…,500)</a:t>
            </a:r>
          </a:p>
          <a:p>
            <a:r>
              <a:rPr lang="en-US" dirty="0"/>
              <a:t>We define the measurement: the coverage probability of the top 50 SNPs </a:t>
            </a:r>
          </a:p>
          <a:p>
            <a:r>
              <a:rPr lang="en-US" dirty="0"/>
              <a:t>We compare three methods:</a:t>
            </a:r>
          </a:p>
          <a:p>
            <a:pPr lvl="1"/>
            <a:r>
              <a:rPr lang="en-US" dirty="0"/>
              <a:t>“Pseudo-original” : pick the study with the largest sample size as the original study, then get the corresponding ABFs for each SNP. </a:t>
            </a:r>
          </a:p>
          <a:p>
            <a:pPr lvl="1"/>
            <a:r>
              <a:rPr lang="en-US" dirty="0"/>
              <a:t>“Simple mean” : pick </a:t>
            </a:r>
            <a:r>
              <a:rPr lang="en-US" dirty="0" err="1"/>
              <a:t>ith</a:t>
            </a:r>
            <a:r>
              <a:rPr lang="en-US" dirty="0"/>
              <a:t> study as the original, then use the remaining studies to get </a:t>
            </a:r>
            <a:r>
              <a:rPr lang="en-US" dirty="0" err="1"/>
              <a:t>ABF_i</a:t>
            </a:r>
            <a:r>
              <a:rPr lang="en-US" dirty="0"/>
              <a:t> for all SNPs for </a:t>
            </a:r>
            <a:r>
              <a:rPr lang="en-US" dirty="0" err="1"/>
              <a:t>i</a:t>
            </a:r>
            <a:r>
              <a:rPr lang="en-US" dirty="0"/>
              <a:t>=1,…,10. Then, </a:t>
            </a:r>
            <a:r>
              <a:rPr lang="en-US" dirty="0" err="1"/>
              <a:t>ABF_simplemean</a:t>
            </a:r>
            <a:r>
              <a:rPr lang="en-US" dirty="0"/>
              <a:t> = mean(ABF_1,ABF_2…,ABF_10).</a:t>
            </a:r>
          </a:p>
          <a:p>
            <a:pPr lvl="1"/>
            <a:r>
              <a:rPr lang="en-US" dirty="0"/>
              <a:t>“Weighted mean” : Incorporate weights to get </a:t>
            </a:r>
            <a:r>
              <a:rPr lang="en-US" dirty="0" err="1"/>
              <a:t>ABF_weightedmean</a:t>
            </a:r>
            <a:r>
              <a:rPr lang="en-US" dirty="0"/>
              <a:t>, where weight for study </a:t>
            </a:r>
            <a:r>
              <a:rPr lang="en-US" dirty="0" err="1"/>
              <a:t>i</a:t>
            </a:r>
            <a:r>
              <a:rPr lang="en-US" dirty="0"/>
              <a:t> = standardized[(sample size for study </a:t>
            </a:r>
            <a:r>
              <a:rPr lang="en-US" dirty="0" err="1"/>
              <a:t>i</a:t>
            </a:r>
            <a:r>
              <a:rPr lang="en-US" dirty="0"/>
              <a:t> / (sum of sample sizes for all studies))^(-1)]</a:t>
            </a:r>
          </a:p>
          <a:p>
            <a:pPr marL="98755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0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D621-3413-9148-B3B9-5B9A5C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Diagram, Word, engineering drawing&#10;&#10;Description automatically generated">
            <a:extLst>
              <a:ext uri="{FF2B5EF4-FFF2-40B4-BE49-F238E27FC236}">
                <a16:creationId xmlns:a16="http://schemas.microsoft.com/office/drawing/2014/main" id="{84A71527-3E92-8743-B198-88E359F4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207" y="1331378"/>
            <a:ext cx="5278102" cy="52220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512FB-1D32-9341-BE5F-37EE561C8C34}"/>
              </a:ext>
            </a:extLst>
          </p:cNvPr>
          <p:cNvSpPr txBox="1"/>
          <p:nvPr/>
        </p:nvSpPr>
        <p:spPr>
          <a:xfrm>
            <a:off x="4813663" y="3605348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7F17A-EC91-6148-AEA8-58D5CD2FE04F}"/>
              </a:ext>
            </a:extLst>
          </p:cNvPr>
          <p:cNvSpPr txBox="1"/>
          <p:nvPr/>
        </p:nvSpPr>
        <p:spPr>
          <a:xfrm>
            <a:off x="6572794" y="3605348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E1F4-2954-8948-B1CB-164FE88BFA6A}"/>
              </a:ext>
            </a:extLst>
          </p:cNvPr>
          <p:cNvSpPr txBox="1"/>
          <p:nvPr/>
        </p:nvSpPr>
        <p:spPr>
          <a:xfrm>
            <a:off x="8331925" y="3605348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D8672-39EC-4243-B57F-4949A88B8076}"/>
              </a:ext>
            </a:extLst>
          </p:cNvPr>
          <p:cNvSpPr txBox="1"/>
          <p:nvPr/>
        </p:nvSpPr>
        <p:spPr>
          <a:xfrm>
            <a:off x="4813663" y="6220097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21DBB-E791-A842-99E8-E0686ABF758D}"/>
              </a:ext>
            </a:extLst>
          </p:cNvPr>
          <p:cNvSpPr txBox="1"/>
          <p:nvPr/>
        </p:nvSpPr>
        <p:spPr>
          <a:xfrm>
            <a:off x="6601098" y="6220097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CD6CA-786F-6C41-AB96-EFA87EF5307B}"/>
              </a:ext>
            </a:extLst>
          </p:cNvPr>
          <p:cNvSpPr txBox="1"/>
          <p:nvPr/>
        </p:nvSpPr>
        <p:spPr>
          <a:xfrm>
            <a:off x="8331924" y="6220097"/>
            <a:ext cx="8752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Weighted-Mean</a:t>
            </a:r>
          </a:p>
        </p:txBody>
      </p:sp>
    </p:spTree>
    <p:extLst>
      <p:ext uri="{BB962C8B-B14F-4D97-AF65-F5344CB8AC3E}">
        <p14:creationId xmlns:p14="http://schemas.microsoft.com/office/powerpoint/2010/main" val="362048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2D4-4026-E84C-8648-614C408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72" y="321512"/>
            <a:ext cx="7729728" cy="1188720"/>
          </a:xfrm>
        </p:spPr>
        <p:txBody>
          <a:bodyPr/>
          <a:lstStyle/>
          <a:p>
            <a:r>
              <a:rPr lang="en-US" dirty="0"/>
              <a:t>Continuous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8F2B-9431-3E47-9C23-AFAC8E9F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51" y="1980607"/>
            <a:ext cx="11216268" cy="5032375"/>
          </a:xfrm>
        </p:spPr>
        <p:txBody>
          <a:bodyPr>
            <a:normAutofit/>
          </a:bodyPr>
          <a:lstStyle/>
          <a:p>
            <a:r>
              <a:rPr lang="en-US" dirty="0"/>
              <a:t>Total heritability = 0.2, 0.25, 0.3,[5e-6,5e-8]</a:t>
            </a:r>
          </a:p>
          <a:p>
            <a:r>
              <a:rPr lang="en-US" dirty="0"/>
              <a:t>Total Significant SNPs = 50, P=50,TP=45,FN=5,TPR=TP/P=45/50.</a:t>
            </a:r>
          </a:p>
          <a:p>
            <a:r>
              <a:rPr lang="en-US" dirty="0"/>
              <a:t>MAF – 5 groups: [0.05,0.1],[0.1,0.15],[0.15,0.2],[0.2,0.3],[0.3,0.4]</a:t>
            </a:r>
          </a:p>
          <a:p>
            <a:r>
              <a:rPr lang="en-US" dirty="0"/>
              <a:t>Effect sizes – [1.5,2] + </a:t>
            </a:r>
            <a:r>
              <a:rPr lang="en-US" dirty="0" err="1"/>
              <a:t>rnorm</a:t>
            </a:r>
            <a:r>
              <a:rPr lang="en-US" dirty="0"/>
              <a:t>(num_patients,Sd^2). Sd = [0,0.4]</a:t>
            </a:r>
          </a:p>
          <a:p>
            <a:r>
              <a:rPr lang="en-US" dirty="0"/>
              <a:t>Sample size: SS, MIX.</a:t>
            </a:r>
          </a:p>
          <a:p>
            <a:r>
              <a:rPr lang="en-US" dirty="0"/>
              <a:t>Step 1: given effect sizes, </a:t>
            </a:r>
            <a:r>
              <a:rPr lang="en-US" dirty="0" err="1"/>
              <a:t>maf</a:t>
            </a:r>
            <a:r>
              <a:rPr lang="en-US" dirty="0"/>
              <a:t>, get the variance in the regression model. </a:t>
            </a:r>
          </a:p>
          <a:p>
            <a:r>
              <a:rPr lang="en-US" dirty="0"/>
              <a:t>Step 2: given pre-specified sample sizes for the original study and replications, generate datasets.</a:t>
            </a:r>
          </a:p>
          <a:p>
            <a:r>
              <a:rPr lang="en-US" dirty="0"/>
              <a:t>Step 3: Achieve ABF using the derived function. P(H1)/p(H0) = 1e-5.</a:t>
            </a:r>
          </a:p>
        </p:txBody>
      </p:sp>
    </p:spTree>
    <p:extLst>
      <p:ext uri="{BB962C8B-B14F-4D97-AF65-F5344CB8AC3E}">
        <p14:creationId xmlns:p14="http://schemas.microsoft.com/office/powerpoint/2010/main" val="94859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C2CB96-A81C-664B-9D93-98C2E6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26" y="263932"/>
            <a:ext cx="8329348" cy="65940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D9F88-D555-5847-B786-AB9B608ECEC9}"/>
              </a:ext>
            </a:extLst>
          </p:cNvPr>
          <p:cNvSpPr txBox="1"/>
          <p:nvPr/>
        </p:nvSpPr>
        <p:spPr>
          <a:xfrm>
            <a:off x="1190646" y="1112108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62884-6BCD-1249-B91B-D3E5B1434311}"/>
              </a:ext>
            </a:extLst>
          </p:cNvPr>
          <p:cNvSpPr txBox="1"/>
          <p:nvPr/>
        </p:nvSpPr>
        <p:spPr>
          <a:xfrm>
            <a:off x="1190646" y="3046674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7FDAB-476E-7447-AC64-620828B54D17}"/>
              </a:ext>
            </a:extLst>
          </p:cNvPr>
          <p:cNvSpPr txBox="1"/>
          <p:nvPr/>
        </p:nvSpPr>
        <p:spPr>
          <a:xfrm>
            <a:off x="1180173" y="5182719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089EE-D3B7-1346-9CAA-029E45753705}"/>
              </a:ext>
            </a:extLst>
          </p:cNvPr>
          <p:cNvSpPr txBox="1"/>
          <p:nvPr/>
        </p:nvSpPr>
        <p:spPr>
          <a:xfrm>
            <a:off x="3501081" y="-46494"/>
            <a:ext cx="202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Heterogeneity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CA218-820D-F041-A2A8-824AE6DF7D6C}"/>
              </a:ext>
            </a:extLst>
          </p:cNvPr>
          <p:cNvSpPr txBox="1"/>
          <p:nvPr/>
        </p:nvSpPr>
        <p:spPr>
          <a:xfrm>
            <a:off x="7454686" y="-46494"/>
            <a:ext cx="2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9911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E2C-BDAF-AA4F-8BD4-9FD15A4C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03" y="204788"/>
            <a:ext cx="9601200" cy="1485900"/>
          </a:xfrm>
        </p:spPr>
        <p:txBody>
          <a:bodyPr/>
          <a:lstStyle/>
          <a:p>
            <a:r>
              <a:rPr lang="en-US" dirty="0"/>
              <a:t>Case-Control (Binary traits)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C9BD1-1BCB-FA49-9B0F-867CAE22F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041" y="1690688"/>
                <a:ext cx="10747917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get the intercept? P(D=1)=0.1 = P(D=1|X)*P(X)? 3^n</a:t>
                </a:r>
              </a:p>
              <a:p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iterative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Step 1: Given all ORs for all loci, we have the probability of getting infected by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2: Use the probability to generate actual N’s Y (0 or 1).</a:t>
                </a:r>
              </a:p>
              <a:p>
                <a:r>
                  <a:rPr lang="en-US" dirty="0"/>
                  <a:t>Step 3: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stop the iterative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&lt;0.01. </m:t>
                    </m:r>
                  </m:oMath>
                </a14:m>
                <a:r>
                  <a:rPr lang="en-US" dirty="0"/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−0.05.</m:t>
                    </m:r>
                  </m:oMath>
                </a14:m>
                <a:r>
                  <a:rPr lang="en-US" dirty="0"/>
                  <a:t> Here, </a:t>
                </a:r>
                <a:r>
                  <a:rPr lang="en-US" i="1" dirty="0"/>
                  <a:t>K </a:t>
                </a:r>
                <a:r>
                  <a:rPr lang="en-US" dirty="0"/>
                  <a:t>is desirable prevalence.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C9BD1-1BCB-FA49-9B0F-867CAE22F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041" y="1690688"/>
                <a:ext cx="10747917" cy="5032375"/>
              </a:xfrm>
              <a:blipFill>
                <a:blip r:embed="rId2"/>
                <a:stretch>
                  <a:fillRect l="-943" t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9F8-A9AD-384E-9CDA-2871C68B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Setting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EC62F9-FBBE-8B45-903E-7C4A4FAE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568"/>
            <a:ext cx="10424858" cy="4282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Prevalence= 0.01, 0.05, 0.1. 2500 people </a:t>
            </a:r>
          </a:p>
          <a:p>
            <a:r>
              <a:rPr lang="en-US" dirty="0"/>
              <a:t>(est. 0.01*2500=25cases,2475control, however, 0.1*2500=250cases,2250control. So phi(control/case rate) increases, therefore, power also increases. - &gt; then detection rate becomes higher.)</a:t>
            </a:r>
          </a:p>
          <a:p>
            <a:r>
              <a:rPr lang="en-US" dirty="0"/>
              <a:t>Total Significant SNPs = 20</a:t>
            </a:r>
          </a:p>
          <a:p>
            <a:r>
              <a:rPr lang="en-US" dirty="0"/>
              <a:t>MAF – 5 groups: [0.05,0.1],[0.1,0.15],[0.15,0.2],[0.2,0.3],[0.3,0.4]</a:t>
            </a:r>
          </a:p>
          <a:p>
            <a:r>
              <a:rPr lang="en-US" dirty="0"/>
              <a:t>Effect sizes – 80% from [1.01,1.2], 20% from [1.2,1.5]+ </a:t>
            </a:r>
            <a:r>
              <a:rPr lang="en-US" dirty="0" err="1"/>
              <a:t>rnorm</a:t>
            </a:r>
            <a:r>
              <a:rPr lang="en-US" dirty="0"/>
              <a:t>(num_patients,Sd^2). Sd = [0,0.4].</a:t>
            </a:r>
          </a:p>
          <a:p>
            <a:r>
              <a:rPr lang="en-US" dirty="0"/>
              <a:t>Sample size: SS, MIX.</a:t>
            </a:r>
          </a:p>
          <a:p>
            <a:r>
              <a:rPr lang="en-US" dirty="0"/>
              <a:t>Step 1: given effect sizes, MAF, get the intercept in the logistic model. </a:t>
            </a:r>
          </a:p>
          <a:p>
            <a:r>
              <a:rPr lang="en-US" dirty="0"/>
              <a:t>Step 2: given pre-specified sample sizes for the original study and replications, generate datasets.</a:t>
            </a:r>
          </a:p>
          <a:p>
            <a:r>
              <a:rPr lang="en-US" dirty="0"/>
              <a:t>Step 3: Achieve ABF using the derived function. </a:t>
            </a:r>
          </a:p>
        </p:txBody>
      </p:sp>
    </p:spTree>
    <p:extLst>
      <p:ext uri="{BB962C8B-B14F-4D97-AF65-F5344CB8AC3E}">
        <p14:creationId xmlns:p14="http://schemas.microsoft.com/office/powerpoint/2010/main" val="287141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DF12B8-29C5-E240-8BE0-E7708F3F9949}"/>
              </a:ext>
            </a:extLst>
          </p:cNvPr>
          <p:cNvSpPr txBox="1"/>
          <p:nvPr/>
        </p:nvSpPr>
        <p:spPr>
          <a:xfrm>
            <a:off x="1849324" y="1015610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C8803-A390-294C-868A-39562DC8A4E6}"/>
              </a:ext>
            </a:extLst>
          </p:cNvPr>
          <p:cNvSpPr txBox="1"/>
          <p:nvPr/>
        </p:nvSpPr>
        <p:spPr>
          <a:xfrm>
            <a:off x="1849324" y="2950176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3E9F-A428-7046-A06F-C7A5B63DF22A}"/>
              </a:ext>
            </a:extLst>
          </p:cNvPr>
          <p:cNvSpPr txBox="1"/>
          <p:nvPr/>
        </p:nvSpPr>
        <p:spPr>
          <a:xfrm>
            <a:off x="1838851" y="5086221"/>
            <a:ext cx="93911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AB45-81B5-3341-80EF-C4F83FD406C7}"/>
              </a:ext>
            </a:extLst>
          </p:cNvPr>
          <p:cNvSpPr txBox="1"/>
          <p:nvPr/>
        </p:nvSpPr>
        <p:spPr>
          <a:xfrm>
            <a:off x="4159759" y="-142992"/>
            <a:ext cx="202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Heterogeneity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D3A5-7795-0F49-BD9D-FCAECEC0E4E6}"/>
              </a:ext>
            </a:extLst>
          </p:cNvPr>
          <p:cNvSpPr txBox="1"/>
          <p:nvPr/>
        </p:nvSpPr>
        <p:spPr>
          <a:xfrm>
            <a:off x="8113364" y="-142992"/>
            <a:ext cx="2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 Heterogeneity</a:t>
            </a:r>
          </a:p>
        </p:txBody>
      </p:sp>
      <p:pic>
        <p:nvPicPr>
          <p:cNvPr id="3" name="Picture 2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4B0EFA9C-3DEF-5E43-8C72-AE4D3D7B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49" y="174088"/>
            <a:ext cx="7035800" cy="67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3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BCE0-762B-224C-940E-522EA20F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6092"/>
            <a:ext cx="9717437" cy="1886918"/>
          </a:xfrm>
        </p:spPr>
        <p:txBody>
          <a:bodyPr>
            <a:normAutofit/>
          </a:bodyPr>
          <a:lstStyle/>
          <a:p>
            <a:r>
              <a:rPr lang="en-US" dirty="0"/>
              <a:t>The next interest: Given the same power, will the values of MAF change the detection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1C33-56C5-014A-8763-6FCC9424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60176"/>
            <a:ext cx="9601200" cy="1449092"/>
          </a:xfrm>
        </p:spPr>
        <p:txBody>
          <a:bodyPr/>
          <a:lstStyle/>
          <a:p>
            <a:r>
              <a:rPr lang="en-US" dirty="0"/>
              <a:t>Detection Rate : The probability of detecting the signal. [for example, 0.8 means that we have 80% chance to detect and conclude the signal if we use our criterion (ABF).]</a:t>
            </a:r>
          </a:p>
          <a:p>
            <a:r>
              <a:rPr lang="en-US" dirty="0"/>
              <a:t>We will do both settings: continuous traits or binary traits.</a:t>
            </a:r>
          </a:p>
        </p:txBody>
      </p:sp>
    </p:spTree>
    <p:extLst>
      <p:ext uri="{BB962C8B-B14F-4D97-AF65-F5344CB8AC3E}">
        <p14:creationId xmlns:p14="http://schemas.microsoft.com/office/powerpoint/2010/main" val="41545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6A2E-12CE-2843-87A1-3324E987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38300"/>
            <a:ext cx="10250837" cy="3581400"/>
          </a:xfrm>
        </p:spPr>
        <p:txBody>
          <a:bodyPr/>
          <a:lstStyle/>
          <a:p>
            <a:r>
              <a:rPr lang="en-US" dirty="0"/>
              <a:t>Variance of the error term (v=100 (large total heritability),200 (small total heritability )).</a:t>
            </a:r>
          </a:p>
          <a:p>
            <a:r>
              <a:rPr lang="en-US" dirty="0"/>
              <a:t># of SNPs = 20, where 19 of them will be assigned effect sizes randomly from U(1,2), and 19 of them will be given MAF randomly from U(0.05,0.3).</a:t>
            </a:r>
          </a:p>
          <a:p>
            <a:r>
              <a:rPr lang="en-US" dirty="0"/>
              <a:t>The one we are interested will be set as the fixed power (0.6,0.8) and the fixed alpha level (5e-6,5e-8). Then we can get the heritability and achieve the effect size of this locus.</a:t>
            </a:r>
          </a:p>
          <a:p>
            <a:r>
              <a:rPr lang="en-US" dirty="0"/>
              <a:t>Then, we run the simulation as we have done before, and only check the performance of this loci. (How the detection rate changes given the various MAF?)</a:t>
            </a:r>
          </a:p>
          <a:p>
            <a:r>
              <a:rPr lang="en-US" dirty="0"/>
              <a:t>Other settings (n0=2500, 3 small replications, 500 repeated tests, significant if BF*(prior of H1/H0 &gt;=3))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33316E-FC01-F14F-B9C2-8DC359B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8857"/>
            <a:ext cx="9601200" cy="1485900"/>
          </a:xfrm>
        </p:spPr>
        <p:txBody>
          <a:bodyPr/>
          <a:lstStyle/>
          <a:p>
            <a:r>
              <a:rPr lang="en-US" dirty="0"/>
              <a:t>Continuous traits (settings)</a:t>
            </a:r>
          </a:p>
        </p:txBody>
      </p:sp>
    </p:spTree>
    <p:extLst>
      <p:ext uri="{BB962C8B-B14F-4D97-AF65-F5344CB8AC3E}">
        <p14:creationId xmlns:p14="http://schemas.microsoft.com/office/powerpoint/2010/main" val="287868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6A2E-12CE-2843-87A1-3324E987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38300"/>
            <a:ext cx="10250837" cy="3581400"/>
          </a:xfrm>
        </p:spPr>
        <p:txBody>
          <a:bodyPr/>
          <a:lstStyle/>
          <a:p>
            <a:r>
              <a:rPr lang="en-US" dirty="0"/>
              <a:t>Prevalence rate (0.05, 0.1).</a:t>
            </a:r>
          </a:p>
          <a:p>
            <a:r>
              <a:rPr lang="en-US" dirty="0"/>
              <a:t># of SNPs = 20, where 19 of them will be assigned effect sizes (OR) randomly from either 1.2 – 1.5 (20% of them) and 1.01 – 1.2 (80% of them) and 19 of them will be given MAF randomly from U(0.05,0.3).</a:t>
            </a:r>
          </a:p>
          <a:p>
            <a:r>
              <a:rPr lang="en-US" dirty="0"/>
              <a:t>The one we are interested will be set as the fixed power (0.6,0.8) and the fixed alpha level (5e-6,5e-8). Then we can get the heritability and achieve the effect size (OR) of this loci.</a:t>
            </a:r>
          </a:p>
          <a:p>
            <a:r>
              <a:rPr lang="en-US" dirty="0"/>
              <a:t>Then, we run the simulation as we have done before, and only check the performance of this loci. (How the detection rate changes given the various MAF?)</a:t>
            </a:r>
          </a:p>
          <a:p>
            <a:r>
              <a:rPr lang="en-US" dirty="0"/>
              <a:t>Other settings (n0=2500, 3 small replications, 500 repeated tests, significant if BF*(prior of H1/H0 &gt;=3))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33316E-FC01-F14F-B9C2-8DC359B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8857"/>
            <a:ext cx="9601200" cy="1485900"/>
          </a:xfrm>
        </p:spPr>
        <p:txBody>
          <a:bodyPr/>
          <a:lstStyle/>
          <a:p>
            <a:r>
              <a:rPr lang="en-US" dirty="0"/>
              <a:t>Binary traits (settings)</a:t>
            </a:r>
          </a:p>
        </p:txBody>
      </p:sp>
    </p:spTree>
    <p:extLst>
      <p:ext uri="{BB962C8B-B14F-4D97-AF65-F5344CB8AC3E}">
        <p14:creationId xmlns:p14="http://schemas.microsoft.com/office/powerpoint/2010/main" val="40100613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{ED27C831-10C0-5744-AEF8-DAAAFDAE6F2F}tf10001072</Template>
  <TotalTime>612</TotalTime>
  <Words>1071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Crop</vt:lpstr>
      <vt:lpstr>Simulation– multiple SNPs</vt:lpstr>
      <vt:lpstr>Continuous traits</vt:lpstr>
      <vt:lpstr>PowerPoint Presentation</vt:lpstr>
      <vt:lpstr>Case-Control (Binary traits)</vt:lpstr>
      <vt:lpstr>Case-Control Setting</vt:lpstr>
      <vt:lpstr>PowerPoint Presentation</vt:lpstr>
      <vt:lpstr>The next interest: Given the same power, will the values of MAF change the detection rate?</vt:lpstr>
      <vt:lpstr>Continuous traits (settings)</vt:lpstr>
      <vt:lpstr>Binary traits (settings)</vt:lpstr>
      <vt:lpstr>PowerPoint Presentation</vt:lpstr>
      <vt:lpstr>What if there exists correlation between effect sizes (coefficients)?</vt:lpstr>
      <vt:lpstr>Fixed power – case control </vt:lpstr>
      <vt:lpstr>Suppose we have n studies with different sample sizes, how can we use our method?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Simulation– multiple SNPs</dc:title>
  <dc:creator>Zhang, Ming</dc:creator>
  <cp:lastModifiedBy>Zhang, Ming</cp:lastModifiedBy>
  <cp:revision>6</cp:revision>
  <dcterms:created xsi:type="dcterms:W3CDTF">2022-10-11T16:49:27Z</dcterms:created>
  <dcterms:modified xsi:type="dcterms:W3CDTF">2022-12-01T21:27:51Z</dcterms:modified>
</cp:coreProperties>
</file>