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67fb0f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67fb0f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67fb0f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67fb0f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67fb0f3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67fb0f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6f372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6f372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adccd4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adccd4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6f372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6f372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99e756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99e756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adccd41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adccd41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99e756e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99e756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99e756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99e756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2f4363c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2f4363c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199e756e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199e756e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2101c1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2101c1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1fcdfba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1fcdfba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2101c1a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2101c1a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1fcdfba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1fcdfba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2abf70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2abf70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2abf700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2abf700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2abf700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2abf700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2caad13e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2caad13e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2abf7009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2abf700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77d40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77d40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2caad13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2caad13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2caad13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2caad13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2caad13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2caad13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4ee4d58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4ee4d5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4ee4d58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4ee4d58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4a98f2b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4a98f2b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63f6684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63f668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9ba571a1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9ba571a1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76ade5e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76ade5e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76ade5e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76ade5e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1aa05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1aa05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73c12ebfc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73c12ebfc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737c42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737c42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737c425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737c425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737c425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737c425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737c425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737c425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737c425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737c425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737c425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737c425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2f4363c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2f4363c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2f4363c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2f4363c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2f4363c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2f4363c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67fb0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67fb0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67fb0f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67fb0f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nvas.sydney.edu.au/courses/21772/pages/course-content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ATxO2U-LtW1R75kBDIOfyDptTfMCCOef03YSzaz902Y/edit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oogle.com/search?q=read+yuv+file+matlab&amp;oq=read+yuv+file+matlab&amp;aqs=chrome..69i57j0l2.4401j0j7&amp;sourceid=chrome&amp;ie=UTF-8#kpvalbx=_aa59XufRNd-E4-EPj-KhuAY22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anvas.sydney.edu.au/courses/21772/discussion_topics/395402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anaconda.com/anaconda/install/windows/" TargetMode="External"/><Relationship Id="rId4" Type="http://schemas.openxmlformats.org/officeDocument/2006/relationships/hyperlink" Target="https://docs.nvidia.com/cuda/cuda-installation-guide-microsoft-windows/index.html" TargetMode="External"/><Relationship Id="rId5" Type="http://schemas.openxmlformats.org/officeDocument/2006/relationships/hyperlink" Target="https://medium.com/@bryant.kou/how-to-install-pytorch-on-windows-step-by-step-cc4d004adb2a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dropbox.com/s/i1o74xou8bm74al/data.zip?dl=0" TargetMode="External"/><Relationship Id="rId4" Type="http://schemas.openxmlformats.org/officeDocument/2006/relationships/hyperlink" Target="https://github.com/chriszhenghaochen/ELEC5306" TargetMode="External"/><Relationship Id="rId5" Type="http://schemas.openxmlformats.org/officeDocument/2006/relationships/hyperlink" Target="https://drive.google.com/open?id=1ETnahHe9EoZzCWXFvfqa6EUz8O3ty2di" TargetMode="External"/><Relationship Id="rId6" Type="http://schemas.openxmlformats.org/officeDocument/2006/relationships/hyperlink" Target="https://drive.google.com/open?id=1ETnahHe9EoZzCWXFvfqa6EUz8O3ty2d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sydney.edu.au/students/academic-dishonesty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ytorch.org/docs/stable/torchvision/transforms.html" TargetMode="External"/><Relationship Id="rId4" Type="http://schemas.openxmlformats.org/officeDocument/2006/relationships/hyperlink" Target="https://arxiv.org/pdf/1512.02325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iscuss.pytorch.org/t/batch-normalization-of-linear-layers/20989" TargetMode="External"/><Relationship Id="rId4" Type="http://schemas.openxmlformats.org/officeDocument/2006/relationships/hyperlink" Target="https://arxiv.org/abs/1502.03167" TargetMode="External"/><Relationship Id="rId5" Type="http://schemas.openxmlformats.org/officeDocument/2006/relationships/hyperlink" Target="https://arxiv.org/pdf/1512.03385.pdf" TargetMode="External"/><Relationship Id="rId6" Type="http://schemas.openxmlformats.org/officeDocument/2006/relationships/hyperlink" Target="http://jmlr.org/papers/v15/srivastava14a.html" TargetMode="External"/><Relationship Id="rId7" Type="http://schemas.openxmlformats.org/officeDocument/2006/relationships/hyperlink" Target="https://stackoverflow.com/questions/53419474/using-dropout-in-pytorch-nn-dropout-vs-f-dropou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osalind.info/glossary/euclidean-distance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ELEC5306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37650" y="3775175"/>
            <a:ext cx="6917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https://canvas.sydney.edu.au/courses/21772/pages/course-contents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201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84050"/>
            <a:ext cx="882015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1526775" y="1996100"/>
            <a:ext cx="924900" cy="54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1463425" y="2841838"/>
            <a:ext cx="924900" cy="608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1526775" y="3706575"/>
            <a:ext cx="924900" cy="54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399225" y="1235950"/>
            <a:ext cx="8443800" cy="3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1675" y="361050"/>
            <a:ext cx="3000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6470"/>
              </a:lnSpc>
              <a:spcBef>
                <a:spcPts val="700"/>
              </a:spcBef>
              <a:spcAft>
                <a:spcPts val="1100"/>
              </a:spcAft>
              <a:buNone/>
            </a:pPr>
            <a:r>
              <a:rPr lang="en" sz="2250">
                <a:solidFill>
                  <a:srgbClr val="333333"/>
                </a:solidFill>
                <a:highlight>
                  <a:srgbClr val="FFFFFF"/>
                </a:highlight>
              </a:rPr>
              <a:t>MS-SSIM</a:t>
            </a:r>
            <a:endParaRPr sz="22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3238"/>
            <a:ext cx="88392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3 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Lossless Coding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367550" y="1153625"/>
            <a:ext cx="76455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Wanli will hold discussion room 8:00-8:30 (from this week, please see anoncement in Canvas)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Please see the </a:t>
            </a:r>
            <a:r>
              <a:rPr b="1" lang="en"/>
              <a:t>Binary Arithmetic Decoding</a:t>
            </a:r>
            <a:r>
              <a:rPr lang="en"/>
              <a:t> (part-4) in this week lecture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From this week all content will be delivered online, please using Zoom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Assignment 1 will be released next week.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50" y="286388"/>
            <a:ext cx="6042775" cy="45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361225" y="1140950"/>
            <a:ext cx="76962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= 4, p1 = 0.4, p2= 0.18, p3 = p4 = 0.24, calculate the entropy 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- (</a:t>
            </a:r>
            <a:r>
              <a:rPr b="1" lang="en"/>
              <a:t>0.4</a:t>
            </a:r>
            <a:r>
              <a:rPr lang="en"/>
              <a:t>*log(</a:t>
            </a:r>
            <a:r>
              <a:rPr b="1" lang="en"/>
              <a:t>0.4</a:t>
            </a:r>
            <a:r>
              <a:rPr lang="en"/>
              <a:t>) + </a:t>
            </a:r>
            <a:r>
              <a:rPr b="1" lang="en">
                <a:solidFill>
                  <a:schemeClr val="dk1"/>
                </a:solidFill>
              </a:rPr>
              <a:t>0.18</a:t>
            </a:r>
            <a:r>
              <a:rPr lang="en">
                <a:solidFill>
                  <a:schemeClr val="dk1"/>
                </a:solidFill>
              </a:rPr>
              <a:t>*log(</a:t>
            </a:r>
            <a:r>
              <a:rPr b="1" lang="en">
                <a:solidFill>
                  <a:schemeClr val="dk1"/>
                </a:solidFill>
              </a:rPr>
              <a:t>0.18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/>
              <a:t> + </a:t>
            </a:r>
            <a:r>
              <a:rPr b="1" lang="en"/>
              <a:t>0.24</a:t>
            </a:r>
            <a:r>
              <a:rPr lang="en"/>
              <a:t>*log(</a:t>
            </a:r>
            <a:r>
              <a:rPr b="1" lang="en"/>
              <a:t>0.24</a:t>
            </a:r>
            <a:r>
              <a:rPr lang="en"/>
              <a:t>)) + </a:t>
            </a:r>
            <a:r>
              <a:rPr b="1" lang="en">
                <a:solidFill>
                  <a:schemeClr val="dk1"/>
                </a:solidFill>
              </a:rPr>
              <a:t>0.24</a:t>
            </a:r>
            <a:r>
              <a:rPr lang="en">
                <a:solidFill>
                  <a:schemeClr val="dk1"/>
                </a:solidFill>
              </a:rPr>
              <a:t>*log(</a:t>
            </a:r>
            <a:r>
              <a:rPr b="1" lang="en">
                <a:solidFill>
                  <a:schemeClr val="dk1"/>
                </a:solidFill>
              </a:rPr>
              <a:t>0.24</a:t>
            </a:r>
            <a:r>
              <a:rPr lang="en">
                <a:solidFill>
                  <a:schemeClr val="dk1"/>
                </a:solidFill>
              </a:rPr>
              <a:t>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74" y="1492774"/>
            <a:ext cx="3309950" cy="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/>
          <p:nvPr/>
        </p:nvSpPr>
        <p:spPr>
          <a:xfrm>
            <a:off x="575700" y="3040875"/>
            <a:ext cx="5466600" cy="40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</a:t>
            </a:r>
            <a:r>
              <a:rPr lang="en"/>
              <a:t> Tree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367550" y="1153625"/>
            <a:ext cx="76455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Tree doesn’t have to be identical, but different tree </a:t>
            </a:r>
            <a:r>
              <a:rPr b="1" lang="en"/>
              <a:t>might </a:t>
            </a:r>
            <a:r>
              <a:rPr lang="en"/>
              <a:t>have different </a:t>
            </a:r>
            <a:r>
              <a:rPr b="1" lang="en"/>
              <a:t>bits length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 find out the most optimal tree for shortest bit length, you might need to use some efficient algorithm (Greedy search etc)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bit length will be actually </a:t>
            </a:r>
            <a:r>
              <a:rPr b="1" lang="en"/>
              <a:t>longe</a:t>
            </a:r>
            <a:r>
              <a:rPr lang="en"/>
              <a:t>r than its cross entropy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Cross entropy</a:t>
            </a:r>
            <a:r>
              <a:rPr lang="en"/>
              <a:t> is ideally the most optimal solution (but it can be achieved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probability (symbol) -algorithm-&gt; Human Tree -&gt; (symbol -&gt; bits based on the human Tree)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75" y="1070125"/>
            <a:ext cx="3084850" cy="22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6564350" y="460602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:0.05</a:t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4577950" y="185262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:0.2</a:t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4609588" y="268752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:0.1</a:t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5214325" y="473327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:0.05</a:t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6676075" y="174660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:0.3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3672800" y="181837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f:0.2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7379275" y="367910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:0.1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367575" y="4263800"/>
            <a:ext cx="4913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-0.05*log*0.5 - 0.2log0.2 + ..+  = 2.5…...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Coding rate: 0.05*5 + 0.2*2 +.... = 2.6</a:t>
            </a:r>
            <a:endParaRPr/>
          </a:p>
        </p:txBody>
      </p:sp>
      <p:cxnSp>
        <p:nvCxnSpPr>
          <p:cNvPr id="178" name="Google Shape;178;p30"/>
          <p:cNvCxnSpPr/>
          <p:nvPr/>
        </p:nvCxnSpPr>
        <p:spPr>
          <a:xfrm flipH="1" rot="10800000">
            <a:off x="5365750" y="4012875"/>
            <a:ext cx="488100" cy="7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0"/>
          <p:cNvCxnSpPr/>
          <p:nvPr/>
        </p:nvCxnSpPr>
        <p:spPr>
          <a:xfrm rot="10800000">
            <a:off x="6108700" y="4033925"/>
            <a:ext cx="8028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30"/>
          <p:cNvSpPr/>
          <p:nvPr/>
        </p:nvSpPr>
        <p:spPr>
          <a:xfrm>
            <a:off x="5710225" y="362262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</a:t>
            </a:r>
            <a:endParaRPr/>
          </a:p>
        </p:txBody>
      </p:sp>
      <p:cxnSp>
        <p:nvCxnSpPr>
          <p:cNvPr id="181" name="Google Shape;181;p30"/>
          <p:cNvCxnSpPr/>
          <p:nvPr/>
        </p:nvCxnSpPr>
        <p:spPr>
          <a:xfrm flipH="1" rot="10800000">
            <a:off x="5900525" y="3042400"/>
            <a:ext cx="4527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0"/>
          <p:cNvCxnSpPr/>
          <p:nvPr/>
        </p:nvCxnSpPr>
        <p:spPr>
          <a:xfrm rot="10800000">
            <a:off x="6728175" y="3120200"/>
            <a:ext cx="771300" cy="5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0"/>
          <p:cNvSpPr/>
          <p:nvPr/>
        </p:nvSpPr>
        <p:spPr>
          <a:xfrm>
            <a:off x="6181450" y="264500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cxnSp>
        <p:nvCxnSpPr>
          <p:cNvPr id="184" name="Google Shape;184;p30"/>
          <p:cNvCxnSpPr/>
          <p:nvPr/>
        </p:nvCxnSpPr>
        <p:spPr>
          <a:xfrm flipH="1" rot="10800000">
            <a:off x="5002000" y="2165000"/>
            <a:ext cx="5448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0"/>
          <p:cNvCxnSpPr/>
          <p:nvPr/>
        </p:nvCxnSpPr>
        <p:spPr>
          <a:xfrm rot="10800000">
            <a:off x="5900450" y="2264225"/>
            <a:ext cx="7005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0"/>
          <p:cNvSpPr/>
          <p:nvPr/>
        </p:nvSpPr>
        <p:spPr>
          <a:xfrm>
            <a:off x="5420713" y="174660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</a:t>
            </a:r>
            <a:endParaRPr/>
          </a:p>
        </p:txBody>
      </p:sp>
      <p:cxnSp>
        <p:nvCxnSpPr>
          <p:cNvPr id="187" name="Google Shape;187;p30"/>
          <p:cNvCxnSpPr/>
          <p:nvPr/>
        </p:nvCxnSpPr>
        <p:spPr>
          <a:xfrm flipH="1" rot="10800000">
            <a:off x="4016175" y="1542300"/>
            <a:ext cx="3417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0"/>
          <p:cNvCxnSpPr/>
          <p:nvPr/>
        </p:nvCxnSpPr>
        <p:spPr>
          <a:xfrm rot="10800000">
            <a:off x="4795625" y="1542300"/>
            <a:ext cx="2547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/>
          <p:nvPr/>
        </p:nvSpPr>
        <p:spPr>
          <a:xfrm>
            <a:off x="4227425" y="101772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</a:t>
            </a:r>
            <a:endParaRPr/>
          </a:p>
        </p:txBody>
      </p:sp>
      <p:cxnSp>
        <p:nvCxnSpPr>
          <p:cNvPr id="190" name="Google Shape;190;p30"/>
          <p:cNvCxnSpPr/>
          <p:nvPr/>
        </p:nvCxnSpPr>
        <p:spPr>
          <a:xfrm flipH="1" rot="10800000">
            <a:off x="5631675" y="1386650"/>
            <a:ext cx="495300" cy="6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0"/>
          <p:cNvCxnSpPr/>
          <p:nvPr/>
        </p:nvCxnSpPr>
        <p:spPr>
          <a:xfrm rot="10800000">
            <a:off x="6625588" y="1358400"/>
            <a:ext cx="455100" cy="3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30"/>
          <p:cNvSpPr/>
          <p:nvPr/>
        </p:nvSpPr>
        <p:spPr>
          <a:xfrm>
            <a:off x="6123913" y="101772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</a:t>
            </a:r>
            <a:endParaRPr/>
          </a:p>
        </p:txBody>
      </p:sp>
      <p:cxnSp>
        <p:nvCxnSpPr>
          <p:cNvPr id="193" name="Google Shape;193;p30"/>
          <p:cNvCxnSpPr/>
          <p:nvPr/>
        </p:nvCxnSpPr>
        <p:spPr>
          <a:xfrm flipH="1" rot="10800000">
            <a:off x="4598725" y="707500"/>
            <a:ext cx="6156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0"/>
          <p:cNvCxnSpPr/>
          <p:nvPr/>
        </p:nvCxnSpPr>
        <p:spPr>
          <a:xfrm rot="10800000">
            <a:off x="5624725" y="742850"/>
            <a:ext cx="75690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0"/>
          <p:cNvSpPr/>
          <p:nvPr/>
        </p:nvSpPr>
        <p:spPr>
          <a:xfrm>
            <a:off x="5161325" y="29607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00" y="1611275"/>
            <a:ext cx="4305800" cy="258995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74625" y="887275"/>
            <a:ext cx="764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huffman tree, and answer the question: What’s the probability of “010”?</a:t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5289300" y="456020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a:0.05</a:t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6395875" y="451712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b:0.05</a:t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5062938" y="388935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c:0.2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6486325" y="345090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d:0.05</a:t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4717975" y="257175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e:0.15</a:t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6486325" y="252982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f:0.25</a:t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7416650" y="245895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g:0.25</a:t>
            </a:r>
            <a:endParaRPr/>
          </a:p>
        </p:txBody>
      </p:sp>
      <p:cxnSp>
        <p:nvCxnSpPr>
          <p:cNvPr id="210" name="Google Shape;210;p31"/>
          <p:cNvCxnSpPr/>
          <p:nvPr/>
        </p:nvCxnSpPr>
        <p:spPr>
          <a:xfrm flipH="1">
            <a:off x="6367475" y="1680750"/>
            <a:ext cx="2547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1"/>
          <p:cNvCxnSpPr/>
          <p:nvPr/>
        </p:nvCxnSpPr>
        <p:spPr>
          <a:xfrm>
            <a:off x="6636325" y="1680750"/>
            <a:ext cx="4032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1"/>
          <p:cNvCxnSpPr>
            <a:endCxn id="208" idx="0"/>
          </p:cNvCxnSpPr>
          <p:nvPr/>
        </p:nvCxnSpPr>
        <p:spPr>
          <a:xfrm flipH="1">
            <a:off x="6837925" y="2112225"/>
            <a:ext cx="2301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1"/>
          <p:cNvCxnSpPr/>
          <p:nvPr/>
        </p:nvCxnSpPr>
        <p:spPr>
          <a:xfrm>
            <a:off x="7103275" y="2126475"/>
            <a:ext cx="5376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1"/>
          <p:cNvCxnSpPr>
            <a:endCxn id="207" idx="0"/>
          </p:cNvCxnSpPr>
          <p:nvPr/>
        </p:nvCxnSpPr>
        <p:spPr>
          <a:xfrm flipH="1">
            <a:off x="5069575" y="2006250"/>
            <a:ext cx="1326300" cy="5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1"/>
          <p:cNvSpPr/>
          <p:nvPr/>
        </p:nvSpPr>
        <p:spPr>
          <a:xfrm>
            <a:off x="6905250" y="1816963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5637400" y="194427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cxnSp>
        <p:nvCxnSpPr>
          <p:cNvPr id="217" name="Google Shape;217;p31"/>
          <p:cNvCxnSpPr/>
          <p:nvPr/>
        </p:nvCxnSpPr>
        <p:spPr>
          <a:xfrm>
            <a:off x="5836850" y="2204300"/>
            <a:ext cx="2052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1"/>
          <p:cNvCxnSpPr/>
          <p:nvPr/>
        </p:nvCxnSpPr>
        <p:spPr>
          <a:xfrm flipH="1">
            <a:off x="5801500" y="2791525"/>
            <a:ext cx="3042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5992500" y="2784450"/>
            <a:ext cx="57300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/>
          <p:nvPr/>
        </p:nvCxnSpPr>
        <p:spPr>
          <a:xfrm flipH="1">
            <a:off x="5461900" y="3293850"/>
            <a:ext cx="38910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>
            <a:off x="5808550" y="3329225"/>
            <a:ext cx="3609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1"/>
          <p:cNvCxnSpPr/>
          <p:nvPr/>
        </p:nvCxnSpPr>
        <p:spPr>
          <a:xfrm flipH="1">
            <a:off x="5709350" y="3937650"/>
            <a:ext cx="4671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1"/>
          <p:cNvCxnSpPr/>
          <p:nvPr/>
        </p:nvCxnSpPr>
        <p:spPr>
          <a:xfrm>
            <a:off x="6332100" y="4120825"/>
            <a:ext cx="3822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1"/>
          <p:cNvSpPr/>
          <p:nvPr/>
        </p:nvSpPr>
        <p:spPr>
          <a:xfrm>
            <a:off x="5904975" y="3802550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</a:t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5381125" y="3285788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0.3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5642725" y="2594413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0.35</a:t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6281225" y="1327375"/>
            <a:ext cx="703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1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Image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361225" y="1140950"/>
            <a:ext cx="769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Arithmetic Coding: encoding of “0101” with probability of “0”=0.5 (P“1” = 0.5), show the final interval and the bit number after compressed. </a:t>
            </a:r>
            <a:endParaRPr/>
          </a:p>
        </p:txBody>
      </p:sp>
      <p:cxnSp>
        <p:nvCxnSpPr>
          <p:cNvPr id="234" name="Google Shape;234;p32"/>
          <p:cNvCxnSpPr/>
          <p:nvPr/>
        </p:nvCxnSpPr>
        <p:spPr>
          <a:xfrm>
            <a:off x="1463425" y="2034100"/>
            <a:ext cx="6300" cy="24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1336725" y="3237625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1336725" y="203410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2"/>
          <p:cNvCxnSpPr/>
          <p:nvPr/>
        </p:nvCxnSpPr>
        <p:spPr>
          <a:xfrm>
            <a:off x="1336725" y="449830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2"/>
          <p:cNvSpPr txBox="1"/>
          <p:nvPr/>
        </p:nvSpPr>
        <p:spPr>
          <a:xfrm>
            <a:off x="1013675" y="1964425"/>
            <a:ext cx="323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1013675" y="4285450"/>
            <a:ext cx="55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950200" y="3053350"/>
            <a:ext cx="55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134025" y="2547175"/>
            <a:ext cx="50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“0”</a:t>
            </a: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1134025" y="3719050"/>
            <a:ext cx="50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“1”</a:t>
            </a:r>
            <a:endParaRPr/>
          </a:p>
        </p:txBody>
      </p:sp>
      <p:cxnSp>
        <p:nvCxnSpPr>
          <p:cNvPr id="243" name="Google Shape;243;p32"/>
          <p:cNvCxnSpPr/>
          <p:nvPr/>
        </p:nvCxnSpPr>
        <p:spPr>
          <a:xfrm>
            <a:off x="2729825" y="2034100"/>
            <a:ext cx="6300" cy="24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2603125" y="3237625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/>
          <p:nvPr/>
        </p:nvCxnSpPr>
        <p:spPr>
          <a:xfrm>
            <a:off x="2603125" y="449830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2"/>
          <p:cNvSpPr txBox="1"/>
          <p:nvPr/>
        </p:nvSpPr>
        <p:spPr>
          <a:xfrm>
            <a:off x="2280075" y="1964425"/>
            <a:ext cx="323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2280075" y="4285450"/>
            <a:ext cx="55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2216600" y="3053350"/>
            <a:ext cx="55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2400425" y="2547175"/>
            <a:ext cx="50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“0”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2400425" y="3719050"/>
            <a:ext cx="50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“1”</a:t>
            </a:r>
            <a:endParaRPr/>
          </a:p>
        </p:txBody>
      </p:sp>
      <p:cxnSp>
        <p:nvCxnSpPr>
          <p:cNvPr id="251" name="Google Shape;251;p32"/>
          <p:cNvCxnSpPr/>
          <p:nvPr/>
        </p:nvCxnSpPr>
        <p:spPr>
          <a:xfrm>
            <a:off x="2536625" y="2034100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2"/>
          <p:cNvSpPr txBox="1"/>
          <p:nvPr/>
        </p:nvSpPr>
        <p:spPr>
          <a:xfrm>
            <a:off x="2433800" y="1789975"/>
            <a:ext cx="73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“0”</a:t>
            </a:r>
            <a:endParaRPr/>
          </a:p>
        </p:txBody>
      </p:sp>
      <p:cxnSp>
        <p:nvCxnSpPr>
          <p:cNvPr id="253" name="Google Shape;253;p32"/>
          <p:cNvCxnSpPr>
            <a:endCxn id="252" idx="1"/>
          </p:cNvCxnSpPr>
          <p:nvPr/>
        </p:nvCxnSpPr>
        <p:spPr>
          <a:xfrm flipH="1" rot="10800000">
            <a:off x="1570700" y="2027725"/>
            <a:ext cx="863100" cy="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2"/>
          <p:cNvCxnSpPr>
            <a:endCxn id="247" idx="1"/>
          </p:cNvCxnSpPr>
          <p:nvPr/>
        </p:nvCxnSpPr>
        <p:spPr>
          <a:xfrm>
            <a:off x="1501575" y="3266200"/>
            <a:ext cx="778500" cy="12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2"/>
          <p:cNvCxnSpPr/>
          <p:nvPr/>
        </p:nvCxnSpPr>
        <p:spPr>
          <a:xfrm flipH="1" rot="10800000">
            <a:off x="2617025" y="2016350"/>
            <a:ext cx="1338000" cy="145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>
            <a:stCxn id="247" idx="3"/>
          </p:cNvCxnSpPr>
          <p:nvPr/>
        </p:nvCxnSpPr>
        <p:spPr>
          <a:xfrm>
            <a:off x="2831475" y="4498300"/>
            <a:ext cx="1194300" cy="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2"/>
          <p:cNvCxnSpPr/>
          <p:nvPr/>
        </p:nvCxnSpPr>
        <p:spPr>
          <a:xfrm>
            <a:off x="4102750" y="3224688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2"/>
          <p:cNvCxnSpPr/>
          <p:nvPr/>
        </p:nvCxnSpPr>
        <p:spPr>
          <a:xfrm>
            <a:off x="4102750" y="4485363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2"/>
          <p:cNvSpPr txBox="1"/>
          <p:nvPr/>
        </p:nvSpPr>
        <p:spPr>
          <a:xfrm>
            <a:off x="3494763" y="1911100"/>
            <a:ext cx="819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3779700" y="4272513"/>
            <a:ext cx="55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3318150" y="3040425"/>
            <a:ext cx="94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0.375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3900050" y="2534238"/>
            <a:ext cx="50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“0”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3900050" y="3706113"/>
            <a:ext cx="50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“1”</a:t>
            </a:r>
            <a:endParaRPr/>
          </a:p>
        </p:txBody>
      </p:sp>
      <p:cxnSp>
        <p:nvCxnSpPr>
          <p:cNvPr id="264" name="Google Shape;264;p32"/>
          <p:cNvCxnSpPr/>
          <p:nvPr/>
        </p:nvCxnSpPr>
        <p:spPr>
          <a:xfrm>
            <a:off x="4036250" y="2021163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2"/>
          <p:cNvSpPr txBox="1"/>
          <p:nvPr/>
        </p:nvSpPr>
        <p:spPr>
          <a:xfrm>
            <a:off x="3853925" y="1672700"/>
            <a:ext cx="666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“1”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4213600" y="1992600"/>
            <a:ext cx="6300" cy="24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6020400" y="3224688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2"/>
          <p:cNvCxnSpPr/>
          <p:nvPr/>
        </p:nvCxnSpPr>
        <p:spPr>
          <a:xfrm>
            <a:off x="6020400" y="4485363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2"/>
          <p:cNvSpPr txBox="1"/>
          <p:nvPr/>
        </p:nvSpPr>
        <p:spPr>
          <a:xfrm>
            <a:off x="5428850" y="4272525"/>
            <a:ext cx="819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0.375</a:t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5235800" y="3040425"/>
            <a:ext cx="949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0.3125</a:t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5817700" y="2534238"/>
            <a:ext cx="50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“0”</a:t>
            </a:r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5817700" y="3706113"/>
            <a:ext cx="500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“1”</a:t>
            </a:r>
            <a:endParaRPr/>
          </a:p>
        </p:txBody>
      </p:sp>
      <p:cxnSp>
        <p:nvCxnSpPr>
          <p:cNvPr id="273" name="Google Shape;273;p32"/>
          <p:cNvCxnSpPr/>
          <p:nvPr/>
        </p:nvCxnSpPr>
        <p:spPr>
          <a:xfrm>
            <a:off x="5953900" y="2021163"/>
            <a:ext cx="22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2"/>
          <p:cNvSpPr txBox="1"/>
          <p:nvPr/>
        </p:nvSpPr>
        <p:spPr>
          <a:xfrm>
            <a:off x="5771575" y="1672700"/>
            <a:ext cx="666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“0”</a:t>
            </a:r>
            <a:endParaRPr/>
          </a:p>
        </p:txBody>
      </p:sp>
      <p:cxnSp>
        <p:nvCxnSpPr>
          <p:cNvPr id="275" name="Google Shape;275;p32"/>
          <p:cNvCxnSpPr/>
          <p:nvPr/>
        </p:nvCxnSpPr>
        <p:spPr>
          <a:xfrm>
            <a:off x="6131250" y="1992600"/>
            <a:ext cx="6300" cy="24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2"/>
          <p:cNvSpPr txBox="1"/>
          <p:nvPr/>
        </p:nvSpPr>
        <p:spPr>
          <a:xfrm>
            <a:off x="5206250" y="1908363"/>
            <a:ext cx="819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</a:t>
            </a:r>
            <a:endParaRPr/>
          </a:p>
        </p:txBody>
      </p:sp>
      <p:cxnSp>
        <p:nvCxnSpPr>
          <p:cNvPr id="277" name="Google Shape;277;p32"/>
          <p:cNvCxnSpPr/>
          <p:nvPr/>
        </p:nvCxnSpPr>
        <p:spPr>
          <a:xfrm flipH="1" rot="10800000">
            <a:off x="4358175" y="1966825"/>
            <a:ext cx="948000" cy="1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>
            <a:endCxn id="269" idx="1"/>
          </p:cNvCxnSpPr>
          <p:nvPr/>
        </p:nvCxnSpPr>
        <p:spPr>
          <a:xfrm>
            <a:off x="4414850" y="3311175"/>
            <a:ext cx="1014000" cy="117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2"/>
          <p:cNvSpPr/>
          <p:nvPr/>
        </p:nvSpPr>
        <p:spPr>
          <a:xfrm>
            <a:off x="5037375" y="2906950"/>
            <a:ext cx="1521000" cy="180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3342438" y="1669650"/>
            <a:ext cx="1521000" cy="180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1911700" y="3037725"/>
            <a:ext cx="1521000" cy="180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516875" y="1669650"/>
            <a:ext cx="1521000" cy="180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32"/>
          <p:cNvCxnSpPr/>
          <p:nvPr/>
        </p:nvCxnSpPr>
        <p:spPr>
          <a:xfrm>
            <a:off x="5808550" y="3612200"/>
            <a:ext cx="608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2"/>
          <p:cNvSpPr txBox="1"/>
          <p:nvPr/>
        </p:nvSpPr>
        <p:spPr>
          <a:xfrm>
            <a:off x="5037375" y="3534400"/>
            <a:ext cx="1748400" cy="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0.335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7336750" y="2940100"/>
            <a:ext cx="19950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log2(0.3125-0.375)=4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4</a:t>
            </a:r>
            <a:endParaRPr/>
          </a:p>
        </p:txBody>
      </p:sp>
      <p:sp>
        <p:nvSpPr>
          <p:cNvPr id="291" name="Google Shape;29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assignment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Reading (20%) 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367550" y="1153625"/>
            <a:ext cx="85893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 the oral presentation,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Presentation Date is 24th April in the lecture time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a video, due day is not confirmed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reading list is released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https://docs.google.com/document/d/1ATxO2U-LtW1R75kBDIOfyDptTfMCCOef03YSzaz902Y/edit?usp=sharing</a:t>
            </a:r>
            <a:endParaRPr sz="12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You can pick up hard, middle and easy paper, our marking would be different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For example, if you pick a easy paper, you need to 100% understand this paper (including detail such as math prove) no mistakes allowed 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</a:rPr>
              <a:t>In contrast, if you pick a hard paper, we will allow you have a little bit mistakes during understand. 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The deadline of deciding paper should be next week Friday 12:00 pm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 is Released </a:t>
            </a:r>
            <a:endParaRPr/>
          </a:p>
        </p:txBody>
      </p:sp>
      <p:sp>
        <p:nvSpPr>
          <p:cNvPr id="303" name="Google Shape;303;p35"/>
          <p:cNvSpPr txBox="1"/>
          <p:nvPr/>
        </p:nvSpPr>
        <p:spPr>
          <a:xfrm>
            <a:off x="367550" y="1153625"/>
            <a:ext cx="76455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Due: 1th May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ontent：2 main files (</a:t>
            </a:r>
            <a:r>
              <a:rPr b="1" lang="en"/>
              <a:t>part1.m, part2.m</a:t>
            </a:r>
            <a:r>
              <a:rPr lang="en"/>
              <a:t>) 1 report (report.pdf) (less than 3 pages)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submit more than 3 files (e.g. function_1.m to support part1.m) we won’t punish, but we only run part1.m and part2.m and check report.pdf for marking.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do：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Part1.m:</a:t>
            </a:r>
            <a:r>
              <a:rPr lang="en"/>
              <a:t> complete task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Part2.m:</a:t>
            </a:r>
            <a:r>
              <a:rPr lang="en"/>
              <a:t> complete 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Report.pdf:</a:t>
            </a:r>
            <a:r>
              <a:rPr lang="en"/>
              <a:t> Objective, Introduction, Methodology, Simulation Results, Discussion, Conclusion, References (optional),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 </a:t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367550" y="1153625"/>
            <a:ext cx="76455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YUV 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https://www.google.com/search?q=read+yuv+file+matlab&amp;oq=read+yuv+file+matlab&amp;aqs=chrome..69i57j0l2.4401j0j7&amp;sourceid=chrome&amp;ie=UTF-8#kpvalbx=_aa59XufRNd-E4-EPj-KhuAY22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Qutization: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Round your continues value to discrete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Optimize the distance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5</a:t>
            </a:r>
            <a:endParaRPr/>
          </a:p>
        </p:txBody>
      </p:sp>
      <p:sp>
        <p:nvSpPr>
          <p:cNvPr id="315" name="Google Shape;31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and Deep Learning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(2nd part)</a:t>
            </a:r>
            <a:endParaRPr/>
          </a:p>
        </p:txBody>
      </p:sp>
      <p:sp>
        <p:nvSpPr>
          <p:cNvPr id="321" name="Google Shape;321;p38"/>
          <p:cNvSpPr txBox="1"/>
          <p:nvPr/>
        </p:nvSpPr>
        <p:spPr>
          <a:xfrm>
            <a:off x="367550" y="1153625"/>
            <a:ext cx="76455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96" y="1821825"/>
            <a:ext cx="50750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/>
          <p:nvPr/>
        </p:nvSpPr>
        <p:spPr>
          <a:xfrm>
            <a:off x="325450" y="1096625"/>
            <a:ext cx="6056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Goal： quantize continues value to discrete</a:t>
            </a:r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5454800" y="1775825"/>
            <a:ext cx="3303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decision level can be either equal (linear) or inequal(non-linear)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There are two challenges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Less quantization error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Psnr, msssim (big)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Less bits usage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Bits (less)</a:t>
            </a:r>
            <a:endParaRPr/>
          </a:p>
        </p:txBody>
      </p:sp>
      <p:cxnSp>
        <p:nvCxnSpPr>
          <p:cNvPr id="325" name="Google Shape;325;p38"/>
          <p:cNvCxnSpPr/>
          <p:nvPr/>
        </p:nvCxnSpPr>
        <p:spPr>
          <a:xfrm>
            <a:off x="2596500" y="3466725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8"/>
          <p:cNvCxnSpPr/>
          <p:nvPr/>
        </p:nvCxnSpPr>
        <p:spPr>
          <a:xfrm>
            <a:off x="2702625" y="3473800"/>
            <a:ext cx="72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8"/>
          <p:cNvSpPr txBox="1"/>
          <p:nvPr/>
        </p:nvSpPr>
        <p:spPr>
          <a:xfrm>
            <a:off x="2264000" y="3714400"/>
            <a:ext cx="4315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2</a:t>
            </a:r>
            <a:r>
              <a:rPr lang="en"/>
              <a:t> 2.3 2.8 </a:t>
            </a:r>
            <a:r>
              <a:rPr b="1" lang="en"/>
              <a:t>3</a:t>
            </a:r>
            <a:endParaRPr b="1"/>
          </a:p>
        </p:txBody>
      </p:sp>
      <p:cxnSp>
        <p:nvCxnSpPr>
          <p:cNvPr id="328" name="Google Shape;328;p38"/>
          <p:cNvCxnSpPr/>
          <p:nvPr/>
        </p:nvCxnSpPr>
        <p:spPr>
          <a:xfrm>
            <a:off x="2815950" y="3473800"/>
            <a:ext cx="72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8"/>
          <p:cNvCxnSpPr/>
          <p:nvPr/>
        </p:nvCxnSpPr>
        <p:spPr>
          <a:xfrm>
            <a:off x="2950250" y="3480875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8"/>
          <p:cNvCxnSpPr/>
          <p:nvPr/>
        </p:nvCxnSpPr>
        <p:spPr>
          <a:xfrm>
            <a:off x="2179100" y="3091750"/>
            <a:ext cx="1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8"/>
          <p:cNvSpPr txBox="1"/>
          <p:nvPr/>
        </p:nvSpPr>
        <p:spPr>
          <a:xfrm>
            <a:off x="1606025" y="2948850"/>
            <a:ext cx="403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</a:t>
            </a:r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367550" y="1153625"/>
            <a:ext cx="76455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 txBox="1"/>
          <p:nvPr/>
        </p:nvSpPr>
        <p:spPr>
          <a:xfrm>
            <a:off x="5285000" y="1393775"/>
            <a:ext cx="3303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I want to quantize these numbers with 2 bits (00, 01, 10, 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I want to quantize these number with 1 bit (0, 1)</a:t>
            </a:r>
            <a:endParaRPr/>
          </a:p>
        </p:txBody>
      </p:sp>
      <p:pic>
        <p:nvPicPr>
          <p:cNvPr id="339" name="Google Shape;3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3625"/>
            <a:ext cx="4732076" cy="20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13" y="3587000"/>
            <a:ext cx="4825350" cy="11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 txBox="1"/>
          <p:nvPr/>
        </p:nvSpPr>
        <p:spPr>
          <a:xfrm>
            <a:off x="4945400" y="41671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 if you use less bits, normally your reconstruct qulatily would be less</a:t>
            </a:r>
            <a:endParaRPr/>
          </a:p>
        </p:txBody>
      </p:sp>
      <p:sp>
        <p:nvSpPr>
          <p:cNvPr id="342" name="Google Shape;342;p39"/>
          <p:cNvSpPr txBox="1"/>
          <p:nvPr/>
        </p:nvSpPr>
        <p:spPr>
          <a:xfrm>
            <a:off x="417425" y="3127125"/>
            <a:ext cx="447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           0.4    0        0        0.1    0.2    0       0.3     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</a:t>
            </a:r>
            <a:endParaRPr/>
          </a:p>
        </p:txBody>
      </p:sp>
      <p:sp>
        <p:nvSpPr>
          <p:cNvPr id="348" name="Google Shape;348;p40"/>
          <p:cNvSpPr txBox="1"/>
          <p:nvPr/>
        </p:nvSpPr>
        <p:spPr>
          <a:xfrm>
            <a:off x="389125" y="1132000"/>
            <a:ext cx="447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           0.4    0        0        0.1    0.2    0       0.3   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           0      1        2         3      4      5        6       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=         0       1       2          3      0      1        2      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= 0.9 + 1.2 = 2.1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D0 = S0, Dlast =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&lt; Dj + D -&gt; rj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&gt; Dj + D -&gt; rj+1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 the optimal decision boundary</a:t>
            </a:r>
            <a:endParaRPr/>
          </a:p>
        </p:txBody>
      </p:sp>
      <p:pic>
        <p:nvPicPr>
          <p:cNvPr id="354" name="Google Shape;3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729387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727" y="3817900"/>
            <a:ext cx="2815175" cy="7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 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61225" y="1140950"/>
            <a:ext cx="76962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knowledge: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Programming:, Matlab, Python, 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assignments are programing assignments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20%, using Matlab. Individual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20%, using python. Individual or pair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361" name="Google Shape;361;p42"/>
          <p:cNvSpPr txBox="1"/>
          <p:nvPr/>
        </p:nvSpPr>
        <p:spPr>
          <a:xfrm>
            <a:off x="386575" y="1121950"/>
            <a:ext cx="78546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Regression: y = f(x), y is a continue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y = f(x), y is discrete vector</a:t>
            </a:r>
            <a:endParaRPr/>
          </a:p>
        </p:txBody>
      </p:sp>
      <p:pic>
        <p:nvPicPr>
          <p:cNvPr id="362" name="Google Shape;3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98" y="2371098"/>
            <a:ext cx="252742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2"/>
          <p:cNvSpPr txBox="1"/>
          <p:nvPr/>
        </p:nvSpPr>
        <p:spPr>
          <a:xfrm>
            <a:off x="494250" y="1844075"/>
            <a:ext cx="364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example for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= [x1, x2, x3] = &gt; y</a:t>
            </a:r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3832475" y="2585200"/>
            <a:ext cx="22803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= [1,0,1] -&gt; y1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1*0.5+0*-0.5 + 1*0 =0.5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1*0.5 + 0*0.5 + 0*1 =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=&gt;[0.5, 0.5 ]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[1,0,1] =&gt; [0.5, 0.5] </a:t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6022450" y="2496538"/>
            <a:ext cx="22803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r>
              <a:rPr lang="en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Gradient descent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Chain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optimize the weight to better perform the task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&amp; RNN</a:t>
            </a:r>
            <a:endParaRPr/>
          </a:p>
        </p:txBody>
      </p:sp>
      <p:pic>
        <p:nvPicPr>
          <p:cNvPr id="371" name="Google Shape;3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04" y="1140054"/>
            <a:ext cx="5112525" cy="18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00" y="2952554"/>
            <a:ext cx="4257131" cy="188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</a:t>
            </a:r>
            <a:r>
              <a:rPr lang="en"/>
              <a:t>Neural Network using pytorch</a:t>
            </a:r>
            <a:endParaRPr/>
          </a:p>
        </p:txBody>
      </p:sp>
      <p:sp>
        <p:nvSpPr>
          <p:cNvPr id="378" name="Google Shape;378;p44"/>
          <p:cNvSpPr txBox="1"/>
          <p:nvPr/>
        </p:nvSpPr>
        <p:spPr>
          <a:xfrm>
            <a:off x="373975" y="1143650"/>
            <a:ext cx="5951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x, label 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neural network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f(x, y).train() -&gt; f with a optimized 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Y’ = f(x’) , x’ is test data, y is test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Tensorflow, pytorch mxnet, caffe, matlab..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,c++, 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only provide code with pytorch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Tutorial 6</a:t>
            </a:r>
            <a:endParaRPr/>
          </a:p>
        </p:txBody>
      </p:sp>
      <p:sp>
        <p:nvSpPr>
          <p:cNvPr id="384" name="Google Shape;384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CNN in Colab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Reading</a:t>
            </a:r>
            <a:endParaRPr/>
          </a:p>
        </p:txBody>
      </p:sp>
      <p:sp>
        <p:nvSpPr>
          <p:cNvPr id="390" name="Google Shape;390;p46"/>
          <p:cNvSpPr txBox="1"/>
          <p:nvPr/>
        </p:nvSpPr>
        <p:spPr>
          <a:xfrm>
            <a:off x="373975" y="1143650"/>
            <a:ext cx="76710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need to submit：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</a:t>
            </a:r>
            <a:r>
              <a:rPr lang="en"/>
              <a:t>roup 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Marking 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Presentation time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QA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https://canvas.sydney.edu.au/courses/21772/discussion_topics/395402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install the environment in yours</a:t>
            </a:r>
            <a:endParaRPr/>
          </a:p>
        </p:txBody>
      </p:sp>
      <p:sp>
        <p:nvSpPr>
          <p:cNvPr id="396" name="Google Shape;396;p47"/>
          <p:cNvSpPr txBox="1"/>
          <p:nvPr/>
        </p:nvSpPr>
        <p:spPr>
          <a:xfrm>
            <a:off x="373975" y="1143650"/>
            <a:ext cx="76710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anaconda on windows: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https://docs.anaconda.com/anaconda/install/windows/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cuda on windows: (optional： If you have a GPU in your machine)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https://docs.nvidia.com/cuda/cuda-installation-guide-microsoft-windows/index.html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pytorch with anaconda: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https://medium.com/@bryant.kou/how-to-install-pytorch-on-windows-step-by-step-cc4d004adb2a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7</a:t>
            </a:r>
            <a:endParaRPr/>
          </a:p>
        </p:txBody>
      </p:sp>
      <p:sp>
        <p:nvSpPr>
          <p:cNvPr id="402" name="Google Shape;40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assignment 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DCT example</a:t>
            </a:r>
            <a:endParaRPr/>
          </a:p>
        </p:txBody>
      </p:sp>
      <p:pic>
        <p:nvPicPr>
          <p:cNvPr id="408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25" y="1109450"/>
            <a:ext cx="59599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8</a:t>
            </a:r>
            <a:endParaRPr/>
          </a:p>
        </p:txBody>
      </p:sp>
      <p:sp>
        <p:nvSpPr>
          <p:cNvPr id="414" name="Google Shape;414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assignment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 </a:t>
            </a:r>
            <a:endParaRPr/>
          </a:p>
        </p:txBody>
      </p:sp>
      <p:sp>
        <p:nvSpPr>
          <p:cNvPr id="420" name="Google Shape;420;p51"/>
          <p:cNvSpPr txBox="1"/>
          <p:nvPr/>
        </p:nvSpPr>
        <p:spPr>
          <a:xfrm>
            <a:off x="367925" y="1167900"/>
            <a:ext cx="76710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https://www.dropbox.com/s/i1o74xou8bm74al/data.zip?dl=0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only use the data we provide for assignment not extra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you can re-split the data into the way you prefer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https://github.com/chriszhenghaochen/ELEC5306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main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</a:t>
            </a:r>
            <a:r>
              <a:rPr lang="en"/>
              <a:t>aseline-model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https://drive.google.com/open?id=1ETnahHe9EoZzCWXFvfqa6EUz8O3ty2di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colab-code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help you to run your code in colab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6"/>
              </a:rPr>
              <a:t>https://drive.google.com/open?id=1ETnahHe9EoZzCWXFvfqa6EUz8O3ty2di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Image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image: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 3 dimension (H,W,C), colorful image, rgb, (H,W,3)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RGB -&gt; (W,H,3) -&gt; W*H*3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YUV420P -&gt; Y: W*H*1 U: W/2 * H/2 *1 V:</a:t>
            </a:r>
            <a:r>
              <a:rPr lang="en"/>
              <a:t>W/2 * H/2=&gt; 1.5*W*H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Tutorial 9</a:t>
            </a:r>
            <a:endParaRPr/>
          </a:p>
        </p:txBody>
      </p:sp>
      <p:sp>
        <p:nvSpPr>
          <p:cNvPr id="426" name="Google Shape;426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your neural network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 </a:t>
            </a:r>
            <a:endParaRPr/>
          </a:p>
        </p:txBody>
      </p:sp>
      <p:sp>
        <p:nvSpPr>
          <p:cNvPr id="432" name="Google Shape;432;p53"/>
          <p:cNvSpPr txBox="1"/>
          <p:nvPr/>
        </p:nvSpPr>
        <p:spPr>
          <a:xfrm>
            <a:off x="367925" y="1167900"/>
            <a:ext cx="79197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need to provide the </a:t>
            </a:r>
            <a:r>
              <a:rPr b="1" lang="en"/>
              <a:t>README </a:t>
            </a:r>
            <a:r>
              <a:rPr lang="en"/>
              <a:t>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need to make sure that your code can read the test list as structure we give to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10mins +-1 mins + 2mins(discussion)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have to tell us the contribution of each members in your team during the presentation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need to submit a backup video like lastime, upload your video into the youtube and submit the link.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list in the marking rubuic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concept</a:t>
            </a:r>
            <a:endParaRPr/>
          </a:p>
        </p:txBody>
      </p:sp>
      <p:sp>
        <p:nvSpPr>
          <p:cNvPr id="438" name="Google Shape;438;p54"/>
          <p:cNvSpPr txBox="1"/>
          <p:nvPr/>
        </p:nvSpPr>
        <p:spPr>
          <a:xfrm>
            <a:off x="367925" y="1167900"/>
            <a:ext cx="82311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Topic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register topic then do video, we would check the discussion when we marking if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Marking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time you require to have fully understanding with the topic your choose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Penalty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</a:t>
            </a:r>
            <a:r>
              <a:rPr lang="en"/>
              <a:t>shouldn’t </a:t>
            </a:r>
            <a:r>
              <a:rPr lang="en"/>
              <a:t>choose the same topic others choose by others first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If you are second person to choose the topic you will receive 30% deduction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the third one to choose the topic you will receive 60% deduction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If your presentation slides have more than 20% as the person(s) who choose the topic before you, it counts as </a:t>
            </a:r>
            <a:r>
              <a:rPr b="1" lang="en"/>
              <a:t>plagiarism</a:t>
            </a:r>
            <a:r>
              <a:rPr lang="en"/>
              <a:t> (The university treat this problem very serious, normally you will directly fail the unit,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(see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https://www.sydney.edu.au/students/academic-dishonesty.html</a:t>
            </a:r>
            <a:r>
              <a:rPr lang="en"/>
              <a:t>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can’t choose the same topic you have done it in ELEC5304, If you do so, </a:t>
            </a:r>
            <a:r>
              <a:rPr lang="en">
                <a:solidFill>
                  <a:schemeClr val="dk1"/>
                </a:solidFill>
              </a:rPr>
              <a:t>you will receive 0% for both units.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You don’t register any topic you will receive a 0% in anyhow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44" name="Google Shape;444;p55"/>
          <p:cNvSpPr txBox="1"/>
          <p:nvPr/>
        </p:nvSpPr>
        <p:spPr>
          <a:xfrm>
            <a:off x="367925" y="1167900"/>
            <a:ext cx="79197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Data is probably the most important thing in the network,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1-1. you </a:t>
            </a:r>
            <a:r>
              <a:rPr b="1" lang="en"/>
              <a:t>can’t</a:t>
            </a:r>
            <a:r>
              <a:rPr lang="en"/>
              <a:t> change the </a:t>
            </a:r>
            <a:r>
              <a:rPr b="1" lang="en"/>
              <a:t>test data loader</a:t>
            </a:r>
            <a:r>
              <a:rPr lang="en"/>
              <a:t>, but you can write your own training dataloader 1-2 Argumentation: 1. random crop, 2. random flip, 3. add guassian noise,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Pytoch transform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https://pytorch.org/docs/stable/torchvision/transforms.html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https://arxiv.org/pdf/1512.02325.pdf</a:t>
            </a:r>
            <a:r>
              <a:rPr lang="en"/>
              <a:t> sec 3.6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is not guarantee to give a better results, but emperically it will improve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can only the data we give you, remember you can re-split the val and training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and network design for better Bp</a:t>
            </a:r>
            <a:endParaRPr/>
          </a:p>
        </p:txBody>
      </p:sp>
      <p:sp>
        <p:nvSpPr>
          <p:cNvPr id="450" name="Google Shape;450;p56"/>
          <p:cNvSpPr txBox="1"/>
          <p:nvPr/>
        </p:nvSpPr>
        <p:spPr>
          <a:xfrm>
            <a:off x="367925" y="1167900"/>
            <a:ext cx="79197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 would personally suggest do not add to much parameters for your network (aka make your newtwork too big), otherwise it is easy to get you network overfiting.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Normally the deeper network is much harder to train and converge. But there is something you can 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2-1 Use normalization：it can make your output to be a better distribution that good for back-propagation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BN in torch: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https://discuss.pytorch.org/t/batch-normalization-of-linear-layers/20989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BN paper: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https://arxiv.org/abs/1502.03167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2-2 Use skip connection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Skip connection: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https://arxiv.org/pdf/1512.03385.pdf</a:t>
            </a:r>
            <a:r>
              <a:rPr lang="en"/>
              <a:t> (resnet)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Torch </a:t>
            </a:r>
            <a:r>
              <a:rPr b="1" lang="en"/>
              <a:t>x = x + f(x)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3-3 Use dropout 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http://jmlr.org/papers/v15/srivastava14a.html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https://stackoverflow.com/questions/53419474/using-dropout-in-pytorch-nn-dropout-vs-f-dropout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do during the training </a:t>
            </a:r>
            <a:endParaRPr/>
          </a:p>
        </p:txBody>
      </p:sp>
      <p:sp>
        <p:nvSpPr>
          <p:cNvPr id="456" name="Google Shape;456;p57"/>
          <p:cNvSpPr txBox="1"/>
          <p:nvPr/>
        </p:nvSpPr>
        <p:spPr>
          <a:xfrm>
            <a:off x="367925" y="1167900"/>
            <a:ext cx="79197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 a better </a:t>
            </a:r>
            <a:r>
              <a:rPr b="1" lang="en"/>
              <a:t>learning rate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Too big, it converge fast but it might jump over the best optimized point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Too small </a:t>
            </a:r>
            <a:r>
              <a:rPr lang="en">
                <a:solidFill>
                  <a:schemeClr val="dk1"/>
                </a:solidFill>
              </a:rPr>
              <a:t>it converge slow and it might stuck on certain local optimized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Try different way of decay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will help you to discover different </a:t>
            </a:r>
            <a:r>
              <a:rPr lang="en">
                <a:solidFill>
                  <a:schemeClr val="dk1"/>
                </a:solidFill>
              </a:rPr>
              <a:t>local optimize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Try different Batch size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This is will be especially helpful if you use a Batch Norm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Try different optimizer 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SGD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Adam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……...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word for you</a:t>
            </a:r>
            <a:endParaRPr/>
          </a:p>
        </p:txBody>
      </p:sp>
      <p:sp>
        <p:nvSpPr>
          <p:cNvPr id="462" name="Google Shape;462;p58"/>
          <p:cNvSpPr txBox="1"/>
          <p:nvPr/>
        </p:nvSpPr>
        <p:spPr>
          <a:xfrm>
            <a:off x="367925" y="1167900"/>
            <a:ext cx="79197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Keep tuning and reading more papers to get  your idea!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Good luck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9450"/>
            <a:ext cx="4085756" cy="297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400" y="1639450"/>
            <a:ext cx="4374875" cy="29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01525" y="1045950"/>
            <a:ext cx="1355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4572000" y="1020600"/>
            <a:ext cx="1355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164875" y="298475"/>
            <a:ext cx="364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Bilinear Interpolation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075" y="1189125"/>
            <a:ext cx="39496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37250" y="1235975"/>
            <a:ext cx="2248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values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A, B and C?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5832300" y="2920000"/>
            <a:ext cx="30000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(2/3)*90 + (1/3)*60 = 80;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(2/3)*30 + (1/3)*40 = 20+40/3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(2/3)*A+(1/3)*B = (2/3)*80 + (1/3)*(20+40/3) = 60+40/9=64.44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818350" y="3230450"/>
            <a:ext cx="3027900" cy="10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⅔*90 + ⅓*60 =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⅔*30 + ⅓*40 =  33.3333…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⅔</a:t>
            </a:r>
            <a:r>
              <a:rPr lang="en"/>
              <a:t>* 80 + ⅓ *33.33.. = 64.44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00" y="1125800"/>
            <a:ext cx="5248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2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Assessment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709625" y="893925"/>
            <a:ext cx="6327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</a:t>
            </a:r>
            <a:r>
              <a:rPr lang="en"/>
              <a:t> Distance: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http://rosalind.info/glossary/euclidean-distance/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1693538"/>
            <a:ext cx="86487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25" y="3738797"/>
            <a:ext cx="5797850" cy="10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3403050" y="3749725"/>
            <a:ext cx="2865300" cy="107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