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fonts/font1.fntdata" ContentType="application/x-fontdata"/>
  <Override PartName="/ppt/fonts/font2.fntdata" ContentType="application/x-fontdata"/>
  <Override PartName="/ppt/media/image12.svg" ContentType="image/svg+xml"/>
  <Override PartName="/ppt/media/image17.svg" ContentType="image/svg+xml"/>
  <Override PartName="/ppt/media/image2.svg" ContentType="image/svg+xml"/>
  <Override PartName="/ppt/media/image20.svg" ContentType="image/svg+xml"/>
  <Override PartName="/ppt/media/image4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0" r:id="rId7"/>
    <p:sldId id="261" r:id="rId8"/>
    <p:sldId id="262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/>
      <p:regular r:id="rId16"/>
    </p:embeddedFont>
    <p:embeddedFont>
      <p:font typeface="Calibri" panose="020F050202020403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 showGuides="1">
      <p:cViewPr varScale="1">
        <p:scale>
          <a:sx n="57" d="100"/>
          <a:sy n="57" d="100"/>
        </p:scale>
        <p:origin x="624" y="192"/>
      </p:cViewPr>
      <p:guideLst>
        <p:guide orient="horz" pos="217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/Users/chriszou/Desktop/Accenture/Content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/Users/chriszou/Desktop/Accenture/Conten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[Content.xlsx]Content!$O$3</c:f>
              <c:strCache>
                <c:ptCount val="1"/>
                <c:pt idx="0">
                  <c:v>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[Content.xlsx]Content!$M$4:$N$19</c:f>
              <c:multiLvlStrCache>
                <c:ptCount val="16"/>
                <c:lvl/>
                <c:lvl>
                  <c:pt idx="0">
                    <c:v>Studying</c:v>
                  </c:pt>
                  <c:pt idx="1">
                    <c:v>Healthy Eat</c:v>
                  </c:pt>
                  <c:pt idx="2">
                    <c:v>Technology</c:v>
                  </c:pt>
                  <c:pt idx="3">
                    <c:v>Food</c:v>
                  </c:pt>
                  <c:pt idx="4">
                    <c:v>Dogs</c:v>
                  </c:pt>
                  <c:pt idx="5">
                    <c:v>Soccer</c:v>
                  </c:pt>
                  <c:pt idx="6">
                    <c:v>Public Speaking</c:v>
                  </c:pt>
                  <c:pt idx="7">
                    <c:v>Tennis</c:v>
                  </c:pt>
                  <c:pt idx="8">
                    <c:v>Education</c:v>
                  </c:pt>
                  <c:pt idx="9">
                    <c:v>Travel</c:v>
                  </c:pt>
                  <c:pt idx="10">
                    <c:v>Science</c:v>
                  </c:pt>
                  <c:pt idx="11">
                    <c:v>Veganism</c:v>
                  </c:pt>
                  <c:pt idx="12">
                    <c:v>Animals</c:v>
                  </c:pt>
                  <c:pt idx="13">
                    <c:v>FItness</c:v>
                  </c:pt>
                  <c:pt idx="14">
                    <c:v>Culture</c:v>
                  </c:pt>
                  <c:pt idx="15">
                    <c:v>Cookinig</c:v>
                  </c:pt>
                </c:lvl>
              </c:multiLvlStrCache>
            </c:multiLvlStrRef>
          </c:cat>
          <c:val>
            <c:numRef>
              <c:f>[Content.xlsx]Content!$O$4:$O$19</c:f>
              <c:numCache>
                <c:formatCode>General</c:formatCode>
                <c:ptCount val="16"/>
                <c:pt idx="0">
                  <c:v>1610</c:v>
                </c:pt>
                <c:pt idx="1">
                  <c:v>1975</c:v>
                </c:pt>
                <c:pt idx="2">
                  <c:v>1871</c:v>
                </c:pt>
                <c:pt idx="3">
                  <c:v>1740</c:v>
                </c:pt>
                <c:pt idx="4">
                  <c:v>1990</c:v>
                </c:pt>
                <c:pt idx="5">
                  <c:v>1710</c:v>
                </c:pt>
                <c:pt idx="6">
                  <c:v>1773</c:v>
                </c:pt>
                <c:pt idx="7">
                  <c:v>1812</c:v>
                </c:pt>
                <c:pt idx="8">
                  <c:v>1753</c:v>
                </c:pt>
                <c:pt idx="9">
                  <c:v>2613</c:v>
                </c:pt>
                <c:pt idx="10">
                  <c:v>2061</c:v>
                </c:pt>
                <c:pt idx="11">
                  <c:v>2047</c:v>
                </c:pt>
                <c:pt idx="12">
                  <c:v>1815</c:v>
                </c:pt>
                <c:pt idx="13">
                  <c:v>1911</c:v>
                </c:pt>
                <c:pt idx="14">
                  <c:v>2322</c:v>
                </c:pt>
                <c:pt idx="15">
                  <c:v>1820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641361"/>
        <c:axId val="977665168"/>
      </c:barChart>
      <c:catAx>
        <c:axId val="4064136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77665168"/>
        <c:crosses val="autoZero"/>
        <c:auto val="1"/>
        <c:lblAlgn val="ctr"/>
        <c:lblOffset val="100"/>
        <c:noMultiLvlLbl val="0"/>
      </c:catAx>
      <c:valAx>
        <c:axId val="977665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064136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Ranking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[Content.xlsx]Content!$O$3</c:f>
              <c:strCache>
                <c:ptCount val="1"/>
                <c:pt idx="0">
                  <c:v>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multiLvlStrRef>
              <c:f>[Content.xlsx]Content!$M$4:$N$19</c:f>
              <c:multiLvlStrCache>
                <c:ptCount val="16"/>
                <c:lvl/>
                <c:lvl>
                  <c:pt idx="0">
                    <c:v>Studying</c:v>
                  </c:pt>
                  <c:pt idx="1">
                    <c:v>Healthy Eat</c:v>
                  </c:pt>
                  <c:pt idx="2">
                    <c:v>Technology</c:v>
                  </c:pt>
                  <c:pt idx="3">
                    <c:v>Food</c:v>
                  </c:pt>
                  <c:pt idx="4">
                    <c:v>Dogs</c:v>
                  </c:pt>
                  <c:pt idx="5">
                    <c:v>Soccer</c:v>
                  </c:pt>
                  <c:pt idx="6">
                    <c:v>Public Speaking</c:v>
                  </c:pt>
                  <c:pt idx="7">
                    <c:v>Tennis</c:v>
                  </c:pt>
                  <c:pt idx="8">
                    <c:v>Education</c:v>
                  </c:pt>
                  <c:pt idx="9">
                    <c:v>Travel</c:v>
                  </c:pt>
                  <c:pt idx="10">
                    <c:v>Science</c:v>
                  </c:pt>
                  <c:pt idx="11">
                    <c:v>Veganism</c:v>
                  </c:pt>
                  <c:pt idx="12">
                    <c:v>Animals</c:v>
                  </c:pt>
                  <c:pt idx="13">
                    <c:v>FItness</c:v>
                  </c:pt>
                  <c:pt idx="14">
                    <c:v>Culture</c:v>
                  </c:pt>
                  <c:pt idx="15">
                    <c:v>Cookinig</c:v>
                  </c:pt>
                </c:lvl>
              </c:multiLvlStrCache>
            </c:multiLvlStrRef>
          </c:cat>
          <c:val>
            <c:numRef>
              <c:f>[Content.xlsx]Content!$O$4:$O$19</c:f>
            </c:numRef>
          </c:val>
        </c:ser>
        <c:ser>
          <c:idx val="1"/>
          <c:order val="1"/>
          <c:tx>
            <c:strRef>
              <c:f>[Content.xlsx]Content!$P$3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[Content.xlsx]Content!$M$4:$N$19</c:f>
              <c:multiLvlStrCache>
                <c:ptCount val="16"/>
                <c:lvl/>
                <c:lvl>
                  <c:pt idx="0">
                    <c:v>Studying</c:v>
                  </c:pt>
                  <c:pt idx="1">
                    <c:v>Healthy Eat</c:v>
                  </c:pt>
                  <c:pt idx="2">
                    <c:v>Technology</c:v>
                  </c:pt>
                  <c:pt idx="3">
                    <c:v>Food</c:v>
                  </c:pt>
                  <c:pt idx="4">
                    <c:v>Dogs</c:v>
                  </c:pt>
                  <c:pt idx="5">
                    <c:v>Soccer</c:v>
                  </c:pt>
                  <c:pt idx="6">
                    <c:v>Public Speaking</c:v>
                  </c:pt>
                  <c:pt idx="7">
                    <c:v>Tennis</c:v>
                  </c:pt>
                  <c:pt idx="8">
                    <c:v>Education</c:v>
                  </c:pt>
                  <c:pt idx="9">
                    <c:v>Travel</c:v>
                  </c:pt>
                  <c:pt idx="10">
                    <c:v>Science</c:v>
                  </c:pt>
                  <c:pt idx="11">
                    <c:v>Veganism</c:v>
                  </c:pt>
                  <c:pt idx="12">
                    <c:v>Animals</c:v>
                  </c:pt>
                  <c:pt idx="13">
                    <c:v>FItness</c:v>
                  </c:pt>
                  <c:pt idx="14">
                    <c:v>Culture</c:v>
                  </c:pt>
                  <c:pt idx="15">
                    <c:v>Cookinig</c:v>
                  </c:pt>
                </c:lvl>
              </c:multiLvlStrCache>
            </c:multiLvlStrRef>
          </c:cat>
          <c:val>
            <c:numRef>
              <c:f>[Content.xlsx]Content!$P$4:$P$19</c:f>
              <c:numCache>
                <c:formatCode>General</c:formatCode>
                <c:ptCount val="16"/>
              </c:numCache>
            </c:numRef>
          </c:val>
        </c:ser>
        <c:ser>
          <c:idx val="2"/>
          <c:order val="2"/>
          <c:tx>
            <c:strRef>
              <c:f>[Content.xlsx]Content!$Q$3</c:f>
              <c:strCache>
                <c:ptCount val="1"/>
                <c:pt idx="0">
                  <c:v>Ranking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[Content.xlsx]Content!$M$4:$N$19</c:f>
              <c:multiLvlStrCache>
                <c:ptCount val="16"/>
                <c:lvl/>
                <c:lvl>
                  <c:pt idx="0">
                    <c:v>Studying</c:v>
                  </c:pt>
                  <c:pt idx="1">
                    <c:v>Healthy Eat</c:v>
                  </c:pt>
                  <c:pt idx="2">
                    <c:v>Technology</c:v>
                  </c:pt>
                  <c:pt idx="3">
                    <c:v>Food</c:v>
                  </c:pt>
                  <c:pt idx="4">
                    <c:v>Dogs</c:v>
                  </c:pt>
                  <c:pt idx="5">
                    <c:v>Soccer</c:v>
                  </c:pt>
                  <c:pt idx="6">
                    <c:v>Public Speaking</c:v>
                  </c:pt>
                  <c:pt idx="7">
                    <c:v>Tennis</c:v>
                  </c:pt>
                  <c:pt idx="8">
                    <c:v>Education</c:v>
                  </c:pt>
                  <c:pt idx="9">
                    <c:v>Travel</c:v>
                  </c:pt>
                  <c:pt idx="10">
                    <c:v>Science</c:v>
                  </c:pt>
                  <c:pt idx="11">
                    <c:v>Veganism</c:v>
                  </c:pt>
                  <c:pt idx="12">
                    <c:v>Animals</c:v>
                  </c:pt>
                  <c:pt idx="13">
                    <c:v>FItness</c:v>
                  </c:pt>
                  <c:pt idx="14">
                    <c:v>Culture</c:v>
                  </c:pt>
                  <c:pt idx="15">
                    <c:v>Cookinig</c:v>
                  </c:pt>
                </c:lvl>
              </c:multiLvlStrCache>
            </c:multiLvlStrRef>
          </c:cat>
          <c:val>
            <c:numRef>
              <c:f>[Content.xlsx]Content!$Q$4:$Q$19</c:f>
              <c:numCache>
                <c:formatCode>General</c:formatCode>
                <c:ptCount val="16"/>
                <c:pt idx="0">
                  <c:v>16</c:v>
                </c:pt>
                <c:pt idx="1">
                  <c:v>6</c:v>
                </c:pt>
                <c:pt idx="2">
                  <c:v>8</c:v>
                </c:pt>
                <c:pt idx="3">
                  <c:v>14</c:v>
                </c:pt>
                <c:pt idx="4">
                  <c:v>5</c:v>
                </c:pt>
                <c:pt idx="5">
                  <c:v>15</c:v>
                </c:pt>
                <c:pt idx="6">
                  <c:v>12</c:v>
                </c:pt>
                <c:pt idx="7">
                  <c:v>11</c:v>
                </c:pt>
                <c:pt idx="8">
                  <c:v>13</c:v>
                </c:pt>
                <c:pt idx="9">
                  <c:v>1</c:v>
                </c:pt>
                <c:pt idx="10">
                  <c:v>3</c:v>
                </c:pt>
                <c:pt idx="11">
                  <c:v>4</c:v>
                </c:pt>
                <c:pt idx="12">
                  <c:v>10</c:v>
                </c:pt>
                <c:pt idx="13">
                  <c:v>7</c:v>
                </c:pt>
                <c:pt idx="14">
                  <c:v>2</c:v>
                </c:pt>
                <c:pt idx="15">
                  <c:v>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38456794"/>
        <c:axId val="361982943"/>
      </c:barChart>
      <c:catAx>
        <c:axId val="33845679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61982943"/>
        <c:crosses val="autoZero"/>
        <c:auto val="1"/>
        <c:lblAlgn val="ctr"/>
        <c:lblOffset val="100"/>
        <c:noMultiLvlLbl val="0"/>
      </c:catAx>
      <c:valAx>
        <c:axId val="361982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3845679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tags" Target="../tags/tag1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tags" Target="../tags/tag2.xml"/><Relationship Id="rId4" Type="http://schemas.openxmlformats.org/officeDocument/2006/relationships/image" Target="../media/image9.svg"/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svg"/><Relationship Id="rId3" Type="http://schemas.openxmlformats.org/officeDocument/2006/relationships/image" Target="../media/image11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3" Type="http://schemas.openxmlformats.org/officeDocument/2006/relationships/image" Target="../media/image13.jpeg"/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3.xml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4.xml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3" Type="http://schemas.openxmlformats.org/officeDocument/2006/relationships/image" Target="../media/image18.jpeg"/><Relationship Id="rId2" Type="http://schemas.openxmlformats.org/officeDocument/2006/relationships/image" Target="../media/image17.sv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svg"/><Relationship Id="rId3" Type="http://schemas.openxmlformats.org/officeDocument/2006/relationships/image" Target="../media/image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670" y="3305175"/>
            <a:ext cx="6108065" cy="281114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11060"/>
              </a:lnSpc>
            </a:pPr>
            <a:r>
              <a:rPr lang="en-US" sz="10535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[Chris</a:t>
            </a:r>
            <a:r>
              <a:rPr lang="en-US" sz="10535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zou]</a:t>
            </a:r>
            <a:endParaRPr lang="en-US" sz="10535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33400" y="266700"/>
            <a:ext cx="5012690" cy="13449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429235"/>
            <a:chOff x="0" y="0"/>
            <a:chExt cx="11564591" cy="4572313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  <a:endPara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274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22" name="图片 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921635" y="495300"/>
            <a:ext cx="5240020" cy="2317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915400" y="2247900"/>
            <a:ext cx="6454140" cy="36245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Sample Data Extraction:</a:t>
            </a:r>
            <a:r>
              <a:rPr lang="zh-CN" altLang="en-US"/>
              <a:t> Extract sample datasets using SQL.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Data Center Audit:</a:t>
            </a:r>
            <a:r>
              <a:rPr lang="zh-CN" altLang="en-US"/>
              <a:t> Conduct an on-site audit of the client's data center.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Data Merging:</a:t>
            </a:r>
            <a:r>
              <a:rPr lang="zh-CN" altLang="en-US"/>
              <a:t> Merge tables of sample datasets.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Data Loading: </a:t>
            </a:r>
            <a:r>
              <a:rPr lang="zh-CN" altLang="en-US"/>
              <a:t>Load sample datasets into the Accenture sandbox database.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Technology Architecture Workshop: </a:t>
            </a:r>
            <a:r>
              <a:rPr lang="zh-CN" altLang="en-US"/>
              <a:t>Engage in a workshop with the Social Buzz Data Team to understand their technology landscape.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Stress Testing: </a:t>
            </a:r>
            <a:r>
              <a:rPr lang="zh-CN" altLang="en-US"/>
              <a:t>Perform stress testing on their technology to identify potential weak points.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Data Analysis and Visualization:</a:t>
            </a:r>
            <a:r>
              <a:rPr lang="zh-CN" altLang="en-US"/>
              <a:t> Analyze sample datasets and create visual reports.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Documentation:</a:t>
            </a:r>
            <a:r>
              <a:rPr lang="zh-CN" altLang="en-US"/>
              <a:t> Thoroughly document the entire data processing process for IPO guidance.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3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4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  <a:endParaRPr lang="en-US" sz="8000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 dirty="0">
                <a:solidFill>
                  <a:srgbClr val="FFFFFF"/>
                </a:solidFill>
                <a:latin typeface="Clear Sans Regular Bold"/>
              </a:rPr>
              <a:t>1</a:t>
            </a:r>
            <a:endParaRPr lang="en-US" sz="7190" spc="-640" dirty="0">
              <a:solidFill>
                <a:srgbClr val="FFFFFF"/>
              </a:solidFill>
              <a:latin typeface="Clear Sans Regular Bold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 dirty="0">
                <a:solidFill>
                  <a:srgbClr val="FFFFFF"/>
                </a:solidFill>
                <a:latin typeface="Clear Sans Regular Bold"/>
              </a:rPr>
              <a:t>2</a:t>
            </a:r>
            <a:endParaRPr lang="en-US" sz="7190" spc="-640" dirty="0">
              <a:solidFill>
                <a:srgbClr val="FFFFFF"/>
              </a:solidFill>
              <a:latin typeface="Clear Sans Regular Bold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>
                <a:solidFill>
                  <a:srgbClr val="FFFFFF"/>
                </a:solidFill>
                <a:latin typeface="Clear Sans Regular Bold"/>
              </a:rPr>
              <a:t>5</a:t>
            </a:r>
            <a:endParaRPr lang="en-US" sz="7190" spc="-640">
              <a:solidFill>
                <a:srgbClr val="FFFFFF"/>
              </a:solidFill>
              <a:latin typeface="Clear Sans Regular Bold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 dirty="0">
                <a:solidFill>
                  <a:srgbClr val="FFFFFF"/>
                </a:solidFill>
                <a:latin typeface="Clear Sans Regular Bold"/>
              </a:rPr>
              <a:t>4</a:t>
            </a:r>
            <a:endParaRPr lang="en-US" sz="7190" spc="-640" dirty="0">
              <a:solidFill>
                <a:srgbClr val="FFFFFF"/>
              </a:solidFill>
              <a:latin typeface="Clear Sans Regular Bold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 dirty="0">
                <a:solidFill>
                  <a:srgbClr val="FFFFFF"/>
                </a:solidFill>
                <a:latin typeface="Clear Sans Regular Bold"/>
              </a:rPr>
              <a:t>3</a:t>
            </a:r>
            <a:endParaRPr lang="en-US" sz="7190" spc="-640" dirty="0">
              <a:solidFill>
                <a:srgbClr val="FFFFFF"/>
              </a:solidFill>
              <a:latin typeface="Clear Sans Regular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  <a:endParaRPr lang="en-US" sz="8000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graphicFrame>
        <p:nvGraphicFramePr>
          <p:cNvPr id="14" name="图表 13"/>
          <p:cNvGraphicFramePr/>
          <p:nvPr>
            <p:custDataLst>
              <p:tags r:id="rId6"/>
            </p:custDataLst>
          </p:nvPr>
        </p:nvGraphicFramePr>
        <p:xfrm>
          <a:off x="1828800" y="2247900"/>
          <a:ext cx="15090775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图表 26"/>
          <p:cNvGraphicFramePr/>
          <p:nvPr>
            <p:custDataLst>
              <p:tags r:id="rId6"/>
            </p:custDataLst>
          </p:nvPr>
        </p:nvGraphicFramePr>
        <p:xfrm>
          <a:off x="3581400" y="1525905"/>
          <a:ext cx="13042900" cy="7106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  <a:endParaRPr lang="en-US" sz="8000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/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/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10789920" y="1181100"/>
            <a:ext cx="6772910" cy="83597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Popular Topics: Examining categories with higher scores, it appears that "Travel," "Science," and "Veganism" are subjects that users engage with more positively and actively.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Less Popular Topics: Some categories, such as "Healthy Eat" and "Technology," have lower scores, indicating a potential need for increased attention and interaction to boost user engagement.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Trends: The distribution of scores may reflect user preferences and interests in different topics. Observing these scores allows us to better understand user behavior and preferences on social media.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Optimization Strategies: The company can adjust its social media strategy based on these scores, launching more targeted content to enhance user engagement and satisfaction.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 summary, these scores provide insights that can help optimize the social media strategy, aligning it more closely with user interests and expectations.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  <a:endParaRPr lang="en-US" sz="2600" spc="-26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1686</Words>
  <Application>WPS 表格</Application>
  <PresentationFormat>Custom</PresentationFormat>
  <Paragraphs>64</Paragraphs>
  <Slides>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Graphik Regular</vt:lpstr>
      <vt:lpstr>苹方-简</vt:lpstr>
      <vt:lpstr>Clear Sans Regular Bold</vt:lpstr>
      <vt:lpstr>Calibri</vt:lpstr>
      <vt:lpstr>微软雅黑</vt:lpstr>
      <vt:lpstr>汉仪旗黑</vt:lpstr>
      <vt:lpstr>宋体</vt:lpstr>
      <vt:lpstr>Arial Unicode MS</vt:lpstr>
      <vt:lpstr>汉仪书宋二KW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:）</cp:lastModifiedBy>
  <cp:revision>9</cp:revision>
  <dcterms:created xsi:type="dcterms:W3CDTF">2024-02-04T06:10:23Z</dcterms:created>
  <dcterms:modified xsi:type="dcterms:W3CDTF">2024-02-04T06:10:23Z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0768C359DCA791D24F2ABF65E4DC8C67_42</vt:lpwstr>
  </property>
  <property fmtid="{D5CDD505-2E9C-101B-9397-08002B2CF9AE}" pid="3" name="KSOProductBuildVer">
    <vt:lpwstr>2052-6.4.0.8550</vt:lpwstr>
  </property>
</Properties>
</file>