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10162401574807"/>
          <c:y val="0.10781249336783383"/>
          <c:w val="0.59217175196850391"/>
          <c:h val="0.8882575733109268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FFB1-4507-B31A-8EDC18BF55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3-FFB1-4507-B31A-8EDC18BF55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Нефтегазовые</c:v>
                </c:pt>
                <c:pt idx="1">
                  <c:v>Ненефтегазовые</c:v>
                </c:pt>
              </c:strCache>
            </c:strRef>
          </c:cat>
          <c:val>
            <c:numRef>
              <c:f>Лист1!$B$2:$B$3</c:f>
              <c:numCache>
                <c:formatCode>0.00%</c:formatCode>
                <c:ptCount val="2"/>
                <c:pt idx="0">
                  <c:v>0.39200000000000002</c:v>
                </c:pt>
                <c:pt idx="1">
                  <c:v>0.60799999999999998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6-4DE9-ADC0-5E0B2C7E08E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18893036131997"/>
          <c:y val="0.11693992853311277"/>
          <c:w val="0.47805512389832883"/>
          <c:h val="0.6992173821055919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1-F3FB-4256-813C-8367445032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3-F3FB-4256-813C-8367445032B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5-F3FB-4256-813C-8367445032B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7-F3FB-4256-813C-8367445032B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9-F3FB-4256-813C-8367445032B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2-5EED-4566-B680-B596454A1C9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Лист1!$A$2:$A$7</c:f>
              <c:strCache>
                <c:ptCount val="6"/>
                <c:pt idx="0">
                  <c:v>Налог на прибыль</c:v>
                </c:pt>
                <c:pt idx="1">
                  <c:v>НДС на товары, реализуемые на территории РФ</c:v>
                </c:pt>
                <c:pt idx="2">
                  <c:v>НДС на товары, ввозимые на территорию РФ</c:v>
                </c:pt>
                <c:pt idx="3">
                  <c:v>Акцизы</c:v>
                </c:pt>
                <c:pt idx="4">
                  <c:v>Таможенные пошлины</c:v>
                </c:pt>
                <c:pt idx="5">
                  <c:v>Прочие</c:v>
                </c:pt>
              </c:strCache>
            </c:strRef>
          </c:cat>
          <c:val>
            <c:numRef>
              <c:f>Лист1!$B$2:$B$7</c:f>
              <c:numCache>
                <c:formatCode>0.00%</c:formatCode>
                <c:ptCount val="6"/>
                <c:pt idx="0">
                  <c:v>9.5600000000000004E-2</c:v>
                </c:pt>
                <c:pt idx="1">
                  <c:v>0.34310000000000002</c:v>
                </c:pt>
                <c:pt idx="2">
                  <c:v>0.2344</c:v>
                </c:pt>
                <c:pt idx="3">
                  <c:v>9.1899999999999996E-2</c:v>
                </c:pt>
                <c:pt idx="4">
                  <c:v>6.3899999999999998E-2</c:v>
                </c:pt>
                <c:pt idx="5">
                  <c:v>0.17119999999999999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D-4566-B680-B596454A1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  <a:p>
            <a:pPr>
              <a:defRPr/>
            </a:pP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Доходы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18.8</c:v>
                </c:pt>
                <c:pt idx="1">
                  <c:v>20.6</c:v>
                </c:pt>
                <c:pt idx="2">
                  <c:v>22.3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C-4679-8028-5E148A21336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Расходы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21.52</c:v>
                </c:pt>
                <c:pt idx="1">
                  <c:v>21.88</c:v>
                </c:pt>
                <c:pt idx="2">
                  <c:v>23.67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4C-4679-8028-5E148A21336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Дефицит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2.75</c:v>
                </c:pt>
                <c:pt idx="1">
                  <c:v>1.25</c:v>
                </c:pt>
                <c:pt idx="2">
                  <c:v>1.41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4C-4679-8028-5E148A2133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049810144"/>
        <c:axId val="1247800864"/>
      </c:barChart>
      <c:catAx>
        <c:axId val="10498101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7800864"/>
        <c:crosses val="autoZero"/>
        <c:auto val="1"/>
        <c:lblAlgn val="ctr"/>
        <c:lblOffset val="100"/>
        <c:noMultiLvlLbl val="0"/>
      </c:catAx>
      <c:valAx>
        <c:axId val="12478008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9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  <a:p>
            <a:pPr>
              <a:defRPr/>
            </a:pP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Прогнозируемый ВВП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115.53</c:v>
                </c:pt>
                <c:pt idx="1">
                  <c:v>124.22</c:v>
                </c:pt>
                <c:pt idx="2">
                  <c:v>132.82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C-4679-8028-5E148A21336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049810144"/>
        <c:axId val="1247800864"/>
      </c:barChart>
      <c:catAx>
        <c:axId val="10498101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7800864"/>
        <c:crosses val="autoZero"/>
        <c:auto val="1"/>
        <c:lblAlgn val="ctr"/>
        <c:lblOffset val="100"/>
        <c:noMultiLvlLbl val="0"/>
      </c:catAx>
      <c:valAx>
        <c:axId val="12478008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9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  <a:p>
            <a:pPr>
              <a:defRPr/>
            </a:pP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Целевые программы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251.7</c:v>
                </c:pt>
                <c:pt idx="1">
                  <c:v>257.3</c:v>
                </c:pt>
                <c:pt idx="2">
                  <c:v>325.10000000000002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4C-4679-8028-5E148A21336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ЖКХ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322.5</c:v>
                </c:pt>
                <c:pt idx="1">
                  <c:v>306.7</c:v>
                </c:pt>
                <c:pt idx="2">
                  <c:v>424.5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4C-4679-8028-5E148A21336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Образование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1080</c:v>
                </c:pt>
                <c:pt idx="1">
                  <c:v>1040</c:v>
                </c:pt>
                <c:pt idx="2">
                  <c:v>1080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4C-4679-8028-5E148A213369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Здравоохранение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Лист1!$E$2:$E$4</c:f>
              <c:numCache>
                <c:formatCode>General</c:formatCode>
                <c:ptCount val="3"/>
                <c:pt idx="0">
                  <c:v>1120</c:v>
                </c:pt>
                <c:pt idx="1">
                  <c:v>1100</c:v>
                </c:pt>
                <c:pt idx="2">
                  <c:v>1100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34-4896-B0B0-C80BC294E4C6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Пенсионная система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Лист1!$F$2:$F$4</c:f>
              <c:numCache>
                <c:formatCode>General</c:formatCode>
                <c:ptCount val="3"/>
                <c:pt idx="0">
                  <c:v>3500</c:v>
                </c:pt>
                <c:pt idx="1">
                  <c:v>3200</c:v>
                </c:pt>
                <c:pt idx="2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34-4896-B0B0-C80BC294E4C6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Соц. Политика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Лист1!$G$2:$G$4</c:f>
              <c:numCache>
                <c:formatCode>General</c:formatCode>
                <c:ptCount val="3"/>
                <c:pt idx="0">
                  <c:v>5600</c:v>
                </c:pt>
                <c:pt idx="1">
                  <c:v>5700</c:v>
                </c:pt>
                <c:pt idx="2">
                  <c:v>6050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34-4896-B0B0-C80BC294E4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049810144"/>
        <c:axId val="1247800864"/>
      </c:barChart>
      <c:catAx>
        <c:axId val="10498101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47800864"/>
        <c:crosses val="autoZero"/>
        <c:auto val="1"/>
        <c:lblAlgn val="ctr"/>
        <c:lblOffset val="100"/>
        <c:noMultiLvlLbl val="0"/>
      </c:catAx>
      <c:valAx>
        <c:axId val="124780086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49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36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246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374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6742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89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636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633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613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380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58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47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93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80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172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7251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452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319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408324-A84C-4A45-93B6-78D079CCE77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16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>
            <a:extLst>
              <a:ext uri="{FF2B5EF4-FFF2-40B4-BE49-F238E27FC236}">
                <a16:creationId xmlns:a16="http://schemas.microsoft.com/office/drawing/2014/main" id="{5248B264-47DE-46F3-8D55-51A6666AD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8" b="43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26914-D860-4D4A-8C12-12849ABAF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>
                <a:latin typeface="Rockwell Nova Extra Bold" panose="020B0604020202020204" pitchFamily="18" charset="0"/>
                <a:cs typeface="Aharoni" panose="02010803020104030203" pitchFamily="2" charset="-79"/>
              </a:rPr>
              <a:t>Основные показатели федерального бюджета на 2021 - 2023 годы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AFD3D6-6A6C-4A75-8014-2CF2CE8D4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78303"/>
            <a:ext cx="9440034" cy="1049867"/>
          </a:xfrm>
        </p:spPr>
        <p:txBody>
          <a:bodyPr>
            <a:normAutofit/>
          </a:bodyPr>
          <a:lstStyle/>
          <a:p>
            <a:r>
              <a:rPr lang="ru-RU" dirty="0">
                <a:latin typeface="Rockwell Nova Extra Bold" panose="02060903020205020403" pitchFamily="18" charset="0"/>
              </a:rPr>
              <a:t>Журавлев Кирилл ПИ20-1</a:t>
            </a:r>
          </a:p>
        </p:txBody>
      </p:sp>
    </p:spTree>
    <p:extLst>
      <p:ext uri="{BB962C8B-B14F-4D97-AF65-F5344CB8AC3E}">
        <p14:creationId xmlns:p14="http://schemas.microsoft.com/office/powerpoint/2010/main" val="10535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Изображение выглядит как внешний, здание, часы, высокий&#10;&#10;Автоматически созданное описание">
            <a:extLst>
              <a:ext uri="{FF2B5EF4-FFF2-40B4-BE49-F238E27FC236}">
                <a16:creationId xmlns:a16="http://schemas.microsoft.com/office/drawing/2014/main" id="{5248B264-47DE-46F3-8D55-51A6666AD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-1188884"/>
            <a:ext cx="15447634" cy="8383899"/>
          </a:xfrm>
          <a:prstGeom prst="rect">
            <a:avLst/>
          </a:prstGeom>
        </p:spPr>
      </p:pic>
      <p:sp useBgFill="1">
        <p:nvSpPr>
          <p:cNvPr id="4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26914-D860-4D4A-8C12-12849ABAF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74" y="940193"/>
            <a:ext cx="3676218" cy="368060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200" dirty="0">
                <a:latin typeface="Rockwell Nova Extra Bold" panose="020B0604020202020204" pitchFamily="18" charset="0"/>
                <a:cs typeface="Aharoni" panose="02010803020104030203" pitchFamily="2" charset="-79"/>
              </a:rPr>
              <a:t>26 ноября – принятие в третьем чтении закона о распределении федерального бюджета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B652971-064F-4B32-A213-B326E652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677" y="1595889"/>
            <a:ext cx="3749615" cy="3680604"/>
          </a:xfrm>
          <a:prstGeom prst="roundRect">
            <a:avLst>
              <a:gd name="adj" fmla="val 2847"/>
            </a:avLst>
          </a:prstGeom>
          <a:noFill/>
          <a:ln w="127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B652971-064F-4B32-A213-B326E652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677" y="1595889"/>
            <a:ext cx="3749615" cy="3680604"/>
          </a:xfrm>
          <a:prstGeom prst="roundRect">
            <a:avLst>
              <a:gd name="adj" fmla="val 2847"/>
            </a:avLst>
          </a:prstGeom>
          <a:noFill/>
          <a:ln w="1270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0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EFAAD-DEB1-4FF0-912A-D03E59D0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198" y="9835"/>
            <a:ext cx="8763605" cy="1952031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Rockwell Nova Extra Bold" panose="02060903020205020403" pitchFamily="18" charset="0"/>
              </a:rPr>
              <a:t>Основной состав законопроекта</a:t>
            </a:r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86477DF1-54D5-4B35-9539-A27F656B8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2146" y="3102660"/>
            <a:ext cx="2627708" cy="1207251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bg1"/>
                </a:solidFill>
                <a:latin typeface="Rockwell Nova Extra Bold" panose="02060903020205020403" pitchFamily="18" charset="0"/>
              </a:rPr>
              <a:t>БЮДЖЕТ</a:t>
            </a:r>
          </a:p>
        </p:txBody>
      </p:sp>
      <p:pic>
        <p:nvPicPr>
          <p:cNvPr id="20" name="Рисунок 19" descr="Подключения">
            <a:extLst>
              <a:ext uri="{FF2B5EF4-FFF2-40B4-BE49-F238E27FC236}">
                <a16:creationId xmlns:a16="http://schemas.microsoft.com/office/drawing/2014/main" id="{145DAA65-25C4-4611-8BFB-32B2A9B1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7225" y="3579000"/>
            <a:ext cx="914400" cy="914400"/>
          </a:xfrm>
          <a:prstGeom prst="rect">
            <a:avLst/>
          </a:prstGeom>
        </p:spPr>
      </p:pic>
      <p:pic>
        <p:nvPicPr>
          <p:cNvPr id="22" name="Рисунок 21" descr="Медицина">
            <a:extLst>
              <a:ext uri="{FF2B5EF4-FFF2-40B4-BE49-F238E27FC236}">
                <a16:creationId xmlns:a16="http://schemas.microsoft.com/office/drawing/2014/main" id="{42AA5629-E9A2-410F-8468-E00B2815D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0375" y="5514981"/>
            <a:ext cx="914400" cy="914400"/>
          </a:xfrm>
          <a:prstGeom prst="rect">
            <a:avLst/>
          </a:prstGeom>
        </p:spPr>
      </p:pic>
      <p:pic>
        <p:nvPicPr>
          <p:cNvPr id="24" name="Рисунок 23" descr="Ракета">
            <a:extLst>
              <a:ext uri="{FF2B5EF4-FFF2-40B4-BE49-F238E27FC236}">
                <a16:creationId xmlns:a16="http://schemas.microsoft.com/office/drawing/2014/main" id="{E04F3111-325D-446B-975D-AD141D131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70375" y="1707294"/>
            <a:ext cx="914400" cy="914400"/>
          </a:xfrm>
          <a:prstGeom prst="rect">
            <a:avLst/>
          </a:prstGeom>
        </p:spPr>
      </p:pic>
      <p:pic>
        <p:nvPicPr>
          <p:cNvPr id="26" name="Рисунок 25" descr="Школа">
            <a:extLst>
              <a:ext uri="{FF2B5EF4-FFF2-40B4-BE49-F238E27FC236}">
                <a16:creationId xmlns:a16="http://schemas.microsoft.com/office/drawing/2014/main" id="{36282432-2A44-497C-883B-07A4F9FB6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7225" y="5450706"/>
            <a:ext cx="914400" cy="914400"/>
          </a:xfrm>
          <a:prstGeom prst="rect">
            <a:avLst/>
          </a:prstGeom>
        </p:spPr>
      </p:pic>
      <p:pic>
        <p:nvPicPr>
          <p:cNvPr id="28" name="Рисунок 27" descr="Квадратная академическая шапочка">
            <a:extLst>
              <a:ext uri="{FF2B5EF4-FFF2-40B4-BE49-F238E27FC236}">
                <a16:creationId xmlns:a16="http://schemas.microsoft.com/office/drawing/2014/main" id="{DB69E4DA-C406-45C9-BCFB-FC3BC29AAC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70375" y="3579000"/>
            <a:ext cx="914400" cy="914400"/>
          </a:xfrm>
          <a:prstGeom prst="rect">
            <a:avLst/>
          </a:prstGeom>
        </p:spPr>
      </p:pic>
      <p:pic>
        <p:nvPicPr>
          <p:cNvPr id="30" name="Рисунок 29" descr="Портфель">
            <a:extLst>
              <a:ext uri="{FF2B5EF4-FFF2-40B4-BE49-F238E27FC236}">
                <a16:creationId xmlns:a16="http://schemas.microsoft.com/office/drawing/2014/main" id="{2595356D-76B8-4656-9323-AFE7A5EC80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07225" y="1707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92908-BEBE-4376-B910-F2406CE1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37" y="226697"/>
            <a:ext cx="10209925" cy="980666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Rockwell Nova Extra Bold" panose="02060903020205020403" pitchFamily="18" charset="0"/>
              </a:rPr>
              <a:t>Доходы федерального бюджета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81DFCD0-6AE1-4DFE-9372-DEFAC69DB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988861"/>
              </p:ext>
            </p:extLst>
          </p:nvPr>
        </p:nvGraphicFramePr>
        <p:xfrm>
          <a:off x="2778711" y="852256"/>
          <a:ext cx="7111013" cy="5419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BE81003E-670C-46D2-A74A-2CC1D5B5A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008932"/>
              </p:ext>
            </p:extLst>
          </p:nvPr>
        </p:nvGraphicFramePr>
        <p:xfrm>
          <a:off x="2302276" y="1025630"/>
          <a:ext cx="8199021" cy="5605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01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A0EB-923B-42A9-8B61-F53F768F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Rockwell Nova Extra Bold" panose="02060903020205020403" pitchFamily="18" charset="0"/>
              </a:rPr>
              <a:t>Основные цифры бюджета</a:t>
            </a:r>
          </a:p>
        </p:txBody>
      </p:sp>
      <p:graphicFrame>
        <p:nvGraphicFramePr>
          <p:cNvPr id="30" name="Объект 29">
            <a:extLst>
              <a:ext uri="{FF2B5EF4-FFF2-40B4-BE49-F238E27FC236}">
                <a16:creationId xmlns:a16="http://schemas.microsoft.com/office/drawing/2014/main" id="{14FE3A0B-FD42-480D-ACFA-3A046F75C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428312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505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A0EB-923B-42A9-8B61-F53F768F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Rockwell Nova Extra Bold" panose="02060903020205020403" pitchFamily="18" charset="0"/>
              </a:rPr>
              <a:t>Основные цифры бюджета</a:t>
            </a:r>
          </a:p>
        </p:txBody>
      </p:sp>
      <p:graphicFrame>
        <p:nvGraphicFramePr>
          <p:cNvPr id="30" name="Объект 29">
            <a:extLst>
              <a:ext uri="{FF2B5EF4-FFF2-40B4-BE49-F238E27FC236}">
                <a16:creationId xmlns:a16="http://schemas.microsoft.com/office/drawing/2014/main" id="{14FE3A0B-FD42-480D-ACFA-3A046F75C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38250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873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A0EB-923B-42A9-8B61-F53F768F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Rockwell Nova Extra Bold" panose="02060903020205020403" pitchFamily="18" charset="0"/>
              </a:rPr>
              <a:t>Основные цифры бюджета</a:t>
            </a:r>
          </a:p>
        </p:txBody>
      </p:sp>
      <p:graphicFrame>
        <p:nvGraphicFramePr>
          <p:cNvPr id="30" name="Объект 29">
            <a:extLst>
              <a:ext uri="{FF2B5EF4-FFF2-40B4-BE49-F238E27FC236}">
                <a16:creationId xmlns:a16="http://schemas.microsoft.com/office/drawing/2014/main" id="{14FE3A0B-FD42-480D-ACFA-3A046F75C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16462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895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Calisto MT</vt:lpstr>
      <vt:lpstr>Rockwell Nova Extra Bold</vt:lpstr>
      <vt:lpstr>Wingdings 2</vt:lpstr>
      <vt:lpstr>Сланец</vt:lpstr>
      <vt:lpstr>Основные показатели федерального бюджета на 2021 - 2023 годы</vt:lpstr>
      <vt:lpstr>26 ноября – принятие в третьем чтении закона о распределении федерального бюджета</vt:lpstr>
      <vt:lpstr>Основной состав законопроекта</vt:lpstr>
      <vt:lpstr>Доходы федерального бюджета</vt:lpstr>
      <vt:lpstr>Основные цифры бюджета</vt:lpstr>
      <vt:lpstr>Основные цифры бюджета</vt:lpstr>
      <vt:lpstr>Основные цифры бюджета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показатели федерального бюджета на 2021 - 2023 годы</dc:title>
  <dc:creator>Журавлев Кирилл Владимирович</dc:creator>
  <cp:lastModifiedBy>Журавлев Кирилл Владимирович</cp:lastModifiedBy>
  <cp:revision>3</cp:revision>
  <dcterms:created xsi:type="dcterms:W3CDTF">2020-12-01T21:25:02Z</dcterms:created>
  <dcterms:modified xsi:type="dcterms:W3CDTF">2020-12-01T22:35:01Z</dcterms:modified>
</cp:coreProperties>
</file>