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Среднедушевые</a:t>
            </a:r>
            <a:r>
              <a:rPr lang="ru-RU" baseline="0" dirty="0"/>
              <a:t> денежные доходы населения РФ (Росстат)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рублей в месяц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25684</c:v>
                </c:pt>
                <c:pt idx="1">
                  <c:v>27412</c:v>
                </c:pt>
                <c:pt idx="2">
                  <c:v>30254</c:v>
                </c:pt>
                <c:pt idx="3">
                  <c:v>30865</c:v>
                </c:pt>
                <c:pt idx="4">
                  <c:v>31897</c:v>
                </c:pt>
                <c:pt idx="5">
                  <c:v>33178</c:v>
                </c:pt>
                <c:pt idx="6">
                  <c:v>35247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0-4F39-868E-6378C9679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1475936"/>
        <c:axId val="1231476768"/>
      </c:lineChart>
      <c:catAx>
        <c:axId val="123147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476768"/>
        <c:crosses val="autoZero"/>
        <c:auto val="1"/>
        <c:lblAlgn val="ctr"/>
        <c:lblOffset val="100"/>
        <c:noMultiLvlLbl val="0"/>
      </c:catAx>
      <c:valAx>
        <c:axId val="123147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47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Реальные</a:t>
            </a:r>
            <a:r>
              <a:rPr lang="ru-RU" baseline="0" dirty="0"/>
              <a:t> располагаемые денежные доходы населения РФ (Росстат)</a:t>
            </a:r>
            <a:endParaRPr lang="ru-RU" dirty="0"/>
          </a:p>
        </c:rich>
      </c:tx>
      <c:layout>
        <c:manualLayout>
          <c:xMode val="edge"/>
          <c:yMode val="edge"/>
          <c:x val="0.18953125000000001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 % к соответствующему периоду прошлого года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98.8</c:v>
                </c:pt>
                <c:pt idx="1">
                  <c:v>97.6</c:v>
                </c:pt>
                <c:pt idx="2">
                  <c:v>95.5</c:v>
                </c:pt>
                <c:pt idx="3">
                  <c:v>99.5</c:v>
                </c:pt>
                <c:pt idx="4">
                  <c:v>100.1</c:v>
                </c:pt>
                <c:pt idx="5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1D-4ECD-9239-594803AF5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2121280"/>
        <c:axId val="1222120032"/>
      </c:lineChart>
      <c:catAx>
        <c:axId val="122212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2120032"/>
        <c:crosses val="autoZero"/>
        <c:auto val="1"/>
        <c:lblAlgn val="ctr"/>
        <c:lblOffset val="100"/>
        <c:noMultiLvlLbl val="0"/>
      </c:catAx>
      <c:valAx>
        <c:axId val="122212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212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Социальные</a:t>
            </a:r>
            <a:r>
              <a:rPr lang="ru-RU" baseline="0" dirty="0"/>
              <a:t> выплаты</a:t>
            </a:r>
            <a:r>
              <a:rPr lang="en-US" baseline="0" dirty="0"/>
              <a:t>, </a:t>
            </a:r>
            <a:r>
              <a:rPr lang="ru-RU" baseline="0" dirty="0"/>
              <a:t>млрд. руб.</a:t>
            </a:r>
            <a:endParaRPr lang="ru-RU" dirty="0"/>
          </a:p>
        </c:rich>
      </c:tx>
      <c:layout>
        <c:manualLayout>
          <c:xMode val="edge"/>
          <c:yMode val="edge"/>
          <c:x val="0.30916400098425195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Пенсии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4415.5</c:v>
                </c:pt>
                <c:pt idx="1">
                  <c:v>5078.7</c:v>
                </c:pt>
                <c:pt idx="2">
                  <c:v>5849.7</c:v>
                </c:pt>
                <c:pt idx="3">
                  <c:v>6055.5</c:v>
                </c:pt>
                <c:pt idx="4">
                  <c:v>6972.5</c:v>
                </c:pt>
                <c:pt idx="5">
                  <c:v>7389.5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F3-4084-9869-82F93CB9E61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Пособия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1831.4</c:v>
                </c:pt>
                <c:pt idx="1">
                  <c:v>1935.9</c:v>
                </c:pt>
                <c:pt idx="2">
                  <c:v>2076.1999999999998</c:v>
                </c:pt>
                <c:pt idx="3">
                  <c:v>2179.3000000000002</c:v>
                </c:pt>
                <c:pt idx="4">
                  <c:v>2397.6</c:v>
                </c:pt>
                <c:pt idx="5">
                  <c:v>2552.3000000000002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F3-4084-9869-82F93CB9E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3996128"/>
        <c:axId val="1393992800"/>
      </c:lineChart>
      <c:catAx>
        <c:axId val="139399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3992800"/>
        <c:crosses val="autoZero"/>
        <c:auto val="1"/>
        <c:lblAlgn val="ctr"/>
        <c:lblOffset val="100"/>
        <c:noMultiLvlLbl val="0"/>
      </c:catAx>
      <c:valAx>
        <c:axId val="139399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399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</a:t>
            </a:r>
            <a:r>
              <a:rPr lang="ru-RU" baseline="0" dirty="0"/>
              <a:t> населения по величине среднедушевых доходов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14000,0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34.6</c:v>
                </c:pt>
                <c:pt idx="1">
                  <c:v>31.2</c:v>
                </c:pt>
                <c:pt idx="2">
                  <c:v>26.5</c:v>
                </c:pt>
                <c:pt idx="3">
                  <c:v>25.7</c:v>
                </c:pt>
                <c:pt idx="4">
                  <c:v>24.2</c:v>
                </c:pt>
                <c:pt idx="5">
                  <c:v>22.8</c:v>
                </c:pt>
                <c:pt idx="6">
                  <c:v>20.3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8-4718-A890-5ACC38AC917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 14000,0 до 27000,0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32.799999999999997</c:v>
                </c:pt>
                <c:pt idx="1">
                  <c:v>33</c:v>
                </c:pt>
                <c:pt idx="2">
                  <c:v>32.700000000000003</c:v>
                </c:pt>
                <c:pt idx="3">
                  <c:v>32.5</c:v>
                </c:pt>
                <c:pt idx="4">
                  <c:v>32.299999999999997</c:v>
                </c:pt>
                <c:pt idx="5">
                  <c:v>31.7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8-4718-A890-5ACC38AC917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 27000,0 до 60000,0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25.7</c:v>
                </c:pt>
                <c:pt idx="1">
                  <c:v>27.2</c:v>
                </c:pt>
                <c:pt idx="2">
                  <c:v>30.7</c:v>
                </c:pt>
                <c:pt idx="3">
                  <c:v>31.3</c:v>
                </c:pt>
                <c:pt idx="4">
                  <c:v>32.299999999999997</c:v>
                </c:pt>
                <c:pt idx="5">
                  <c:v>33.1</c:v>
                </c:pt>
                <c:pt idx="6">
                  <c:v>34.700000000000003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98-4718-A890-5ACC38AC9170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от 60000,0 до 100000,0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Лист1!$E$2:$E$8</c:f>
              <c:numCache>
                <c:formatCode>General</c:formatCode>
                <c:ptCount val="7"/>
                <c:pt idx="0">
                  <c:v>5.3</c:v>
                </c:pt>
                <c:pt idx="1">
                  <c:v>6.1</c:v>
                </c:pt>
                <c:pt idx="2">
                  <c:v>7.5</c:v>
                </c:pt>
                <c:pt idx="3">
                  <c:v>7.8</c:v>
                </c:pt>
                <c:pt idx="4">
                  <c:v>8.3000000000000007</c:v>
                </c:pt>
                <c:pt idx="5">
                  <c:v>9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98-4718-A890-5ACC38AC9170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свыше 100000,0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Лист1!$F$2:$F$8</c:f>
              <c:numCache>
                <c:formatCode>General</c:formatCode>
                <c:ptCount val="7"/>
                <c:pt idx="0">
                  <c:v>1.6</c:v>
                </c:pt>
                <c:pt idx="1">
                  <c:v>1.9</c:v>
                </c:pt>
                <c:pt idx="2">
                  <c:v>2.6</c:v>
                </c:pt>
                <c:pt idx="3">
                  <c:v>2.7</c:v>
                </c:pt>
                <c:pt idx="4">
                  <c:v>3</c:v>
                </c:pt>
                <c:pt idx="5">
                  <c:v>3.4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98-4718-A890-5ACC38AC9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3993216"/>
        <c:axId val="1393995712"/>
      </c:barChart>
      <c:catAx>
        <c:axId val="139399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3995712"/>
        <c:crosses val="autoZero"/>
        <c:auto val="1"/>
        <c:lblAlgn val="ctr"/>
        <c:lblOffset val="100"/>
        <c:noMultiLvlLbl val="0"/>
      </c:catAx>
      <c:valAx>
        <c:axId val="139399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399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254E-30F0-4282-BA8B-E1380F25F9E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663A8-5DDA-4F53-847D-4A231989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663A8-5DDA-4F53-847D-4A2319897D9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9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5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50528-6652-4414-A64F-19E2A6EEE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216" r="-1" b="94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63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0AC52-479C-471C-992D-FD0A3458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2600" dirty="0">
                <a:solidFill>
                  <a:srgbClr val="FFFFFF"/>
                </a:solidFill>
                <a:latin typeface="Rockwell Nova Extra Bold" panose="02060903020205020403" pitchFamily="18" charset="0"/>
              </a:rPr>
              <a:t>Финансовое регулирование социальной структуры общества</a:t>
            </a:r>
            <a:br>
              <a:rPr lang="ru-RU" sz="2600" dirty="0">
                <a:solidFill>
                  <a:srgbClr val="FFFFFF"/>
                </a:solidFill>
                <a:latin typeface="Rockwell Nova Extra Bold" panose="02060903020205020403" pitchFamily="18" charset="0"/>
              </a:rPr>
            </a:br>
            <a:r>
              <a:rPr lang="ru-RU" sz="2600" dirty="0">
                <a:solidFill>
                  <a:srgbClr val="FFFFFF"/>
                </a:solidFill>
                <a:latin typeface="Rockwell Nova Extra Bold" panose="02060903020205020403" pitchFamily="18" charset="0"/>
              </a:rPr>
              <a:t>Финансовые меры поддержки населения в условиях пандемии коронавируса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3844BC-6333-44DA-B358-BDFBAD0D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ru-RU" sz="2200">
                <a:solidFill>
                  <a:srgbClr val="FFFFFF"/>
                </a:solidFill>
                <a:latin typeface="Rockwell Nova Extra Bold" panose="02060903020205020403" pitchFamily="18" charset="0"/>
              </a:rPr>
              <a:t>Журавлев Кирилл ПИ20-1</a:t>
            </a:r>
          </a:p>
        </p:txBody>
      </p:sp>
      <p:grpSp>
        <p:nvGrpSpPr>
          <p:cNvPr id="59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6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C2D0A-90C9-4E70-9747-7EFF74B15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7111" y="589120"/>
            <a:ext cx="9144000" cy="108670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Rockwell Nova Extra Bold" panose="02060903020205020403" pitchFamily="18" charset="0"/>
              </a:rPr>
              <a:t>Государство – основной субъект финансового регулирования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5B12A1-F372-4059-B75C-BF3A4BCB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89" y="4183269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3000" dirty="0">
                <a:latin typeface="Rockwell Nova Extra Bold" panose="02060903020205020403" pitchFamily="18" charset="0"/>
              </a:rPr>
              <a:t>Финансовое регулирование – это воздействие на экономические и социальные процессы посредством концентрации финансовых ресурсов в отдельных сегментах рынка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E75B5-4549-4437-B6F8-B5527F353F49}"/>
              </a:ext>
            </a:extLst>
          </p:cNvPr>
          <p:cNvSpPr txBox="1"/>
          <p:nvPr/>
        </p:nvSpPr>
        <p:spPr>
          <a:xfrm>
            <a:off x="593889" y="489558"/>
            <a:ext cx="1130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Основные объекты государственного финансового регулирования: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63E1E-25A0-437D-8E3D-4E6814DDFB23}"/>
              </a:ext>
            </a:extLst>
          </p:cNvPr>
          <p:cNvSpPr txBox="1"/>
          <p:nvPr/>
        </p:nvSpPr>
        <p:spPr>
          <a:xfrm>
            <a:off x="801278" y="1536194"/>
            <a:ext cx="3535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Отраслевая структура экономики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Территориальные пропорции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Социальная структура общества</a:t>
            </a:r>
          </a:p>
        </p:txBody>
      </p:sp>
    </p:spTree>
    <p:extLst>
      <p:ext uri="{BB962C8B-B14F-4D97-AF65-F5344CB8AC3E}">
        <p14:creationId xmlns:p14="http://schemas.microsoft.com/office/powerpoint/2010/main" val="4154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BD7C8-3E45-4477-B3EA-011B9E71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519" y="527900"/>
            <a:ext cx="5695361" cy="108737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Rockwell Nova Extra Bold" panose="02060903020205020403" pitchFamily="18" charset="0"/>
              </a:rPr>
              <a:t>Финансовое воздействие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8DB84-BE81-468C-B13D-F2775CF02C5E}"/>
              </a:ext>
            </a:extLst>
          </p:cNvPr>
          <p:cNvSpPr txBox="1"/>
          <p:nvPr/>
        </p:nvSpPr>
        <p:spPr>
          <a:xfrm>
            <a:off x="851555" y="1830716"/>
            <a:ext cx="3601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Прямое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2ED12-7151-4A63-B96F-633184DD6E67}"/>
              </a:ext>
            </a:extLst>
          </p:cNvPr>
          <p:cNvSpPr txBox="1"/>
          <p:nvPr/>
        </p:nvSpPr>
        <p:spPr>
          <a:xfrm>
            <a:off x="8125905" y="1830715"/>
            <a:ext cx="321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Косвенное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0AD90-F041-45D6-B58C-8B9F9EF2E081}"/>
              </a:ext>
            </a:extLst>
          </p:cNvPr>
          <p:cNvSpPr txBox="1"/>
          <p:nvPr/>
        </p:nvSpPr>
        <p:spPr>
          <a:xfrm>
            <a:off x="226244" y="2965182"/>
            <a:ext cx="4609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Предоставление налоговых льгот малым предприятиям или государственные и муниципальные заказы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E515E-6581-4709-88C9-5E7E1F30EAE9}"/>
              </a:ext>
            </a:extLst>
          </p:cNvPr>
          <p:cNvSpPr txBox="1"/>
          <p:nvPr/>
        </p:nvSpPr>
        <p:spPr>
          <a:xfrm>
            <a:off x="8430704" y="2921168"/>
            <a:ext cx="35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Более низкие ставки по налогу на прибыль</a:t>
            </a:r>
          </a:p>
        </p:txBody>
      </p:sp>
    </p:spTree>
    <p:extLst>
      <p:ext uri="{BB962C8B-B14F-4D97-AF65-F5344CB8AC3E}">
        <p14:creationId xmlns:p14="http://schemas.microsoft.com/office/powerpoint/2010/main" val="1412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8C882-FE57-40E9-BCCA-A450A94D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Rockwell Nova Extra Bold" panose="02060903020205020403" pitchFamily="18" charset="0"/>
              </a:rPr>
              <a:t>Факторы уровня жизни населения: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C8901-03E5-42AC-A958-8388CE247238}"/>
              </a:ext>
            </a:extLst>
          </p:cNvPr>
          <p:cNvSpPr txBox="1"/>
          <p:nvPr/>
        </p:nvSpPr>
        <p:spPr>
          <a:xfrm>
            <a:off x="499621" y="1690688"/>
            <a:ext cx="11038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Доступность образования</a:t>
            </a:r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,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здравоохранения</a:t>
            </a:r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,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культуры</a:t>
            </a:r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,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социального обслуживания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Возможность получения достойной заработной платы и компенсации ее утраты в случае потери трудоспособности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90D9A3A-14A9-4FD5-8B99-35027A9DD82C}"/>
              </a:ext>
            </a:extLst>
          </p:cNvPr>
          <p:cNvCxnSpPr/>
          <p:nvPr/>
        </p:nvCxnSpPr>
        <p:spPr>
          <a:xfrm>
            <a:off x="213674" y="3610466"/>
            <a:ext cx="1176465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D97951-E332-4E0E-BBE8-4B616DD1F7E3}"/>
              </a:ext>
            </a:extLst>
          </p:cNvPr>
          <p:cNvSpPr txBox="1"/>
          <p:nvPr/>
        </p:nvSpPr>
        <p:spPr>
          <a:xfrm>
            <a:off x="213674" y="4232634"/>
            <a:ext cx="116169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Российское государство является социальным</a:t>
            </a:r>
            <a:r>
              <a:rPr lang="en-US" sz="25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, </a:t>
            </a:r>
            <a:r>
              <a:rPr lang="ru-RU" sz="25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политика которого направлена на создание условий</a:t>
            </a:r>
            <a:r>
              <a:rPr lang="en-US" sz="25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, </a:t>
            </a:r>
            <a:r>
              <a:rPr lang="ru-RU" sz="25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обеспечивающих достойную жизнь и свободное развитие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29905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1648F8-4E42-4BC8-A909-CD4111F01E19}"/>
              </a:ext>
            </a:extLst>
          </p:cNvPr>
          <p:cNvSpPr txBox="1"/>
          <p:nvPr/>
        </p:nvSpPr>
        <p:spPr>
          <a:xfrm>
            <a:off x="510618" y="245096"/>
            <a:ext cx="11170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Финансовые методы воздействия на социальные процессы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7F1B5-2576-4A55-A210-7814FD5C1CE9}"/>
              </a:ext>
            </a:extLst>
          </p:cNvPr>
          <p:cNvSpPr txBox="1"/>
          <p:nvPr/>
        </p:nvSpPr>
        <p:spPr>
          <a:xfrm>
            <a:off x="414780" y="1432874"/>
            <a:ext cx="5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Прямые денежные выплаты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9755A-C60C-4FD9-91A4-E9820D07E2B1}"/>
              </a:ext>
            </a:extLst>
          </p:cNvPr>
          <p:cNvSpPr txBox="1"/>
          <p:nvPr/>
        </p:nvSpPr>
        <p:spPr>
          <a:xfrm>
            <a:off x="414780" y="2005099"/>
            <a:ext cx="1046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Льготы отдельным категориям граждан при оплате или получении товаров и услуг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EBECA-30E9-4079-A99B-1055995E45FE}"/>
              </a:ext>
            </a:extLst>
          </p:cNvPr>
          <p:cNvSpPr txBox="1"/>
          <p:nvPr/>
        </p:nvSpPr>
        <p:spPr>
          <a:xfrm>
            <a:off x="414780" y="2885100"/>
            <a:ext cx="1068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Финансовая поддержка жизненно важных отраслей экономики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D28A-9FE0-4FA1-99EE-C2B28B42EDCE}"/>
              </a:ext>
            </a:extLst>
          </p:cNvPr>
          <p:cNvSpPr txBox="1"/>
          <p:nvPr/>
        </p:nvSpPr>
        <p:spPr>
          <a:xfrm>
            <a:off x="414780" y="3765101"/>
            <a:ext cx="1068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Налоговое регулирование доходов граждан и юридических лиц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B21B4-A07C-4417-8A7B-ECE58935ABB7}"/>
              </a:ext>
            </a:extLst>
          </p:cNvPr>
          <p:cNvSpPr txBox="1"/>
          <p:nvPr/>
        </p:nvSpPr>
        <p:spPr>
          <a:xfrm>
            <a:off x="414780" y="4645102"/>
            <a:ext cx="10529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Бюджетное финансирование учреждений социальной сферы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BABAA-18B3-48B0-91B3-63D00BC1E120}"/>
              </a:ext>
            </a:extLst>
          </p:cNvPr>
          <p:cNvSpPr txBox="1"/>
          <p:nvPr/>
        </p:nvSpPr>
        <p:spPr>
          <a:xfrm>
            <a:off x="414780" y="5552388"/>
            <a:ext cx="10529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sz="2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Финансовое стимулирование создания новых рабочих мест</a:t>
            </a:r>
          </a:p>
        </p:txBody>
      </p:sp>
    </p:spTree>
    <p:extLst>
      <p:ext uri="{BB962C8B-B14F-4D97-AF65-F5344CB8AC3E}">
        <p14:creationId xmlns:p14="http://schemas.microsoft.com/office/powerpoint/2010/main" val="19647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10051-14C7-4AE4-8A5E-3402F4C45455}"/>
              </a:ext>
            </a:extLst>
          </p:cNvPr>
          <p:cNvSpPr txBox="1"/>
          <p:nvPr/>
        </p:nvSpPr>
        <p:spPr>
          <a:xfrm>
            <a:off x="783996" y="216817"/>
            <a:ext cx="1062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Государственное финансовое регулирование занятости населения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1938A-2F5E-40DD-A528-E28C81C48732}"/>
              </a:ext>
            </a:extLst>
          </p:cNvPr>
          <p:cNvSpPr txBox="1"/>
          <p:nvPr/>
        </p:nvSpPr>
        <p:spPr>
          <a:xfrm>
            <a:off x="783996" y="1715678"/>
            <a:ext cx="34030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Активная политика на рынке труда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382DD-FE75-4370-93EE-E0A9DDAEB7E9}"/>
              </a:ext>
            </a:extLst>
          </p:cNvPr>
          <p:cNvSpPr txBox="1"/>
          <p:nvPr/>
        </p:nvSpPr>
        <p:spPr>
          <a:xfrm>
            <a:off x="8393000" y="1715678"/>
            <a:ext cx="30150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100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Пассивная политика на рынке труда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9F785-DD76-47FC-B62B-B1BD5BC37716}"/>
              </a:ext>
            </a:extLst>
          </p:cNvPr>
          <p:cNvSpPr txBox="1"/>
          <p:nvPr/>
        </p:nvSpPr>
        <p:spPr>
          <a:xfrm>
            <a:off x="8757502" y="3214539"/>
            <a:ext cx="285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Компенсация потери заработка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8EED0-5C23-46CB-A106-9F2BBCA7E5B1}"/>
              </a:ext>
            </a:extLst>
          </p:cNvPr>
          <p:cNvSpPr txBox="1"/>
          <p:nvPr/>
        </p:nvSpPr>
        <p:spPr>
          <a:xfrm>
            <a:off x="578176" y="3203330"/>
            <a:ext cx="285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</a:t>
            </a:r>
            <a:r>
              <a:rPr lang="ru-RU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Создание новых рабочих мест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A38ED-EE67-423E-8F41-78469A661A30}"/>
              </a:ext>
            </a:extLst>
          </p:cNvPr>
          <p:cNvSpPr txBox="1"/>
          <p:nvPr/>
        </p:nvSpPr>
        <p:spPr>
          <a:xfrm>
            <a:off x="578176" y="4402318"/>
            <a:ext cx="285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  <a:latin typeface="Rockwell Nova Extra Bold" panose="02060903020205020403" pitchFamily="18" charset="0"/>
              </a:rPr>
              <a:t>- Организация общественных работ</a:t>
            </a:r>
          </a:p>
        </p:txBody>
      </p:sp>
    </p:spTree>
    <p:extLst>
      <p:ext uri="{BB962C8B-B14F-4D97-AF65-F5344CB8AC3E}">
        <p14:creationId xmlns:p14="http://schemas.microsoft.com/office/powerpoint/2010/main" val="307756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D9E2656-C222-4B3C-8010-12E0BDEF2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012859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73A5913-34BC-4178-A614-1E805F29B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037299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969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0878754-2DBF-473B-8205-FD806192B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363790"/>
              </p:ext>
            </p:extLst>
          </p:nvPr>
        </p:nvGraphicFramePr>
        <p:xfrm>
          <a:off x="2103748" y="1239624"/>
          <a:ext cx="7984503" cy="437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7DD64B2-2C9A-4D62-87C4-71750EAB9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054501"/>
              </p:ext>
            </p:extLst>
          </p:nvPr>
        </p:nvGraphicFramePr>
        <p:xfrm>
          <a:off x="1960251" y="71966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48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233</Words>
  <Application>Microsoft Office PowerPoint</Application>
  <PresentationFormat>Широкоэкранный</PresentationFormat>
  <Paragraphs>35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Posterama</vt:lpstr>
      <vt:lpstr>Rockwell Nova Extra Bold</vt:lpstr>
      <vt:lpstr>ExploreVTI</vt:lpstr>
      <vt:lpstr>Финансовое регулирование социальной структуры общества Финансовые меры поддержки населения в условиях пандемии коронавируса</vt:lpstr>
      <vt:lpstr>Государство – основной субъект финансового регулирования</vt:lpstr>
      <vt:lpstr>Финансовое воздействие</vt:lpstr>
      <vt:lpstr>Факторы уровня жизни населения: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Финансовое регулирование социальной структуры общества Финансовые меры поддержки населения в условиях пандемии коронавируса</dc:title>
  <dc:creator>Журавлев Кирилл Владимирович</dc:creator>
  <cp:lastModifiedBy>Журавлев Кирилл Владимирович</cp:lastModifiedBy>
  <cp:revision>17</cp:revision>
  <dcterms:created xsi:type="dcterms:W3CDTF">2020-12-08T19:19:46Z</dcterms:created>
  <dcterms:modified xsi:type="dcterms:W3CDTF">2020-12-09T08:08:16Z</dcterms:modified>
</cp:coreProperties>
</file>