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5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9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9BEEC-76B3-4FEA-AD07-D09792103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" b="1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CB6FF-E361-4276-97B5-9FE78C68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Методические подходы к оценке экономической эффективности внедрения ERP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16657E-FD2D-47D0-ACF7-9CABE116C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Журавлев Кирилл ПИ20-1</a:t>
            </a:r>
          </a:p>
        </p:txBody>
      </p:sp>
    </p:spTree>
    <p:extLst>
      <p:ext uri="{BB962C8B-B14F-4D97-AF65-F5344CB8AC3E}">
        <p14:creationId xmlns:p14="http://schemas.microsoft.com/office/powerpoint/2010/main" val="318360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BFC7B-5C8B-4075-B5F7-39A19096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9" y="2642632"/>
            <a:ext cx="4470328" cy="15856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i="0" dirty="0">
                <a:effectLst/>
              </a:rPr>
              <a:t>ERP</a:t>
            </a:r>
            <a:r>
              <a:rPr lang="en-US" sz="2500" b="0" i="0" dirty="0">
                <a:effectLst/>
              </a:rPr>
              <a:t> (</a:t>
            </a:r>
            <a:r>
              <a:rPr lang="en-US" sz="2500" b="0" i="0" dirty="0" err="1">
                <a:effectLst/>
              </a:rPr>
              <a:t>ан</a:t>
            </a:r>
            <a:r>
              <a:rPr lang="en-US" sz="2500" dirty="0" err="1"/>
              <a:t>гл</a:t>
            </a:r>
            <a:r>
              <a:rPr lang="en-US" sz="2500" dirty="0"/>
              <a:t>.</a:t>
            </a:r>
            <a:r>
              <a:rPr lang="en-US" sz="2500" b="0" i="0" dirty="0">
                <a:effectLst/>
              </a:rPr>
              <a:t> </a:t>
            </a:r>
            <a:r>
              <a:rPr lang="en-US" sz="2500" b="0" i="1" dirty="0">
                <a:effectLst/>
              </a:rPr>
              <a:t>Enterprise Resource Planning</a:t>
            </a:r>
            <a:r>
              <a:rPr lang="en-US" sz="2500" b="0" i="0" dirty="0">
                <a:effectLst/>
              </a:rPr>
              <a:t>, </a:t>
            </a:r>
            <a:r>
              <a:rPr lang="en-US" sz="2500" b="0" i="0" dirty="0" err="1">
                <a:effectLst/>
              </a:rPr>
              <a:t>планирование</a:t>
            </a:r>
            <a:r>
              <a:rPr lang="en-US" sz="2500" b="0" i="0" dirty="0">
                <a:effectLst/>
              </a:rPr>
              <a:t> </a:t>
            </a:r>
            <a:r>
              <a:rPr lang="en-US" sz="2500" b="0" i="0" dirty="0" err="1">
                <a:effectLst/>
              </a:rPr>
              <a:t>ресурсов</a:t>
            </a:r>
            <a:r>
              <a:rPr lang="en-US" sz="2500" b="0" i="0" dirty="0">
                <a:effectLst/>
              </a:rPr>
              <a:t> </a:t>
            </a:r>
            <a:r>
              <a:rPr lang="en-US" sz="2500" b="0" i="0" dirty="0" err="1">
                <a:effectLst/>
              </a:rPr>
              <a:t>предприятия</a:t>
            </a:r>
            <a:r>
              <a:rPr lang="en-US" sz="2500" b="0" i="0" dirty="0">
                <a:effectLst/>
              </a:rPr>
              <a:t>) </a:t>
            </a:r>
            <a:endParaRPr lang="en-US" sz="25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FD26FB-C524-4D70-A6AB-BA6F1CB50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r="-1" b="8809"/>
          <a:stretch/>
        </p:blipFill>
        <p:spPr>
          <a:xfrm>
            <a:off x="5497075" y="1335061"/>
            <a:ext cx="5714598" cy="41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3FEF2-E0D5-46FC-A021-94F13D93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Подходы к оценке эффективности внедрения </a:t>
            </a:r>
            <a:r>
              <a:rPr lang="en-US" dirty="0"/>
              <a:t>ERP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643C4-90D5-4A86-8249-4CCCEFDFC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Показатели оценки результатов</a:t>
            </a:r>
          </a:p>
          <a:p>
            <a:r>
              <a:rPr lang="en-US" dirty="0"/>
              <a:t>ROI (Return on Investment,</a:t>
            </a:r>
            <a:r>
              <a:rPr lang="ru-RU" dirty="0"/>
              <a:t> норма возврата инвестиций)</a:t>
            </a:r>
          </a:p>
          <a:p>
            <a:r>
              <a:rPr lang="en-US" dirty="0"/>
              <a:t>NPV (Net present value, </a:t>
            </a:r>
            <a:r>
              <a:rPr lang="ru-RU" dirty="0"/>
              <a:t>чистая приведенная стоимость)</a:t>
            </a:r>
          </a:p>
          <a:p>
            <a:r>
              <a:rPr lang="en-US" dirty="0"/>
              <a:t>TCO (Total cost of ownership, </a:t>
            </a:r>
            <a:r>
              <a:rPr lang="ru-RU" dirty="0"/>
              <a:t>полная стоимость владения)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F25A0A-12E3-4BF1-A295-9692645F75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2. Методы инвестиционного менеджмента</a:t>
            </a:r>
          </a:p>
          <a:p>
            <a:r>
              <a:rPr lang="en-US" dirty="0"/>
              <a:t>ROI, TCO, </a:t>
            </a:r>
            <a:r>
              <a:rPr lang="ru-RU" dirty="0"/>
              <a:t>а также анализ выгодности затрат (</a:t>
            </a:r>
            <a:r>
              <a:rPr lang="en-US" dirty="0"/>
              <a:t>Cost-Benefits Analysis – CBA)</a:t>
            </a:r>
          </a:p>
          <a:p>
            <a:r>
              <a:rPr lang="en-US" dirty="0"/>
              <a:t>+ </a:t>
            </a:r>
            <a:r>
              <a:rPr lang="ru-RU" dirty="0"/>
              <a:t>Простота определения показателей</a:t>
            </a:r>
          </a:p>
          <a:p>
            <a:r>
              <a:rPr lang="ru-RU" dirty="0"/>
              <a:t>-  Концентрация на экономических аспектах</a:t>
            </a:r>
          </a:p>
        </p:txBody>
      </p:sp>
    </p:spTree>
    <p:extLst>
      <p:ext uri="{BB962C8B-B14F-4D97-AF65-F5344CB8AC3E}">
        <p14:creationId xmlns:p14="http://schemas.microsoft.com/office/powerpoint/2010/main" val="12803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51365-DF22-431D-B3AF-EEA39395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Подходы к оценке эффективности внедрения </a:t>
            </a:r>
            <a:r>
              <a:rPr lang="en-US" dirty="0"/>
              <a:t>ERP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76CC7-D8D3-4C61-9899-771BD2CA7F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3. Методы экономического анализа</a:t>
            </a:r>
          </a:p>
          <a:p>
            <a:r>
              <a:rPr lang="ru-RU" dirty="0"/>
              <a:t>+ Наглядность</a:t>
            </a:r>
          </a:p>
          <a:p>
            <a:r>
              <a:rPr lang="ru-RU" dirty="0"/>
              <a:t>-  Сложность сопоставления выгод от внедрения с вложениями в другие активы</a:t>
            </a:r>
          </a:p>
          <a:p>
            <a:r>
              <a:rPr lang="ru-RU" dirty="0"/>
              <a:t>Метод функционально-стоимостного анализа (</a:t>
            </a:r>
            <a:r>
              <a:rPr lang="en-US" dirty="0"/>
              <a:t>ABC)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ABB222-88F2-4D43-A210-CB9FABA7B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ru-RU" dirty="0"/>
              <a:t>Методика </a:t>
            </a:r>
            <a:r>
              <a:rPr lang="en-US" dirty="0"/>
              <a:t>C/SCSC (Cost/Schedule Control Systems Criteria)</a:t>
            </a:r>
          </a:p>
          <a:p>
            <a:r>
              <a:rPr lang="ru-RU" dirty="0"/>
              <a:t>Основана на сетевых моделях планирования стоимости и времени проекта</a:t>
            </a:r>
            <a:r>
              <a:rPr lang="en-US" dirty="0"/>
              <a:t>, </a:t>
            </a:r>
            <a:r>
              <a:rPr lang="ru-RU" dirty="0"/>
              <a:t>разработке сценариев развития</a:t>
            </a:r>
          </a:p>
          <a:p>
            <a:r>
              <a:rPr lang="ru-RU" dirty="0"/>
              <a:t>-  Необходимость постоянного контроля большого числа показателей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1620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D7F6B-7AEA-42C3-8053-98FE4214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Подходы к оценке эффективности внедрения </a:t>
            </a:r>
            <a:r>
              <a:rPr lang="en-US" dirty="0"/>
              <a:t>ERP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FE9ED-26B7-429C-A962-A67A160067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ru-RU" dirty="0"/>
              <a:t>Процессный подход</a:t>
            </a:r>
          </a:p>
          <a:p>
            <a:r>
              <a:rPr lang="ru-RU" dirty="0"/>
              <a:t>Позволяет сократить массивы показателей эффективности</a:t>
            </a:r>
            <a:r>
              <a:rPr lang="en-US" dirty="0"/>
              <a:t>, </a:t>
            </a:r>
            <a:r>
              <a:rPr lang="ru-RU" dirty="0"/>
              <a:t>упростить их агрегацию и анализ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0A9445-B616-43E3-8C30-8A6F212B47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6. Сбалансированная карта оценок (</a:t>
            </a:r>
            <a:r>
              <a:rPr lang="en-US" dirty="0"/>
              <a:t>Balance Scorecard, BSC)</a:t>
            </a:r>
            <a:endParaRPr lang="ru-RU" dirty="0"/>
          </a:p>
          <a:p>
            <a:r>
              <a:rPr lang="ru-RU" dirty="0"/>
              <a:t>Финансы</a:t>
            </a:r>
            <a:r>
              <a:rPr lang="en-US" dirty="0"/>
              <a:t>, </a:t>
            </a:r>
            <a:r>
              <a:rPr lang="ru-RU" dirty="0"/>
              <a:t>отношения с клиентами</a:t>
            </a:r>
            <a:r>
              <a:rPr lang="en-US" dirty="0"/>
              <a:t>, </a:t>
            </a:r>
            <a:r>
              <a:rPr lang="ru-RU" dirty="0"/>
              <a:t>внутренние отношения</a:t>
            </a:r>
            <a:r>
              <a:rPr lang="en-US" dirty="0"/>
              <a:t>, </a:t>
            </a:r>
            <a:r>
              <a:rPr lang="ru-RU" dirty="0"/>
              <a:t>усвоение новой информации</a:t>
            </a:r>
          </a:p>
          <a:p>
            <a:r>
              <a:rPr lang="en-US" dirty="0"/>
              <a:t>SAP SEM – SAP Strategic Enterprise Management</a:t>
            </a:r>
          </a:p>
          <a:p>
            <a:r>
              <a:rPr lang="en-US" dirty="0"/>
              <a:t>Aris BSC, Hyperion Performance Scorecard, Cognos Metrics Manager, </a:t>
            </a:r>
            <a:r>
              <a:rPr lang="en-US" dirty="0" err="1"/>
              <a:t>Geac</a:t>
            </a:r>
            <a:r>
              <a:rPr lang="en-US" dirty="0"/>
              <a:t> Performance Management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0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08D16-E295-488E-9A86-46109F5C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F502F-00CA-4889-A6A0-6FDCBB3A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1</a:t>
            </a:r>
            <a:r>
              <a:rPr lang="en-US" dirty="0"/>
              <a:t>. Oracle CIS. – http://www.oracle.com/global/ru/corporate/index.html</a:t>
            </a:r>
            <a:endParaRPr lang="ru-RU" dirty="0"/>
          </a:p>
          <a:p>
            <a:r>
              <a:rPr lang="ru-RU" dirty="0"/>
              <a:t>2. </a:t>
            </a:r>
            <a:r>
              <a:rPr lang="en-US" dirty="0"/>
              <a:t>Microsoft Dynamics. – http://www.microsoft.com/Rus/dynamics/about/overview.mspx </a:t>
            </a:r>
            <a:endParaRPr lang="ru-RU" dirty="0"/>
          </a:p>
          <a:p>
            <a:r>
              <a:rPr lang="ru-RU" dirty="0"/>
              <a:t>3. </a:t>
            </a:r>
            <a:r>
              <a:rPr lang="en-US" dirty="0"/>
              <a:t>SAP: delivering it-powered business innovation. http://www.sap.com/about/index.epx </a:t>
            </a:r>
            <a:endParaRPr lang="ru-RU" dirty="0"/>
          </a:p>
          <a:p>
            <a:r>
              <a:rPr lang="ru-RU" dirty="0"/>
              <a:t>4. Руководство к своду знаний по управлению проектами (Руководство РМВОК): Американский национальный стандарт </a:t>
            </a:r>
            <a:r>
              <a:rPr lang="en-US" dirty="0"/>
              <a:t>ANSI/PMI 99-001-2004. 3-</a:t>
            </a:r>
            <a:r>
              <a:rPr lang="ru-RU" dirty="0"/>
              <a:t>е изд. – </a:t>
            </a:r>
            <a:r>
              <a:rPr lang="en-US" dirty="0"/>
              <a:t>USA: Project Management Institute, 2004. 389 </a:t>
            </a:r>
            <a:r>
              <a:rPr lang="ru-RU" dirty="0"/>
              <a:t>с. </a:t>
            </a:r>
          </a:p>
          <a:p>
            <a:r>
              <a:rPr lang="ru-RU" dirty="0"/>
              <a:t>5. Репин В. В., </a:t>
            </a:r>
            <a:r>
              <a:rPr lang="ru-RU" dirty="0" err="1"/>
              <a:t>Елиферов</a:t>
            </a:r>
            <a:r>
              <a:rPr lang="ru-RU" dirty="0"/>
              <a:t> В. Г. Процессный подход к управлению. Моделирование бизнес-процессов. – М.: Стандарты и качество, 2005. 1136 с. 8. Дмитриев О. Н. Системный анализ в управлении. 4-е изд. – М.: Доброе слово, 2003. </a:t>
            </a:r>
          </a:p>
          <a:p>
            <a:r>
              <a:rPr lang="ru-RU" dirty="0"/>
              <a:t>6. Кале В. Внедрение SAP R/3: Руководство для менеджеров и инженеров. – М.: Компания </a:t>
            </a:r>
            <a:r>
              <a:rPr lang="ru-RU" dirty="0" err="1"/>
              <a:t>АйТи</a:t>
            </a:r>
            <a:r>
              <a:rPr lang="ru-RU" dirty="0"/>
              <a:t>, 2006. – 511с</a:t>
            </a:r>
          </a:p>
          <a:p>
            <a:r>
              <a:rPr lang="ru-RU" dirty="0"/>
              <a:t>7</a:t>
            </a:r>
            <a:r>
              <a:rPr lang="en-US" dirty="0"/>
              <a:t>. Oracle Method. Application Implementation Process and Task Reference. </a:t>
            </a:r>
            <a:endParaRPr lang="ru-RU" dirty="0"/>
          </a:p>
          <a:p>
            <a:r>
              <a:rPr lang="ru-RU" dirty="0"/>
              <a:t>8. </a:t>
            </a:r>
            <a:r>
              <a:rPr lang="en-US" dirty="0" err="1"/>
              <a:t>Cyberleninka</a:t>
            </a:r>
            <a:r>
              <a:rPr lang="en-US" dirty="0"/>
              <a:t> - https://cyberleninka.ru/article/n/metodologii-vnedreniya-erp-sistem-i-upravleniya-proektami-podhody-k-otsenke-effektivnosti-vnedreniya-erp/viewer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649928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440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Footlight MT Light</vt:lpstr>
      <vt:lpstr>Times New Roman</vt:lpstr>
      <vt:lpstr>ArchVTI</vt:lpstr>
      <vt:lpstr>Методические подходы к оценке экономической эффективности внедрения ERP</vt:lpstr>
      <vt:lpstr>ERP (англ. Enterprise Resource Planning, планирование ресурсов предприятия) </vt:lpstr>
      <vt:lpstr>Подходы к оценке эффективности внедрения ERP</vt:lpstr>
      <vt:lpstr>Подходы к оценке эффективности внедрения ERP</vt:lpstr>
      <vt:lpstr>Подходы к оценке эффективности внедрения ERP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Методические подходы к оценке экономической эффективности внедрения ERP</dc:title>
  <dc:creator>Журавлев Кирилл Владимирович</dc:creator>
  <cp:lastModifiedBy>Журавлев Кирилл Владимирович</cp:lastModifiedBy>
  <cp:revision>3</cp:revision>
  <dcterms:created xsi:type="dcterms:W3CDTF">2021-12-13T22:35:39Z</dcterms:created>
  <dcterms:modified xsi:type="dcterms:W3CDTF">2021-12-14T06:23:25Z</dcterms:modified>
</cp:coreProperties>
</file>