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Relationship Id="rId3" Type="http://schemas.openxmlformats.org/officeDocument/2006/relationships/image" Target="../media/image5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tif"/><Relationship Id="rId3" Type="http://schemas.openxmlformats.org/officeDocument/2006/relationships/image" Target="../media/image7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tif"/><Relationship Id="rId3" Type="http://schemas.openxmlformats.org/officeDocument/2006/relationships/image" Target="../media/image9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Event detection for EPM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detection for EPMs</a:t>
            </a:r>
          </a:p>
        </p:txBody>
      </p:sp>
      <p:sp>
        <p:nvSpPr>
          <p:cNvPr id="120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sp>
        <p:nvSpPr>
          <p:cNvPr id="154" name="Per-sentence classification (multi-label)"/>
          <p:cNvSpPr txBox="1"/>
          <p:nvPr/>
        </p:nvSpPr>
        <p:spPr>
          <a:xfrm>
            <a:off x="2900222" y="1809089"/>
            <a:ext cx="7204356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0" sz="3200"/>
            </a:lvl1pPr>
          </a:lstStyle>
          <a:p>
            <a:pPr/>
            <a:r>
              <a:t>Per-sentence classification (multi-label)</a:t>
            </a:r>
          </a:p>
        </p:txBody>
      </p:sp>
      <p:pic>
        <p:nvPicPr>
          <p:cNvPr id="1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5249" y="3274317"/>
            <a:ext cx="7930128" cy="42590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sp>
        <p:nvSpPr>
          <p:cNvPr id="158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Per document classification (Multi-label)"/>
          <p:cNvSpPr txBox="1"/>
          <p:nvPr/>
        </p:nvSpPr>
        <p:spPr>
          <a:xfrm>
            <a:off x="2817317" y="1770989"/>
            <a:ext cx="7370166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0" sz="3200"/>
            </a:lvl1pPr>
          </a:lstStyle>
          <a:p>
            <a:pPr/>
            <a:r>
              <a:t>Per document classification (Multi-label)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Events Pipeline (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Events Pipeline (</a:t>
            </a:r>
          </a:p>
        </p:txBody>
      </p:sp>
      <p:sp>
        <p:nvSpPr>
          <p:cNvPr id="162" name="Is the source relevant? (classifier?)"/>
          <p:cNvSpPr txBox="1"/>
          <p:nvPr/>
        </p:nvSpPr>
        <p:spPr>
          <a:xfrm>
            <a:off x="2728417" y="2945739"/>
            <a:ext cx="6353760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0" sz="3200"/>
            </a:lvl1pPr>
          </a:lstStyle>
          <a:p>
            <a:pPr/>
            <a:r>
              <a:t>Is the source relevant? (classifier?)</a:t>
            </a:r>
          </a:p>
        </p:txBody>
      </p:sp>
      <p:sp>
        <p:nvSpPr>
          <p:cNvPr id="163" name="Circle"/>
          <p:cNvSpPr/>
          <p:nvPr/>
        </p:nvSpPr>
        <p:spPr>
          <a:xfrm>
            <a:off x="101600" y="4800600"/>
            <a:ext cx="3313113" cy="331420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Line"/>
          <p:cNvSpPr/>
          <p:nvPr/>
        </p:nvSpPr>
        <p:spPr>
          <a:xfrm>
            <a:off x="1676400" y="6457701"/>
            <a:ext cx="226584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Event report"/>
          <p:cNvSpPr txBox="1"/>
          <p:nvPr/>
        </p:nvSpPr>
        <p:spPr>
          <a:xfrm>
            <a:off x="8127238" y="5154270"/>
            <a:ext cx="190439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Event report</a:t>
            </a:r>
          </a:p>
        </p:txBody>
      </p:sp>
      <p:sp>
        <p:nvSpPr>
          <p:cNvPr id="166" name="Rectangle"/>
          <p:cNvSpPr/>
          <p:nvPr/>
        </p:nvSpPr>
        <p:spPr>
          <a:xfrm>
            <a:off x="7086600" y="5651499"/>
            <a:ext cx="3985667" cy="316661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7" name="Who?"/>
          <p:cNvSpPr txBox="1"/>
          <p:nvPr/>
        </p:nvSpPr>
        <p:spPr>
          <a:xfrm>
            <a:off x="8484260" y="6068670"/>
            <a:ext cx="93848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Who?</a:t>
            </a:r>
          </a:p>
        </p:txBody>
      </p:sp>
      <p:sp>
        <p:nvSpPr>
          <p:cNvPr id="168" name="Type(s)?"/>
          <p:cNvSpPr txBox="1"/>
          <p:nvPr/>
        </p:nvSpPr>
        <p:spPr>
          <a:xfrm>
            <a:off x="8303666" y="5624170"/>
            <a:ext cx="129966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Type(s)?</a:t>
            </a:r>
          </a:p>
        </p:txBody>
      </p:sp>
      <p:sp>
        <p:nvSpPr>
          <p:cNvPr id="169" name="When?"/>
          <p:cNvSpPr txBox="1"/>
          <p:nvPr/>
        </p:nvSpPr>
        <p:spPr>
          <a:xfrm>
            <a:off x="8399525" y="6595472"/>
            <a:ext cx="110794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When?</a:t>
            </a:r>
          </a:p>
        </p:txBody>
      </p:sp>
      <p:sp>
        <p:nvSpPr>
          <p:cNvPr id="170" name="Rectangle"/>
          <p:cNvSpPr/>
          <p:nvPr/>
        </p:nvSpPr>
        <p:spPr>
          <a:xfrm>
            <a:off x="5969000" y="4575373"/>
            <a:ext cx="731193" cy="37646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Coins"/>
          <p:cNvSpPr/>
          <p:nvPr/>
        </p:nvSpPr>
        <p:spPr>
          <a:xfrm>
            <a:off x="4119173" y="5821751"/>
            <a:ext cx="1268094" cy="1271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" name="MongoDB"/>
          <p:cNvSpPr txBox="1"/>
          <p:nvPr/>
        </p:nvSpPr>
        <p:spPr>
          <a:xfrm>
            <a:off x="3967902" y="5154270"/>
            <a:ext cx="157063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MongoDB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raining 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Training Set</a:t>
            </a:r>
          </a:p>
        </p:txBody>
      </p:sp>
      <p:sp>
        <p:nvSpPr>
          <p:cNvPr id="123" name="Prepared by Jacobs18…"/>
          <p:cNvSpPr txBox="1"/>
          <p:nvPr>
            <p:ph type="body" idx="1"/>
          </p:nvPr>
        </p:nvSpPr>
        <p:spPr>
          <a:xfrm>
            <a:off x="952500" y="17335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Prepared by Jacobs18</a:t>
            </a:r>
          </a:p>
          <a:p>
            <a:pPr/>
            <a:r>
              <a:t>8943 sentences</a:t>
            </a:r>
          </a:p>
          <a:p>
            <a:pPr/>
            <a:r>
              <a:t>11 labels</a:t>
            </a:r>
          </a:p>
          <a:p>
            <a:pPr/>
            <a:r>
              <a:t>ProQuest Newsstand data</a:t>
            </a:r>
          </a:p>
        </p:txBody>
      </p:sp>
      <p:pic>
        <p:nvPicPr>
          <p:cNvPr id="1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97600" y="2333719"/>
            <a:ext cx="6016445" cy="39464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500" y="7118350"/>
            <a:ext cx="11607800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pic>
        <p:nvPicPr>
          <p:cNvPr id="1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3581400"/>
            <a:ext cx="11963400" cy="339090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Train set (7d aggregate)"/>
          <p:cNvSpPr txBox="1"/>
          <p:nvPr/>
        </p:nvSpPr>
        <p:spPr>
          <a:xfrm>
            <a:off x="4732121" y="1998320"/>
            <a:ext cx="35405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Train set (7d aggregate)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9950" y="2104392"/>
            <a:ext cx="8952135" cy="7897465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Train set: M&amp;A sorted by entities"/>
          <p:cNvSpPr txBox="1"/>
          <p:nvPr/>
        </p:nvSpPr>
        <p:spPr>
          <a:xfrm>
            <a:off x="4091736" y="1795120"/>
            <a:ext cx="482132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Train set: M&amp;A sorted by entities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500" y="87417"/>
            <a:ext cx="13004800" cy="77880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raining 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Training Set</a:t>
            </a:r>
          </a:p>
        </p:txBody>
      </p:sp>
      <p:pic>
        <p:nvPicPr>
          <p:cNvPr id="1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0900" y="2133600"/>
            <a:ext cx="5130800" cy="6756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10350" y="2133600"/>
            <a:ext cx="5473700" cy="67564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Rounded Rectangle"/>
          <p:cNvSpPr/>
          <p:nvPr/>
        </p:nvSpPr>
        <p:spPr>
          <a:xfrm>
            <a:off x="6667499" y="5486400"/>
            <a:ext cx="2242196" cy="3304283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raining 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Training Set</a:t>
            </a:r>
          </a:p>
        </p:txBody>
      </p:sp>
      <p:pic>
        <p:nvPicPr>
          <p:cNvPr id="1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700" y="2108200"/>
            <a:ext cx="5283200" cy="6756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00800" y="2082800"/>
            <a:ext cx="5232400" cy="6807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raining 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Training Set</a:t>
            </a:r>
          </a:p>
        </p:txBody>
      </p:sp>
      <p:pic>
        <p:nvPicPr>
          <p:cNvPr id="1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200" y="2343150"/>
            <a:ext cx="5029200" cy="6794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84850" y="3829050"/>
            <a:ext cx="5168900" cy="3365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Approach</a:t>
            </a:r>
          </a:p>
        </p:txBody>
      </p:sp>
      <p:sp>
        <p:nvSpPr>
          <p:cNvPr id="151" name="Multi-label classific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Multi-label classification</a:t>
            </a:r>
          </a:p>
          <a:p>
            <a:pPr/>
            <a:r>
              <a:t>Linear SVM</a:t>
            </a:r>
          </a:p>
          <a:p>
            <a:pPr/>
            <a:r>
              <a:t>Multi-feature pipeline</a:t>
            </a:r>
          </a:p>
          <a:p>
            <a:pPr lvl="1"/>
            <a:r>
              <a:t>TFIDF, n-grams</a:t>
            </a:r>
          </a:p>
          <a:p>
            <a:pPr lvl="1"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