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9" r:id="rId3"/>
    <p:sldId id="270" r:id="rId4"/>
    <p:sldId id="274" r:id="rId5"/>
    <p:sldId id="271" r:id="rId6"/>
    <p:sldId id="272" r:id="rId7"/>
    <p:sldId id="273" r:id="rId8"/>
    <p:sldId id="275" r:id="rId9"/>
    <p:sldId id="280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1"/>
    <p:restoredTop sz="94490"/>
  </p:normalViewPr>
  <p:slideViewPr>
    <p:cSldViewPr snapToGrid="0" snapToObjects="1">
      <p:cViewPr>
        <p:scale>
          <a:sx n="117" d="100"/>
          <a:sy n="117" d="100"/>
        </p:scale>
        <p:origin x="72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22593-39C3-1746-A58B-10E904A5F899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A9700-28BF-E84F-B006-8BE927E086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862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493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8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933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52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29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854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939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767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61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465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374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A6E2-B94D-7241-8A38-C9AA683927F0}" type="datetimeFigureOut">
              <a:rPr lang="sv-SE" smtClean="0"/>
              <a:t>2018-10-24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8984-F89F-C44B-9143-AA66F03DC5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6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47624" y="1024496"/>
            <a:ext cx="2972788" cy="803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  <a:p>
            <a:pPr algn="ctr"/>
            <a:r>
              <a:rPr lang="sv-SE" dirty="0" smtClean="0"/>
              <a:t>Webbrowser</a:t>
            </a:r>
          </a:p>
          <a:p>
            <a:pPr algn="ctr"/>
            <a:r>
              <a:rPr lang="sv-SE" dirty="0" err="1" smtClean="0"/>
              <a:t>rtc.js</a:t>
            </a:r>
            <a:r>
              <a:rPr lang="sv-SE" dirty="0" smtClean="0"/>
              <a:t> </a:t>
            </a:r>
            <a:r>
              <a:rPr lang="sv-SE" dirty="0" err="1" smtClean="0"/>
              <a:t>rtc.html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328672" y="2323478"/>
            <a:ext cx="2818496" cy="1245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rtcMain.py</a:t>
            </a:r>
            <a:endParaRPr lang="sv-SE" dirty="0" smtClean="0"/>
          </a:p>
          <a:p>
            <a:pPr algn="ctr"/>
            <a:r>
              <a:rPr lang="sv-SE" dirty="0" err="1" smtClean="0"/>
              <a:t>reads</a:t>
            </a:r>
            <a:r>
              <a:rPr lang="sv-SE" dirty="0" smtClean="0"/>
              <a:t> events</a:t>
            </a:r>
          </a:p>
          <a:p>
            <a:pPr algn="ctr"/>
            <a:r>
              <a:rPr lang="sv-SE" dirty="0" err="1" smtClean="0"/>
              <a:t>updates</a:t>
            </a:r>
            <a:r>
              <a:rPr lang="sv-SE" dirty="0" smtClean="0"/>
              <a:t> DB</a:t>
            </a:r>
          </a:p>
          <a:p>
            <a:pPr algn="ctr"/>
            <a:r>
              <a:rPr lang="sv-SE" dirty="0" err="1" smtClean="0"/>
              <a:t>perform</a:t>
            </a:r>
            <a:r>
              <a:rPr lang="sv-SE" dirty="0" smtClean="0"/>
              <a:t> RTC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04734" y="2226128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1467" y="4222142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75357" y="2543471"/>
            <a:ext cx="2064827" cy="10444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rtcXXX.py</a:t>
            </a:r>
            <a:endParaRPr lang="sv-SE" dirty="0" smtClean="0"/>
          </a:p>
          <a:p>
            <a:pPr algn="ctr"/>
            <a:r>
              <a:rPr lang="sv-SE" dirty="0" err="1" smtClean="0"/>
              <a:t>retrieves</a:t>
            </a:r>
            <a:r>
              <a:rPr lang="sv-SE" dirty="0" smtClean="0"/>
              <a:t> data for GUI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27992" y="783930"/>
            <a:ext cx="2810056" cy="966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smtClean="0"/>
              <a:t>Presentation </a:t>
            </a:r>
            <a:r>
              <a:rPr lang="sv-SE" sz="2800" b="1" dirty="0" err="1" smtClean="0"/>
              <a:t>Layer</a:t>
            </a:r>
            <a:endParaRPr lang="sv-SE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218949" y="2303519"/>
            <a:ext cx="27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smtClean="0"/>
              <a:t>Business </a:t>
            </a:r>
            <a:r>
              <a:rPr lang="sv-SE" sz="2800" b="1" dirty="0" err="1" smtClean="0"/>
              <a:t>Logic</a:t>
            </a:r>
            <a:r>
              <a:rPr lang="sv-SE" sz="2800" b="1" dirty="0" smtClean="0"/>
              <a:t> 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261784" y="1600528"/>
            <a:ext cx="1382600" cy="97265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1715" y="3520092"/>
            <a:ext cx="28885" cy="108997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419303" y="3587874"/>
            <a:ext cx="98714" cy="1084552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58386" y="3781498"/>
            <a:ext cx="3778476" cy="27498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Python</a:t>
            </a:r>
            <a:r>
              <a:rPr lang="sv-SE" dirty="0" smtClean="0">
                <a:solidFill>
                  <a:schemeClr val="tx1"/>
                </a:solidFill>
              </a:rPr>
              <a:t> Classes (JSON </a:t>
            </a:r>
            <a:r>
              <a:rPr lang="sv-SE" dirty="0" err="1" smtClean="0">
                <a:solidFill>
                  <a:schemeClr val="tx1"/>
                </a:solidFill>
              </a:rPr>
              <a:t>returned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66760" y="1912985"/>
            <a:ext cx="3778476" cy="27498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AJAX  JSON </a:t>
            </a:r>
            <a:r>
              <a:rPr lang="sv-SE" dirty="0" err="1" smtClean="0">
                <a:solidFill>
                  <a:schemeClr val="tx1"/>
                </a:solidFill>
              </a:rPr>
              <a:t>polled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requests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265653" y="6168485"/>
            <a:ext cx="1254717" cy="565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AMP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680479" y="6166790"/>
            <a:ext cx="1254717" cy="565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SW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94424" y="6173153"/>
            <a:ext cx="1551357" cy="5384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Umbrella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729388" y="6161789"/>
            <a:ext cx="1551357" cy="5384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ISE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43898" y="6118817"/>
            <a:ext cx="2074663" cy="522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Dababase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e.g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mySQL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04733" y="5962321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0575" y="6073316"/>
            <a:ext cx="498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smtClean="0"/>
              <a:t>APIs</a:t>
            </a:r>
            <a:endParaRPr lang="sv-SE" sz="2800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929102" y="5681816"/>
            <a:ext cx="10263" cy="5090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01248" y="5687067"/>
            <a:ext cx="10263" cy="5090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46007" y="5674976"/>
            <a:ext cx="10263" cy="5090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25610" y="5674975"/>
            <a:ext cx="10263" cy="5090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7" idx="0"/>
          </p:cNvCxnSpPr>
          <p:nvPr/>
        </p:nvCxnSpPr>
        <p:spPr>
          <a:xfrm>
            <a:off x="8604432" y="5801794"/>
            <a:ext cx="76798" cy="31702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8532" y="4595918"/>
            <a:ext cx="5902684" cy="1085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cats.py</a:t>
            </a:r>
            <a:r>
              <a:rPr lang="sv-SE" dirty="0" smtClean="0"/>
              <a:t> ( Cisco API Tools, </a:t>
            </a:r>
            <a:r>
              <a:rPr lang="sv-SE" dirty="0" err="1" smtClean="0"/>
              <a:t>hides</a:t>
            </a:r>
            <a:r>
              <a:rPr lang="sv-SE" dirty="0" smtClean="0"/>
              <a:t> API </a:t>
            </a:r>
            <a:r>
              <a:rPr lang="sv-SE" dirty="0" err="1" smtClean="0"/>
              <a:t>complexity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51" name="Rectangle 50"/>
          <p:cNvSpPr/>
          <p:nvPr/>
        </p:nvSpPr>
        <p:spPr>
          <a:xfrm>
            <a:off x="7659560" y="4689869"/>
            <a:ext cx="1908914" cy="115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rtcdb.py</a:t>
            </a:r>
            <a:r>
              <a:rPr lang="sv-SE" sz="1600" dirty="0" smtClean="0"/>
              <a:t>  </a:t>
            </a:r>
          </a:p>
          <a:p>
            <a:pPr algn="ctr"/>
            <a:r>
              <a:rPr lang="sv-SE" sz="1600" dirty="0" smtClean="0"/>
              <a:t>(interface to RTC DB)</a:t>
            </a:r>
            <a:endParaRPr lang="sv-SE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04612" y="3296137"/>
            <a:ext cx="3152866" cy="137628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590893" y="4405048"/>
            <a:ext cx="2347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 smtClean="0"/>
              <a:t>Encapsulation</a:t>
            </a:r>
            <a:endParaRPr lang="sv-SE" sz="2800" b="1" dirty="0" smtClean="0"/>
          </a:p>
          <a:p>
            <a:r>
              <a:rPr lang="sv-SE" sz="2800" b="1" dirty="0" err="1" smtClean="0"/>
              <a:t>Layer</a:t>
            </a:r>
            <a:endParaRPr lang="sv-SE" sz="2800" b="1" dirty="0" smtClean="0"/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838200" y="-144537"/>
            <a:ext cx="10515600" cy="1325563"/>
          </a:xfrm>
        </p:spPr>
        <p:txBody>
          <a:bodyPr/>
          <a:lstStyle/>
          <a:p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Design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Known</a:t>
            </a:r>
            <a:r>
              <a:rPr lang="sv-SE" dirty="0" smtClean="0"/>
              <a:t> </a:t>
            </a:r>
            <a:r>
              <a:rPr lang="sv-SE" dirty="0" err="1" smtClean="0"/>
              <a:t>Issues</a:t>
            </a:r>
            <a:r>
              <a:rPr lang="sv-SE" dirty="0"/>
              <a:t>/</a:t>
            </a:r>
            <a:r>
              <a:rPr lang="sv-SE" dirty="0" smtClean="0"/>
              <a:t>Challenges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Umbrella</a:t>
            </a:r>
            <a:r>
              <a:rPr lang="sv-SE" dirty="0" smtClean="0"/>
              <a:t> API rate-</a:t>
            </a:r>
            <a:r>
              <a:rPr lang="sv-SE" dirty="0" err="1" smtClean="0"/>
              <a:t>limiting</a:t>
            </a:r>
            <a:endParaRPr lang="sv-SE" dirty="0" smtClean="0"/>
          </a:p>
          <a:p>
            <a:pPr lvl="1"/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observed</a:t>
            </a:r>
            <a:r>
              <a:rPr lang="sv-SE" dirty="0" smtClean="0"/>
              <a:t> status </a:t>
            </a:r>
            <a:r>
              <a:rPr lang="sv-SE" dirty="0" err="1" smtClean="0"/>
              <a:t>code</a:t>
            </a:r>
            <a:r>
              <a:rPr lang="sv-SE" dirty="0" smtClean="0"/>
              <a:t> 429 </a:t>
            </a:r>
            <a:r>
              <a:rPr lang="sv-SE" dirty="0" err="1" smtClean="0"/>
              <a:t>with</a:t>
            </a:r>
            <a:r>
              <a:rPr lang="sv-SE" dirty="0" smtClean="0"/>
              <a:t> no data (API rate limit </a:t>
            </a:r>
            <a:r>
              <a:rPr lang="sv-SE" dirty="0" err="1" smtClean="0"/>
              <a:t>exceeded</a:t>
            </a:r>
            <a:r>
              <a:rPr lang="sv-SE" dirty="0" smtClean="0"/>
              <a:t>)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polling</a:t>
            </a:r>
            <a:r>
              <a:rPr lang="sv-SE" dirty="0" smtClean="0"/>
              <a:t>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minute</a:t>
            </a:r>
            <a:endParaRPr lang="sv-SE" dirty="0" smtClean="0"/>
          </a:p>
          <a:p>
            <a:r>
              <a:rPr lang="sv-SE" dirty="0" smtClean="0"/>
              <a:t>ISE </a:t>
            </a:r>
            <a:r>
              <a:rPr lang="sv-SE" dirty="0" err="1" smtClean="0"/>
              <a:t>pxGrid</a:t>
            </a:r>
            <a:r>
              <a:rPr lang="sv-SE" dirty="0" smtClean="0"/>
              <a:t> </a:t>
            </a:r>
            <a:r>
              <a:rPr lang="sv-SE" dirty="0" err="1" smtClean="0"/>
              <a:t>request</a:t>
            </a:r>
            <a:r>
              <a:rPr lang="sv-SE" dirty="0" smtClean="0"/>
              <a:t> for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host</a:t>
            </a:r>
            <a:r>
              <a:rPr lang="sv-SE" dirty="0" smtClean="0"/>
              <a:t> </a:t>
            </a:r>
            <a:r>
              <a:rPr lang="sv-SE" dirty="0" err="1" smtClean="0"/>
              <a:t>returns</a:t>
            </a:r>
            <a:r>
              <a:rPr lang="sv-SE" dirty="0" smtClean="0"/>
              <a:t> </a:t>
            </a:r>
            <a:r>
              <a:rPr lang="sv-SE" dirty="0" err="1" smtClean="0"/>
              <a:t>empty</a:t>
            </a:r>
            <a:endParaRPr lang="sv-SE" dirty="0" smtClean="0"/>
          </a:p>
          <a:p>
            <a:pPr lvl="1"/>
            <a:r>
              <a:rPr lang="sv-SE" dirty="0" err="1" smtClean="0"/>
              <a:t>sometimes</a:t>
            </a:r>
            <a:r>
              <a:rPr lang="sv-SE" dirty="0" smtClean="0"/>
              <a:t> </a:t>
            </a:r>
            <a:r>
              <a:rPr lang="sv-SE" dirty="0" err="1" smtClean="0"/>
              <a:t>failed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subsequent</a:t>
            </a:r>
            <a:r>
              <a:rPr lang="sv-SE" dirty="0" smtClean="0"/>
              <a:t> </a:t>
            </a:r>
            <a:r>
              <a:rPr lang="sv-SE" dirty="0" err="1" smtClean="0"/>
              <a:t>requests</a:t>
            </a:r>
            <a:r>
              <a:rPr lang="sv-SE" dirty="0" smtClean="0"/>
              <a:t>, </a:t>
            </a:r>
            <a:r>
              <a:rPr lang="sv-SE" dirty="0" err="1" smtClean="0"/>
              <a:t>e.g</a:t>
            </a:r>
            <a:r>
              <a:rPr lang="sv-SE" dirty="0" smtClean="0"/>
              <a:t>. in loop</a:t>
            </a:r>
          </a:p>
          <a:p>
            <a:r>
              <a:rPr lang="sv-SE" dirty="0" err="1" smtClean="0"/>
              <a:t>Retrieving</a:t>
            </a:r>
            <a:r>
              <a:rPr lang="sv-SE" dirty="0" smtClean="0"/>
              <a:t> events </a:t>
            </a:r>
            <a:r>
              <a:rPr lang="sv-SE" dirty="0" err="1" smtClean="0"/>
              <a:t>within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window</a:t>
            </a:r>
            <a:endParaRPr lang="sv-SE" dirty="0" smtClean="0"/>
          </a:p>
          <a:p>
            <a:pPr lvl="1"/>
            <a:r>
              <a:rPr lang="sv-SE" dirty="0" err="1" smtClean="0"/>
              <a:t>issues</a:t>
            </a:r>
            <a:r>
              <a:rPr lang="sv-SE" dirty="0" smtClean="0"/>
              <a:t> </a:t>
            </a:r>
            <a:r>
              <a:rPr lang="sv-SE" dirty="0" err="1" smtClean="0"/>
              <a:t>observed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Umbrella</a:t>
            </a:r>
            <a:r>
              <a:rPr lang="sv-SE" dirty="0" smtClean="0"/>
              <a:t> API and SW API (</a:t>
            </a:r>
            <a:r>
              <a:rPr lang="sv-SE" dirty="0" err="1" smtClean="0"/>
              <a:t>returns</a:t>
            </a:r>
            <a:r>
              <a:rPr lang="sv-SE" dirty="0" smtClean="0"/>
              <a:t> events </a:t>
            </a:r>
            <a:r>
              <a:rPr lang="sv-SE" dirty="0" err="1" smtClean="0"/>
              <a:t>waaay</a:t>
            </a:r>
            <a:r>
              <a:rPr lang="sv-SE" dirty="0" smtClean="0"/>
              <a:t> </a:t>
            </a:r>
            <a:r>
              <a:rPr lang="sv-SE" dirty="0" err="1" smtClean="0"/>
              <a:t>outside</a:t>
            </a:r>
            <a:r>
              <a:rPr lang="sv-SE" dirty="0" smtClean="0"/>
              <a:t> </a:t>
            </a:r>
            <a:r>
              <a:rPr lang="sv-SE" dirty="0" err="1" smtClean="0"/>
              <a:t>window</a:t>
            </a:r>
            <a:r>
              <a:rPr lang="sv-SE" dirty="0" smtClean="0"/>
              <a:t>).... still </a:t>
            </a:r>
            <a:r>
              <a:rPr lang="sv-SE" dirty="0" err="1" smtClean="0"/>
              <a:t>works</a:t>
            </a:r>
            <a:r>
              <a:rPr lang="sv-SE" dirty="0" smtClean="0"/>
              <a:t> </a:t>
            </a:r>
            <a:r>
              <a:rPr lang="sv-SE" dirty="0" err="1" smtClean="0"/>
              <a:t>because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let</a:t>
            </a:r>
            <a:r>
              <a:rPr lang="sv-SE" dirty="0" smtClean="0"/>
              <a:t> the same </a:t>
            </a:r>
            <a:r>
              <a:rPr lang="sv-SE" dirty="0" err="1" smtClean="0"/>
              <a:t>observable</a:t>
            </a:r>
            <a:r>
              <a:rPr lang="sv-SE" dirty="0" smtClean="0"/>
              <a:t> </a:t>
            </a:r>
            <a:r>
              <a:rPr lang="sv-SE" dirty="0" err="1" smtClean="0"/>
              <a:t>accrue</a:t>
            </a:r>
            <a:r>
              <a:rPr lang="sv-SE" dirty="0" smtClean="0"/>
              <a:t> </a:t>
            </a:r>
            <a:r>
              <a:rPr lang="sv-SE" dirty="0" err="1" smtClean="0"/>
              <a:t>penalty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once</a:t>
            </a:r>
            <a:r>
              <a:rPr lang="sv-SE" dirty="0"/>
              <a:t> </a:t>
            </a:r>
            <a:r>
              <a:rPr lang="sv-SE" dirty="0" smtClean="0"/>
              <a:t>(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err="1" smtClean="0"/>
              <a:t>predvious</a:t>
            </a:r>
            <a:r>
              <a:rPr lang="sv-SE" dirty="0" smtClean="0"/>
              <a:t> </a:t>
            </a:r>
            <a:r>
              <a:rPr lang="sv-SE" dirty="0" err="1" smtClean="0"/>
              <a:t>slide</a:t>
            </a:r>
            <a:r>
              <a:rPr lang="sv-SE" dirty="0" smtClean="0"/>
              <a:t>). still </a:t>
            </a:r>
            <a:r>
              <a:rPr lang="sv-SE" dirty="0" err="1" smtClean="0"/>
              <a:t>irritating</a:t>
            </a:r>
            <a:r>
              <a:rPr lang="sv-SE" dirty="0" smtClean="0"/>
              <a:t> </a:t>
            </a:r>
            <a:r>
              <a:rPr lang="sv-SE" dirty="0" err="1" smtClean="0"/>
              <a:t>because</a:t>
            </a:r>
            <a:r>
              <a:rPr lang="sv-SE" dirty="0" smtClean="0"/>
              <a:t> it </a:t>
            </a:r>
            <a:r>
              <a:rPr lang="sv-SE" dirty="0" err="1" smtClean="0"/>
              <a:t>clutters</a:t>
            </a:r>
            <a:r>
              <a:rPr lang="sv-SE" dirty="0" smtClean="0"/>
              <a:t> logs.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41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Must fix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Security</a:t>
            </a:r>
            <a:r>
              <a:rPr lang="sv-SE" dirty="0"/>
              <a:t>! No login to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>
                <a:sym typeface="Wingdings"/>
              </a:rPr>
              <a:t> </a:t>
            </a:r>
            <a:r>
              <a:rPr lang="sv-SE" dirty="0" smtClean="0">
                <a:sym typeface="Wingdings"/>
              </a:rPr>
              <a:t>and </a:t>
            </a:r>
            <a:r>
              <a:rPr lang="sv-SE" dirty="0" smtClean="0"/>
              <a:t>No </a:t>
            </a:r>
            <a:r>
              <a:rPr lang="sv-SE" dirty="0"/>
              <a:t>input </a:t>
            </a:r>
            <a:r>
              <a:rPr lang="sv-SE" dirty="0" err="1"/>
              <a:t>validation</a:t>
            </a:r>
            <a:endParaRPr lang="sv-SE" dirty="0"/>
          </a:p>
          <a:p>
            <a:r>
              <a:rPr lang="sv-SE" dirty="0" err="1"/>
              <a:t>Errorhandling</a:t>
            </a:r>
            <a:r>
              <a:rPr lang="sv-SE" dirty="0"/>
              <a:t>, </a:t>
            </a:r>
            <a:r>
              <a:rPr lang="sv-SE" dirty="0" err="1"/>
              <a:t>logging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 smtClean="0"/>
              <a:t>improving</a:t>
            </a:r>
            <a:endParaRPr lang="sv-SE" dirty="0" smtClean="0"/>
          </a:p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redundancies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removed</a:t>
            </a:r>
            <a:r>
              <a:rPr lang="sv-SE" dirty="0" smtClean="0"/>
              <a:t> by </a:t>
            </a:r>
            <a:r>
              <a:rPr lang="sv-SE" dirty="0" err="1" smtClean="0"/>
              <a:t>adding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67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Requirements</a:t>
            </a:r>
            <a:r>
              <a:rPr lang="sv-SE" dirty="0" smtClean="0"/>
              <a:t> (1)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python3</a:t>
            </a:r>
          </a:p>
          <a:p>
            <a:r>
              <a:rPr lang="sv-SE" dirty="0" err="1" smtClean="0"/>
              <a:t>webserver</a:t>
            </a:r>
            <a:r>
              <a:rPr lang="sv-SE" dirty="0" smtClean="0"/>
              <a:t>, </a:t>
            </a:r>
            <a:r>
              <a:rPr lang="sv-SE" dirty="0" err="1" smtClean="0"/>
              <a:t>mysql</a:t>
            </a:r>
            <a:endParaRPr lang="sv-SE" dirty="0" smtClean="0"/>
          </a:p>
          <a:p>
            <a:r>
              <a:rPr lang="sv-SE" dirty="0" smtClean="0"/>
              <a:t>python3 </a:t>
            </a:r>
            <a:r>
              <a:rPr lang="sv-SE" dirty="0" err="1" smtClean="0"/>
              <a:t>mysqlconnector</a:t>
            </a:r>
            <a:endParaRPr lang="sv-SE" dirty="0" smtClean="0"/>
          </a:p>
          <a:p>
            <a:r>
              <a:rPr lang="sv-SE" dirty="0" err="1" smtClean="0"/>
              <a:t>websockets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436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Where</a:t>
            </a:r>
            <a:r>
              <a:rPr lang="sv-SE" dirty="0" smtClean="0"/>
              <a:t> to </a:t>
            </a:r>
            <a:r>
              <a:rPr lang="sv-SE" dirty="0" err="1" smtClean="0"/>
              <a:t>put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rtc.js</a:t>
            </a:r>
            <a:r>
              <a:rPr lang="sv-SE" dirty="0" smtClean="0"/>
              <a:t>, </a:t>
            </a:r>
            <a:r>
              <a:rPr lang="sv-SE" dirty="0" err="1" smtClean="0"/>
              <a:t>rtc.html</a:t>
            </a:r>
            <a:r>
              <a:rPr lang="sv-SE" dirty="0" smtClean="0"/>
              <a:t>, </a:t>
            </a:r>
            <a:r>
              <a:rPr lang="sv-SE" dirty="0" err="1" smtClean="0"/>
              <a:t>rtc.css</a:t>
            </a:r>
            <a:r>
              <a:rPr lang="sv-SE" dirty="0" smtClean="0"/>
              <a:t> </a:t>
            </a:r>
            <a:r>
              <a:rPr lang="sv-SE" dirty="0" err="1" smtClean="0"/>
              <a:t>put</a:t>
            </a:r>
            <a:r>
              <a:rPr lang="sv-SE" dirty="0" smtClean="0"/>
              <a:t> in web server directory (</a:t>
            </a:r>
            <a:r>
              <a:rPr lang="sv-SE" dirty="0" err="1" smtClean="0"/>
              <a:t>e.g</a:t>
            </a:r>
            <a:r>
              <a:rPr lang="sv-SE" dirty="0" smtClean="0"/>
              <a:t>. /var/</a:t>
            </a:r>
            <a:r>
              <a:rPr lang="sv-SE" dirty="0" err="1" smtClean="0"/>
              <a:t>www</a:t>
            </a:r>
            <a:r>
              <a:rPr lang="sv-SE" dirty="0" smtClean="0"/>
              <a:t>/html)</a:t>
            </a:r>
          </a:p>
          <a:p>
            <a:r>
              <a:rPr lang="sv-SE" dirty="0" err="1" smtClean="0"/>
              <a:t>rtc</a:t>
            </a:r>
            <a:r>
              <a:rPr lang="sv-SE" dirty="0" smtClean="0"/>
              <a:t>*.</a:t>
            </a:r>
            <a:r>
              <a:rPr lang="sv-SE" dirty="0" err="1" smtClean="0"/>
              <a:t>py</a:t>
            </a:r>
            <a:r>
              <a:rPr lang="sv-SE" dirty="0" smtClean="0"/>
              <a:t> </a:t>
            </a:r>
            <a:r>
              <a:rPr lang="sv-SE" dirty="0" err="1" smtClean="0"/>
              <a:t>put</a:t>
            </a:r>
            <a:r>
              <a:rPr lang="sv-SE" dirty="0" smtClean="0"/>
              <a:t> in </a:t>
            </a:r>
            <a:r>
              <a:rPr lang="sv-SE" dirty="0" err="1" smtClean="0"/>
              <a:t>cgi</a:t>
            </a:r>
            <a:r>
              <a:rPr lang="sv-SE" dirty="0" smtClean="0"/>
              <a:t>-bin directory (</a:t>
            </a:r>
            <a:r>
              <a:rPr lang="sv-SE" dirty="0" err="1" smtClean="0"/>
              <a:t>e.g</a:t>
            </a:r>
            <a:r>
              <a:rPr lang="sv-SE" dirty="0" smtClean="0"/>
              <a:t>. /</a:t>
            </a:r>
            <a:r>
              <a:rPr lang="sv-SE" dirty="0" err="1" smtClean="0"/>
              <a:t>usr</a:t>
            </a:r>
            <a:r>
              <a:rPr lang="sv-SE" dirty="0" smtClean="0"/>
              <a:t>/</a:t>
            </a:r>
            <a:r>
              <a:rPr lang="sv-SE" dirty="0" err="1" smtClean="0"/>
              <a:t>lib</a:t>
            </a:r>
            <a:r>
              <a:rPr lang="sv-SE" dirty="0" smtClean="0"/>
              <a:t>/</a:t>
            </a:r>
            <a:r>
              <a:rPr lang="sv-SE" dirty="0" err="1" smtClean="0"/>
              <a:t>cgi</a:t>
            </a:r>
            <a:r>
              <a:rPr lang="sv-SE" dirty="0" smtClean="0"/>
              <a:t>-bin)</a:t>
            </a:r>
          </a:p>
          <a:p>
            <a:r>
              <a:rPr lang="sv-SE" dirty="0" err="1" smtClean="0"/>
              <a:t>rtcMain.py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in </a:t>
            </a:r>
            <a:r>
              <a:rPr lang="sv-SE" dirty="0" err="1" smtClean="0"/>
              <a:t>any</a:t>
            </a:r>
            <a:r>
              <a:rPr lang="sv-SE" dirty="0" smtClean="0"/>
              <a:t> directory </a:t>
            </a:r>
            <a:r>
              <a:rPr lang="sv-SE" dirty="0" err="1" smtClean="0"/>
              <a:t>since</a:t>
            </a:r>
            <a:r>
              <a:rPr lang="sv-SE" dirty="0" smtClean="0"/>
              <a:t> not </a:t>
            </a:r>
            <a:r>
              <a:rPr lang="sv-SE" dirty="0" err="1" smtClean="0"/>
              <a:t>cgi-script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cgi</a:t>
            </a:r>
            <a:r>
              <a:rPr lang="sv-SE" dirty="0" smtClean="0"/>
              <a:t>-bin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endParaRPr lang="sv-SE" dirty="0" smtClean="0"/>
          </a:p>
          <a:p>
            <a:r>
              <a:rPr lang="sv-SE" dirty="0" smtClean="0"/>
              <a:t>*.</a:t>
            </a:r>
            <a:r>
              <a:rPr lang="sv-SE" dirty="0" err="1" smtClean="0"/>
              <a:t>json</a:t>
            </a:r>
            <a:r>
              <a:rPr lang="sv-SE" dirty="0" smtClean="0"/>
              <a:t> (</a:t>
            </a:r>
            <a:r>
              <a:rPr lang="sv-SE" dirty="0" err="1" smtClean="0"/>
              <a:t>contains</a:t>
            </a:r>
            <a:r>
              <a:rPr lang="sv-SE" dirty="0" smtClean="0"/>
              <a:t> </a:t>
            </a:r>
            <a:r>
              <a:rPr lang="sv-SE" dirty="0" err="1" smtClean="0"/>
              <a:t>username</a:t>
            </a:r>
            <a:r>
              <a:rPr lang="sv-SE" dirty="0" smtClean="0"/>
              <a:t> </a:t>
            </a:r>
            <a:r>
              <a:rPr lang="sv-SE" dirty="0" err="1" smtClean="0"/>
              <a:t>password</a:t>
            </a:r>
            <a:r>
              <a:rPr lang="sv-SE" dirty="0" smtClean="0"/>
              <a:t> for </a:t>
            </a:r>
            <a:r>
              <a:rPr lang="sv-SE" dirty="0" err="1" smtClean="0"/>
              <a:t>mysql</a:t>
            </a:r>
            <a:r>
              <a:rPr lang="sv-SE" dirty="0" smtClean="0"/>
              <a:t> </a:t>
            </a:r>
            <a:r>
              <a:rPr lang="sv-SE" dirty="0" err="1" smtClean="0"/>
              <a:t>connection</a:t>
            </a:r>
            <a:r>
              <a:rPr lang="sv-SE" dirty="0" smtClean="0"/>
              <a:t>) in same directory as </a:t>
            </a:r>
            <a:r>
              <a:rPr lang="sv-SE" dirty="0" err="1" smtClean="0"/>
              <a:t>cgi</a:t>
            </a:r>
            <a:r>
              <a:rPr lang="sv-SE" dirty="0" smtClean="0"/>
              <a:t>-bin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3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045484" y="1194671"/>
            <a:ext cx="2834588" cy="10444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rtcMain.py</a:t>
            </a:r>
            <a:endParaRPr lang="sv-SE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5305" y="2881209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7916" y="2239074"/>
            <a:ext cx="28885" cy="108997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84587" y="2500480"/>
            <a:ext cx="3778476" cy="27498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Python</a:t>
            </a:r>
            <a:r>
              <a:rPr lang="sv-SE" dirty="0" smtClean="0">
                <a:solidFill>
                  <a:schemeClr val="tx1"/>
                </a:solidFill>
              </a:rPr>
              <a:t> Classes (JSON </a:t>
            </a:r>
            <a:r>
              <a:rPr lang="sv-SE" dirty="0" err="1" smtClean="0">
                <a:solidFill>
                  <a:schemeClr val="tx1"/>
                </a:solidFill>
              </a:rPr>
              <a:t>returned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Oval 42"/>
          <p:cNvSpPr/>
          <p:nvPr/>
        </p:nvSpPr>
        <p:spPr>
          <a:xfrm>
            <a:off x="135951" y="4887468"/>
            <a:ext cx="989066" cy="543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AMP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72572" y="4885772"/>
            <a:ext cx="847056" cy="5448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SW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112728" y="4909801"/>
            <a:ext cx="1499246" cy="521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Umbrella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94293" y="4885772"/>
            <a:ext cx="909301" cy="5779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ISE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90413" y="4400798"/>
            <a:ext cx="10263" cy="5090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84228" y="4424240"/>
            <a:ext cx="10263" cy="5090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49821" y="4424240"/>
            <a:ext cx="10263" cy="5090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6" idx="0"/>
          </p:cNvCxnSpPr>
          <p:nvPr/>
        </p:nvCxnSpPr>
        <p:spPr>
          <a:xfrm>
            <a:off x="4023385" y="4388784"/>
            <a:ext cx="125559" cy="49698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9" idx="0"/>
          </p:cNvCxnSpPr>
          <p:nvPr/>
        </p:nvCxnSpPr>
        <p:spPr>
          <a:xfrm flipH="1">
            <a:off x="5729468" y="4493054"/>
            <a:ext cx="278256" cy="100813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4733" y="3314900"/>
            <a:ext cx="4708753" cy="1085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cats.py</a:t>
            </a:r>
            <a:r>
              <a:rPr lang="sv-SE" dirty="0" smtClean="0"/>
              <a:t> ( Cisco API Tools, </a:t>
            </a:r>
            <a:r>
              <a:rPr lang="sv-SE" dirty="0" err="1" smtClean="0"/>
              <a:t>hides</a:t>
            </a:r>
            <a:r>
              <a:rPr lang="sv-SE" dirty="0" smtClean="0"/>
              <a:t> API </a:t>
            </a:r>
            <a:r>
              <a:rPr lang="sv-SE" dirty="0" err="1" smtClean="0"/>
              <a:t>complexity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51" name="Rectangle 50"/>
          <p:cNvSpPr/>
          <p:nvPr/>
        </p:nvSpPr>
        <p:spPr>
          <a:xfrm>
            <a:off x="5422330" y="3329052"/>
            <a:ext cx="1908914" cy="115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rtcdb.py</a:t>
            </a:r>
            <a:r>
              <a:rPr lang="sv-SE" sz="1600" dirty="0" smtClean="0"/>
              <a:t>  </a:t>
            </a:r>
          </a:p>
          <a:p>
            <a:pPr algn="ctr"/>
            <a:r>
              <a:rPr lang="sv-SE" sz="1600" dirty="0" smtClean="0"/>
              <a:t>(interface to RTC DB)</a:t>
            </a:r>
            <a:endParaRPr lang="sv-SE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630813" y="2015119"/>
            <a:ext cx="1723923" cy="132579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838200" y="-144537"/>
            <a:ext cx="10515600" cy="1325563"/>
          </a:xfrm>
        </p:spPr>
        <p:txBody>
          <a:bodyPr/>
          <a:lstStyle/>
          <a:p>
            <a:r>
              <a:rPr lang="sv-SE" dirty="0" err="1" smtClean="0"/>
              <a:t>rtcMain.py</a:t>
            </a:r>
            <a:r>
              <a:rPr lang="sv-SE" dirty="0" smtClean="0"/>
              <a:t> - </a:t>
            </a:r>
            <a:r>
              <a:rPr lang="sv-SE" dirty="0" err="1" smtClean="0"/>
              <a:t>details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64921"/>
              </p:ext>
            </p:extLst>
          </p:nvPr>
        </p:nvGraphicFramePr>
        <p:xfrm>
          <a:off x="4863063" y="5501184"/>
          <a:ext cx="17328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405"/>
                <a:gridCol w="866405"/>
              </a:tblGrid>
              <a:tr h="366295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user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penalty</a:t>
                      </a:r>
                      <a:endParaRPr lang="sv-SE" sz="1400" dirty="0"/>
                    </a:p>
                  </a:txBody>
                  <a:tcPr/>
                </a:tc>
              </a:tr>
              <a:tr h="365225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john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75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99484"/>
              </p:ext>
            </p:extLst>
          </p:nvPr>
        </p:nvGraphicFramePr>
        <p:xfrm>
          <a:off x="6906611" y="5501184"/>
          <a:ext cx="1652174" cy="69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87"/>
                <a:gridCol w="826087"/>
              </a:tblGrid>
              <a:tr h="311606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mac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penalty</a:t>
                      </a:r>
                      <a:endParaRPr lang="sv-SE" sz="1400" dirty="0"/>
                    </a:p>
                  </a:txBody>
                  <a:tcPr/>
                </a:tc>
              </a:tr>
              <a:tr h="385930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mac</a:t>
                      </a:r>
                      <a:r>
                        <a:rPr lang="sv-SE" sz="1400" dirty="0" smtClean="0"/>
                        <a:t>=x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75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7097690" y="4497601"/>
            <a:ext cx="635008" cy="100358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06496"/>
              </p:ext>
            </p:extLst>
          </p:nvPr>
        </p:nvGraphicFramePr>
        <p:xfrm>
          <a:off x="7880970" y="3229362"/>
          <a:ext cx="4140344" cy="105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86"/>
                <a:gridCol w="1035086"/>
                <a:gridCol w="1035086"/>
                <a:gridCol w="1035086"/>
              </a:tblGrid>
              <a:tr h="326081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mac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user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observable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eventstring</a:t>
                      </a:r>
                      <a:endParaRPr lang="sv-SE" sz="1400" dirty="0"/>
                    </a:p>
                  </a:txBody>
                  <a:tcPr/>
                </a:tc>
              </a:tr>
              <a:tr h="426699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mac</a:t>
                      </a:r>
                      <a:r>
                        <a:rPr lang="sv-SE" sz="1400" dirty="0" smtClean="0"/>
                        <a:t>=x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john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domain</a:t>
                      </a:r>
                      <a:endParaRPr lang="sv-SE" sz="1400" dirty="0" smtClean="0"/>
                    </a:p>
                    <a:p>
                      <a:r>
                        <a:rPr lang="sv-SE" sz="1400" dirty="0" smtClean="0"/>
                        <a:t>SHA</a:t>
                      </a:r>
                    </a:p>
                    <a:p>
                      <a:r>
                        <a:rPr lang="sv-SE" sz="1400" dirty="0" smtClean="0"/>
                        <a:t>IP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json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 flipV="1">
            <a:off x="7298200" y="3686643"/>
            <a:ext cx="558386" cy="1700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17642" y="632182"/>
            <a:ext cx="55310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rtcMain</a:t>
            </a:r>
            <a:r>
              <a:rPr lang="sv-SE" dirty="0" smtClean="0"/>
              <a:t> </a:t>
            </a:r>
            <a:r>
              <a:rPr lang="sv-SE" dirty="0" err="1" smtClean="0"/>
              <a:t>multithreaded</a:t>
            </a:r>
            <a:r>
              <a:rPr lang="sv-SE" dirty="0" smtClean="0"/>
              <a:t> process, 3 </a:t>
            </a:r>
            <a:r>
              <a:rPr lang="sv-SE" dirty="0" err="1" smtClean="0"/>
              <a:t>threads</a:t>
            </a:r>
            <a:r>
              <a:rPr lang="sv-SE" dirty="0" smtClean="0"/>
              <a:t> AMP, SW, UMB</a:t>
            </a:r>
          </a:p>
          <a:p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thread</a:t>
            </a:r>
            <a:r>
              <a:rPr lang="sv-SE" dirty="0" smtClean="0"/>
              <a:t> </a:t>
            </a:r>
            <a:r>
              <a:rPr lang="sv-SE" dirty="0" err="1" smtClean="0"/>
              <a:t>reads</a:t>
            </a:r>
            <a:r>
              <a:rPr lang="sv-SE" dirty="0" smtClean="0"/>
              <a:t> </a:t>
            </a:r>
            <a:r>
              <a:rPr lang="sv-SE" dirty="0" err="1" smtClean="0"/>
              <a:t>every</a:t>
            </a:r>
            <a:r>
              <a:rPr lang="sv-SE" dirty="0" smtClean="0"/>
              <a:t> X </a:t>
            </a:r>
            <a:r>
              <a:rPr lang="sv-SE" dirty="0" err="1" smtClean="0"/>
              <a:t>seconds</a:t>
            </a:r>
            <a:r>
              <a:rPr lang="sv-SE" dirty="0" smtClean="0"/>
              <a:t> from API via </a:t>
            </a:r>
            <a:r>
              <a:rPr lang="sv-SE" dirty="0" err="1" smtClean="0"/>
              <a:t>cats</a:t>
            </a:r>
            <a:endParaRPr lang="sv-SE" dirty="0" smtClean="0"/>
          </a:p>
          <a:p>
            <a:r>
              <a:rPr lang="sv-SE" dirty="0" err="1" smtClean="0"/>
              <a:t>Based</a:t>
            </a:r>
            <a:r>
              <a:rPr lang="sv-SE" dirty="0" smtClean="0"/>
              <a:t> on </a:t>
            </a:r>
            <a:r>
              <a:rPr lang="sv-SE" dirty="0" err="1" smtClean="0"/>
              <a:t>config</a:t>
            </a:r>
            <a:r>
              <a:rPr lang="sv-SE" dirty="0" smtClean="0"/>
              <a:t>, </a:t>
            </a:r>
            <a:r>
              <a:rPr lang="sv-SE" dirty="0" err="1" smtClean="0"/>
              <a:t>increments</a:t>
            </a:r>
            <a:r>
              <a:rPr lang="sv-SE" dirty="0" smtClean="0"/>
              <a:t> </a:t>
            </a:r>
            <a:r>
              <a:rPr lang="sv-SE" dirty="0" err="1" smtClean="0"/>
              <a:t>penalty</a:t>
            </a:r>
            <a:r>
              <a:rPr lang="sv-SE" dirty="0" smtClean="0"/>
              <a:t> for </a:t>
            </a:r>
            <a:r>
              <a:rPr lang="sv-SE" dirty="0" err="1" smtClean="0"/>
              <a:t>user</a:t>
            </a:r>
            <a:r>
              <a:rPr lang="sv-SE" dirty="0" smtClean="0"/>
              <a:t> and MAC</a:t>
            </a:r>
          </a:p>
          <a:p>
            <a:r>
              <a:rPr lang="sv-SE" dirty="0" err="1" smtClean="0"/>
              <a:t>Insert</a:t>
            </a:r>
            <a:r>
              <a:rPr lang="sv-SE" dirty="0" smtClean="0"/>
              <a:t> event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details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event table</a:t>
            </a:r>
          </a:p>
          <a:p>
            <a:r>
              <a:rPr lang="sv-SE" dirty="0" smtClean="0"/>
              <a:t>If </a:t>
            </a:r>
            <a:r>
              <a:rPr lang="sv-SE" dirty="0" err="1" smtClean="0"/>
              <a:t>RTCthreshold</a:t>
            </a:r>
            <a:r>
              <a:rPr lang="sv-SE" dirty="0" smtClean="0"/>
              <a:t> </a:t>
            </a:r>
            <a:r>
              <a:rPr lang="sv-SE" dirty="0" err="1" smtClean="0"/>
              <a:t>exceeded</a:t>
            </a:r>
            <a:r>
              <a:rPr lang="sv-SE" dirty="0"/>
              <a:t>:</a:t>
            </a:r>
            <a:r>
              <a:rPr lang="sv-SE" dirty="0" smtClean="0"/>
              <a:t> </a:t>
            </a:r>
            <a:r>
              <a:rPr lang="sv-SE" dirty="0" err="1" smtClean="0"/>
              <a:t>apply</a:t>
            </a:r>
            <a:r>
              <a:rPr lang="sv-SE" dirty="0" smtClean="0"/>
              <a:t> ANC policy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5113486" y="6232704"/>
            <a:ext cx="1241250" cy="28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users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61" name="Rectangle 60"/>
          <p:cNvSpPr/>
          <p:nvPr/>
        </p:nvSpPr>
        <p:spPr>
          <a:xfrm>
            <a:off x="7097690" y="6198720"/>
            <a:ext cx="1241250" cy="28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hosts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62" name="Rectangle 61"/>
          <p:cNvSpPr/>
          <p:nvPr/>
        </p:nvSpPr>
        <p:spPr>
          <a:xfrm>
            <a:off x="8822664" y="4289305"/>
            <a:ext cx="2869852" cy="100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E</a:t>
            </a:r>
            <a:r>
              <a:rPr lang="sv-SE" b="1" dirty="0" smtClean="0"/>
              <a:t>vents </a:t>
            </a:r>
            <a:r>
              <a:rPr lang="sv-SE" b="1" dirty="0" err="1" smtClean="0"/>
              <a:t>tables</a:t>
            </a:r>
            <a:endParaRPr lang="sv-SE" b="1" dirty="0" smtClean="0"/>
          </a:p>
          <a:p>
            <a:r>
              <a:rPr lang="sv-SE" dirty="0" err="1" smtClean="0"/>
              <a:t>ampevents</a:t>
            </a:r>
            <a:endParaRPr lang="sv-SE" dirty="0" smtClean="0"/>
          </a:p>
          <a:p>
            <a:r>
              <a:rPr lang="sv-SE" dirty="0" err="1" smtClean="0"/>
              <a:t>swevents</a:t>
            </a:r>
            <a:endParaRPr lang="sv-SE" dirty="0" smtClean="0"/>
          </a:p>
          <a:p>
            <a:r>
              <a:rPr lang="sv-SE" dirty="0" err="1" smtClean="0"/>
              <a:t>umbevents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41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1866667" y="3055161"/>
            <a:ext cx="38015" cy="1052947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8506" y="3004582"/>
            <a:ext cx="38015" cy="1052947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58367" y="2569202"/>
            <a:ext cx="2216600" cy="4996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rtcGetHosts.py</a:t>
            </a:r>
            <a:endParaRPr lang="sv-SE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5305" y="3612729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7967" y="5518459"/>
            <a:ext cx="989066" cy="543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AMP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72572" y="5470988"/>
            <a:ext cx="847056" cy="5448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SW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112728" y="5495017"/>
            <a:ext cx="1499246" cy="521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Umbrella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94293" y="5470988"/>
            <a:ext cx="909301" cy="5779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ISE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3" idx="0"/>
          </p:cNvCxnSpPr>
          <p:nvPr/>
        </p:nvCxnSpPr>
        <p:spPr>
          <a:xfrm flipH="1">
            <a:off x="582500" y="4986014"/>
            <a:ext cx="107913" cy="53244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84228" y="5009456"/>
            <a:ext cx="10263" cy="5090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49821" y="5009456"/>
            <a:ext cx="10263" cy="5090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6" idx="0"/>
          </p:cNvCxnSpPr>
          <p:nvPr/>
        </p:nvCxnSpPr>
        <p:spPr>
          <a:xfrm>
            <a:off x="4023385" y="4974000"/>
            <a:ext cx="125559" cy="49698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866895" y="5078270"/>
            <a:ext cx="140829" cy="66513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4733" y="3900116"/>
            <a:ext cx="4708753" cy="1085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cats.py</a:t>
            </a:r>
            <a:r>
              <a:rPr lang="sv-SE" dirty="0" smtClean="0"/>
              <a:t> ( Cisco API Tools, </a:t>
            </a:r>
            <a:r>
              <a:rPr lang="sv-SE" dirty="0" err="1" smtClean="0"/>
              <a:t>hides</a:t>
            </a:r>
            <a:r>
              <a:rPr lang="sv-SE" dirty="0" smtClean="0"/>
              <a:t> API </a:t>
            </a:r>
            <a:r>
              <a:rPr lang="sv-SE" dirty="0" err="1" smtClean="0"/>
              <a:t>complexity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51" name="Rectangle 50"/>
          <p:cNvSpPr/>
          <p:nvPr/>
        </p:nvSpPr>
        <p:spPr>
          <a:xfrm>
            <a:off x="5422330" y="3914268"/>
            <a:ext cx="1908914" cy="115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rtcdb.py</a:t>
            </a:r>
            <a:r>
              <a:rPr lang="sv-SE" sz="1600" dirty="0" smtClean="0"/>
              <a:t>  </a:t>
            </a:r>
          </a:p>
          <a:p>
            <a:pPr algn="ctr"/>
            <a:r>
              <a:rPr lang="sv-SE" sz="1600" dirty="0" smtClean="0"/>
              <a:t>(interface to RTC DB)</a:t>
            </a:r>
            <a:endParaRPr lang="sv-SE" sz="1600" dirty="0"/>
          </a:p>
        </p:txBody>
      </p:sp>
      <p:cxnSp>
        <p:nvCxnSpPr>
          <p:cNvPr id="56" name="Straight Connector 55"/>
          <p:cNvCxnSpPr>
            <a:stCxn id="29" idx="5"/>
          </p:cNvCxnSpPr>
          <p:nvPr/>
        </p:nvCxnSpPr>
        <p:spPr>
          <a:xfrm>
            <a:off x="5076766" y="2941914"/>
            <a:ext cx="1354170" cy="1241777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392038" y="-106951"/>
            <a:ext cx="10515600" cy="1325563"/>
          </a:xfrm>
        </p:spPr>
        <p:txBody>
          <a:bodyPr/>
          <a:lstStyle/>
          <a:p>
            <a:r>
              <a:rPr lang="sv-SE" dirty="0" err="1" smtClean="0"/>
              <a:t>rtcGetHosts.py</a:t>
            </a:r>
            <a:r>
              <a:rPr lang="sv-SE" dirty="0" smtClean="0"/>
              <a:t>, </a:t>
            </a:r>
            <a:r>
              <a:rPr lang="sv-SE" dirty="0" err="1" smtClean="0"/>
              <a:t>rtcGetUsers.py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96415"/>
              </p:ext>
            </p:extLst>
          </p:nvPr>
        </p:nvGraphicFramePr>
        <p:xfrm>
          <a:off x="4863063" y="5793792"/>
          <a:ext cx="17328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405"/>
                <a:gridCol w="866405"/>
              </a:tblGrid>
              <a:tr h="366295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user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penalty</a:t>
                      </a:r>
                      <a:endParaRPr lang="sv-SE" sz="1400" dirty="0"/>
                    </a:p>
                  </a:txBody>
                  <a:tcPr/>
                </a:tc>
              </a:tr>
              <a:tr h="365225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john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75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54371"/>
              </p:ext>
            </p:extLst>
          </p:nvPr>
        </p:nvGraphicFramePr>
        <p:xfrm>
          <a:off x="6906611" y="5793792"/>
          <a:ext cx="1652174" cy="69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87"/>
                <a:gridCol w="826087"/>
              </a:tblGrid>
              <a:tr h="311606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mac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penalty</a:t>
                      </a:r>
                      <a:endParaRPr lang="sv-SE" sz="1400" dirty="0"/>
                    </a:p>
                  </a:txBody>
                  <a:tcPr/>
                </a:tc>
              </a:tr>
              <a:tr h="385930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mac</a:t>
                      </a:r>
                      <a:r>
                        <a:rPr lang="sv-SE" sz="1400" dirty="0" smtClean="0"/>
                        <a:t>=x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75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>
            <a:off x="7097690" y="5082817"/>
            <a:ext cx="233554" cy="66058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76080"/>
              </p:ext>
            </p:extLst>
          </p:nvPr>
        </p:nvGraphicFramePr>
        <p:xfrm>
          <a:off x="7880970" y="3814578"/>
          <a:ext cx="4140344" cy="105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86"/>
                <a:gridCol w="1035086"/>
                <a:gridCol w="1035086"/>
                <a:gridCol w="1035086"/>
              </a:tblGrid>
              <a:tr h="326081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mac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user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observable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eventstring</a:t>
                      </a:r>
                      <a:endParaRPr lang="sv-SE" sz="1400" dirty="0"/>
                    </a:p>
                  </a:txBody>
                  <a:tcPr/>
                </a:tc>
              </a:tr>
              <a:tr h="426699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mac</a:t>
                      </a:r>
                      <a:r>
                        <a:rPr lang="sv-SE" sz="1400" dirty="0" smtClean="0"/>
                        <a:t>=x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john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domain</a:t>
                      </a:r>
                      <a:endParaRPr lang="sv-SE" sz="1400" dirty="0" smtClean="0"/>
                    </a:p>
                    <a:p>
                      <a:r>
                        <a:rPr lang="sv-SE" sz="1400" dirty="0" smtClean="0"/>
                        <a:t>SHA</a:t>
                      </a:r>
                    </a:p>
                    <a:p>
                      <a:r>
                        <a:rPr lang="sv-SE" sz="1400" dirty="0" smtClean="0"/>
                        <a:t>IP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json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 flipV="1">
            <a:off x="7298200" y="4271859"/>
            <a:ext cx="558386" cy="1700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59486" y="2482218"/>
            <a:ext cx="555209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CGI script - serves </a:t>
            </a:r>
            <a:r>
              <a:rPr lang="sv-SE" dirty="0" err="1" smtClean="0"/>
              <a:t>requests</a:t>
            </a:r>
            <a:r>
              <a:rPr lang="sv-SE" dirty="0" smtClean="0"/>
              <a:t> from presentation </a:t>
            </a:r>
            <a:r>
              <a:rPr lang="sv-SE" dirty="0" err="1" smtClean="0"/>
              <a:t>layer</a:t>
            </a:r>
            <a:endParaRPr lang="sv-SE" dirty="0" smtClean="0"/>
          </a:p>
          <a:p>
            <a:r>
              <a:rPr lang="sv-SE" dirty="0" err="1" smtClean="0"/>
              <a:t>Gathers</a:t>
            </a:r>
            <a:r>
              <a:rPr lang="sv-SE" dirty="0" smtClean="0"/>
              <a:t> information on </a:t>
            </a:r>
            <a:r>
              <a:rPr lang="sv-SE" dirty="0" err="1" smtClean="0"/>
              <a:t>hosts</a:t>
            </a:r>
            <a:r>
              <a:rPr lang="sv-SE" dirty="0" smtClean="0"/>
              <a:t>, </a:t>
            </a:r>
            <a:r>
              <a:rPr lang="sv-SE" dirty="0" err="1" smtClean="0"/>
              <a:t>users</a:t>
            </a:r>
            <a:r>
              <a:rPr lang="sv-SE" dirty="0" smtClean="0"/>
              <a:t>, </a:t>
            </a:r>
            <a:r>
              <a:rPr lang="sv-SE" dirty="0" err="1" smtClean="0"/>
              <a:t>penalties</a:t>
            </a:r>
            <a:r>
              <a:rPr lang="sv-SE" dirty="0" smtClean="0"/>
              <a:t>, events</a:t>
            </a:r>
          </a:p>
          <a:p>
            <a:r>
              <a:rPr lang="sv-SE" dirty="0" smtClean="0"/>
              <a:t>from DB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realtime</a:t>
            </a:r>
            <a:r>
              <a:rPr lang="sv-SE" dirty="0" smtClean="0"/>
              <a:t> info via APIs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5113486" y="6525312"/>
            <a:ext cx="1241250" cy="28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users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61" name="Rectangle 60"/>
          <p:cNvSpPr/>
          <p:nvPr/>
        </p:nvSpPr>
        <p:spPr>
          <a:xfrm>
            <a:off x="7097690" y="6491328"/>
            <a:ext cx="1241250" cy="28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hosts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62" name="Rectangle 61"/>
          <p:cNvSpPr/>
          <p:nvPr/>
        </p:nvSpPr>
        <p:spPr>
          <a:xfrm>
            <a:off x="8822664" y="4874521"/>
            <a:ext cx="2869852" cy="100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E</a:t>
            </a:r>
            <a:r>
              <a:rPr lang="sv-SE" b="1" dirty="0" smtClean="0"/>
              <a:t>vents </a:t>
            </a:r>
            <a:r>
              <a:rPr lang="sv-SE" b="1" dirty="0" err="1" smtClean="0"/>
              <a:t>tables</a:t>
            </a:r>
            <a:endParaRPr lang="sv-SE" b="1" dirty="0" smtClean="0"/>
          </a:p>
          <a:p>
            <a:r>
              <a:rPr lang="sv-SE" dirty="0" err="1" smtClean="0"/>
              <a:t>ampevents</a:t>
            </a:r>
            <a:endParaRPr lang="sv-SE" dirty="0" smtClean="0"/>
          </a:p>
          <a:p>
            <a:r>
              <a:rPr lang="sv-SE" dirty="0" err="1" smtClean="0"/>
              <a:t>swevents</a:t>
            </a:r>
            <a:endParaRPr lang="sv-SE" dirty="0" smtClean="0"/>
          </a:p>
          <a:p>
            <a:r>
              <a:rPr lang="sv-SE" dirty="0" err="1" smtClean="0"/>
              <a:t>umbevents</a:t>
            </a:r>
            <a:endParaRPr lang="sv-SE" dirty="0"/>
          </a:p>
        </p:txBody>
      </p:sp>
      <p:sp>
        <p:nvSpPr>
          <p:cNvPr id="29" name="Oval 28"/>
          <p:cNvSpPr/>
          <p:nvPr/>
        </p:nvSpPr>
        <p:spPr>
          <a:xfrm>
            <a:off x="3138796" y="2599025"/>
            <a:ext cx="2270473" cy="401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rtcGetUsers.py</a:t>
            </a:r>
            <a:endParaRPr lang="sv-SE" dirty="0" smtClean="0"/>
          </a:p>
        </p:txBody>
      </p:sp>
      <p:cxnSp>
        <p:nvCxnSpPr>
          <p:cNvPr id="47" name="Straight Connector 46"/>
          <p:cNvCxnSpPr>
            <a:stCxn id="5" idx="5"/>
          </p:cNvCxnSpPr>
          <p:nvPr/>
        </p:nvCxnSpPr>
        <p:spPr>
          <a:xfrm>
            <a:off x="2650353" y="2995696"/>
            <a:ext cx="2812369" cy="116952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50597" y="927651"/>
            <a:ext cx="2972788" cy="803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  <a:p>
            <a:pPr algn="ctr"/>
            <a:r>
              <a:rPr lang="sv-SE" dirty="0" smtClean="0"/>
              <a:t>Webbrowser</a:t>
            </a:r>
          </a:p>
          <a:p>
            <a:pPr algn="ctr"/>
            <a:r>
              <a:rPr lang="sv-SE" dirty="0" err="1" smtClean="0"/>
              <a:t>rtc.js</a:t>
            </a:r>
            <a:endParaRPr lang="sv-SE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54935" y="2192781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142830" y="1724884"/>
            <a:ext cx="137074" cy="86944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01299" y="1651936"/>
            <a:ext cx="655238" cy="94708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19040" y="999434"/>
            <a:ext cx="22768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AJAX </a:t>
            </a:r>
            <a:r>
              <a:rPr lang="sv-SE" dirty="0" err="1" smtClean="0"/>
              <a:t>Javascript</a:t>
            </a:r>
            <a:r>
              <a:rPr lang="sv-SE" dirty="0" smtClean="0"/>
              <a:t> </a:t>
            </a:r>
            <a:r>
              <a:rPr lang="sv-SE" dirty="0" err="1" smtClean="0"/>
              <a:t>polls</a:t>
            </a:r>
            <a:r>
              <a:rPr lang="sv-SE" dirty="0" smtClean="0"/>
              <a:t> </a:t>
            </a:r>
          </a:p>
          <a:p>
            <a:r>
              <a:rPr lang="sv-SE" dirty="0" smtClean="0"/>
              <a:t>at </a:t>
            </a:r>
            <a:r>
              <a:rPr lang="sv-SE" dirty="0" err="1" smtClean="0"/>
              <a:t>regular</a:t>
            </a:r>
            <a:r>
              <a:rPr lang="sv-SE" dirty="0" smtClean="0"/>
              <a:t> </a:t>
            </a:r>
            <a:r>
              <a:rPr lang="sv-SE" dirty="0" err="1" smtClean="0"/>
              <a:t>intervals</a:t>
            </a:r>
            <a:endParaRPr lang="sv-SE" dirty="0" smtClean="0"/>
          </a:p>
          <a:p>
            <a:r>
              <a:rPr lang="sv-SE" dirty="0" err="1" smtClean="0"/>
              <a:t>updates</a:t>
            </a:r>
            <a:r>
              <a:rPr lang="sv-SE" dirty="0" smtClean="0"/>
              <a:t> GUI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62" y="665055"/>
            <a:ext cx="3195076" cy="145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 flipH="1" flipV="1">
            <a:off x="2019628" y="3068872"/>
            <a:ext cx="93100" cy="84805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58367" y="2569202"/>
            <a:ext cx="2216600" cy="4996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rtcQ.py</a:t>
            </a:r>
            <a:endParaRPr lang="sv-SE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5305" y="3612729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7967" y="5518459"/>
            <a:ext cx="989066" cy="543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AMP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72572" y="5470988"/>
            <a:ext cx="847056" cy="5448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SW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112728" y="5495017"/>
            <a:ext cx="1499246" cy="521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Umbrella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94293" y="5470988"/>
            <a:ext cx="909301" cy="5779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ISE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endCxn id="46" idx="0"/>
          </p:cNvCxnSpPr>
          <p:nvPr/>
        </p:nvCxnSpPr>
        <p:spPr>
          <a:xfrm>
            <a:off x="4023385" y="4974000"/>
            <a:ext cx="125559" cy="49698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4733" y="3900116"/>
            <a:ext cx="4708753" cy="1085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cats.py</a:t>
            </a:r>
            <a:r>
              <a:rPr lang="sv-SE" dirty="0" smtClean="0"/>
              <a:t> ( Cisco API Tools, </a:t>
            </a:r>
            <a:r>
              <a:rPr lang="sv-SE" dirty="0" err="1" smtClean="0"/>
              <a:t>hides</a:t>
            </a:r>
            <a:r>
              <a:rPr lang="sv-SE" dirty="0" smtClean="0"/>
              <a:t> API </a:t>
            </a:r>
            <a:r>
              <a:rPr lang="sv-SE" dirty="0" err="1" smtClean="0"/>
              <a:t>complexity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392038" y="-106951"/>
            <a:ext cx="10515600" cy="1325563"/>
          </a:xfrm>
        </p:spPr>
        <p:txBody>
          <a:bodyPr/>
          <a:lstStyle/>
          <a:p>
            <a:r>
              <a:rPr lang="sv-SE" dirty="0" err="1" smtClean="0"/>
              <a:t>rtcQ.py</a:t>
            </a:r>
            <a:r>
              <a:rPr lang="sv-SE" dirty="0" smtClean="0"/>
              <a:t>, </a:t>
            </a:r>
            <a:r>
              <a:rPr lang="sv-SE" dirty="0" err="1" smtClean="0"/>
              <a:t>rtcUQ.py</a:t>
            </a:r>
            <a:endParaRPr lang="sv-SE" dirty="0"/>
          </a:p>
        </p:txBody>
      </p:sp>
      <p:sp>
        <p:nvSpPr>
          <p:cNvPr id="30" name="TextBox 29"/>
          <p:cNvSpPr txBox="1"/>
          <p:nvPr/>
        </p:nvSpPr>
        <p:spPr>
          <a:xfrm>
            <a:off x="6359486" y="2482218"/>
            <a:ext cx="55520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CGI script - serves </a:t>
            </a:r>
            <a:r>
              <a:rPr lang="sv-SE" dirty="0" err="1" smtClean="0"/>
              <a:t>requests</a:t>
            </a:r>
            <a:r>
              <a:rPr lang="sv-SE" dirty="0" smtClean="0"/>
              <a:t> to </a:t>
            </a:r>
            <a:r>
              <a:rPr lang="sv-SE" dirty="0" err="1" smtClean="0"/>
              <a:t>perform</a:t>
            </a:r>
            <a:r>
              <a:rPr lang="sv-SE" dirty="0" smtClean="0"/>
              <a:t> manual </a:t>
            </a:r>
            <a:r>
              <a:rPr lang="sv-SE" dirty="0" err="1" smtClean="0"/>
              <a:t>quarantine</a:t>
            </a:r>
            <a:r>
              <a:rPr lang="sv-SE" dirty="0" smtClean="0"/>
              <a:t> or </a:t>
            </a:r>
            <a:r>
              <a:rPr lang="sv-SE" dirty="0" err="1" smtClean="0"/>
              <a:t>unquarantine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endpoint</a:t>
            </a:r>
            <a:endParaRPr lang="sv-SE" dirty="0"/>
          </a:p>
        </p:txBody>
      </p:sp>
      <p:sp>
        <p:nvSpPr>
          <p:cNvPr id="29" name="Oval 28"/>
          <p:cNvSpPr/>
          <p:nvPr/>
        </p:nvSpPr>
        <p:spPr>
          <a:xfrm>
            <a:off x="3138796" y="2599025"/>
            <a:ext cx="2270473" cy="401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rtcUQ.py</a:t>
            </a:r>
            <a:endParaRPr lang="sv-SE" dirty="0" smtClean="0"/>
          </a:p>
        </p:txBody>
      </p:sp>
      <p:sp>
        <p:nvSpPr>
          <p:cNvPr id="48" name="Oval 47"/>
          <p:cNvSpPr/>
          <p:nvPr/>
        </p:nvSpPr>
        <p:spPr>
          <a:xfrm>
            <a:off x="1050597" y="927651"/>
            <a:ext cx="2972788" cy="803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  <a:p>
            <a:pPr algn="ctr"/>
            <a:r>
              <a:rPr lang="sv-SE" dirty="0" smtClean="0"/>
              <a:t>Webbrowser</a:t>
            </a:r>
          </a:p>
          <a:p>
            <a:pPr algn="ctr"/>
            <a:r>
              <a:rPr lang="sv-SE" dirty="0" err="1" smtClean="0"/>
              <a:t>rtc.js</a:t>
            </a:r>
            <a:endParaRPr lang="sv-SE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54935" y="2192781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19040" y="999434"/>
            <a:ext cx="22768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Manual </a:t>
            </a:r>
            <a:r>
              <a:rPr lang="sv-SE" dirty="0" err="1" smtClean="0"/>
              <a:t>quaratine</a:t>
            </a:r>
            <a:r>
              <a:rPr lang="sv-SE" dirty="0" smtClean="0"/>
              <a:t> or </a:t>
            </a:r>
            <a:r>
              <a:rPr lang="sv-SE" dirty="0" err="1" smtClean="0"/>
              <a:t>unquarantine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host</a:t>
            </a:r>
            <a:r>
              <a:rPr lang="sv-SE" dirty="0" smtClean="0"/>
              <a:t> (MAC)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62" y="665055"/>
            <a:ext cx="3195076" cy="1455439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 flipV="1">
            <a:off x="4121597" y="3016864"/>
            <a:ext cx="114631" cy="883252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9" idx="0"/>
          </p:cNvCxnSpPr>
          <p:nvPr/>
        </p:nvCxnSpPr>
        <p:spPr>
          <a:xfrm flipH="1" flipV="1">
            <a:off x="3554659" y="1566889"/>
            <a:ext cx="719374" cy="103213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152246" y="1741634"/>
            <a:ext cx="497203" cy="83394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9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1866667" y="3055161"/>
            <a:ext cx="38015" cy="1052947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14991" y="3080284"/>
            <a:ext cx="377205" cy="97724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1783" y="2581351"/>
            <a:ext cx="2286005" cy="510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rtcAMPevents.py</a:t>
            </a:r>
            <a:endParaRPr lang="sv-SE" sz="16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5305" y="3612729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7967" y="5518459"/>
            <a:ext cx="989066" cy="543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AMP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72572" y="5470988"/>
            <a:ext cx="847056" cy="5448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SW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112728" y="5495017"/>
            <a:ext cx="1499246" cy="521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Umbrella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94293" y="5470988"/>
            <a:ext cx="909301" cy="5779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ISE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3" idx="0"/>
          </p:cNvCxnSpPr>
          <p:nvPr/>
        </p:nvCxnSpPr>
        <p:spPr>
          <a:xfrm flipH="1">
            <a:off x="582500" y="4986014"/>
            <a:ext cx="107913" cy="53244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84228" y="5009456"/>
            <a:ext cx="10263" cy="5090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49821" y="5009456"/>
            <a:ext cx="10263" cy="5090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6" idx="0"/>
          </p:cNvCxnSpPr>
          <p:nvPr/>
        </p:nvCxnSpPr>
        <p:spPr>
          <a:xfrm>
            <a:off x="4023385" y="4974000"/>
            <a:ext cx="125559" cy="49698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4733" y="3900116"/>
            <a:ext cx="4708753" cy="1085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cats.py</a:t>
            </a:r>
            <a:r>
              <a:rPr lang="sv-SE" dirty="0" smtClean="0"/>
              <a:t> ( Cisco API Tools, </a:t>
            </a:r>
            <a:r>
              <a:rPr lang="sv-SE" dirty="0" err="1" smtClean="0"/>
              <a:t>hides</a:t>
            </a:r>
            <a:r>
              <a:rPr lang="sv-SE" dirty="0" smtClean="0"/>
              <a:t> API </a:t>
            </a:r>
            <a:r>
              <a:rPr lang="sv-SE" dirty="0" err="1" smtClean="0"/>
              <a:t>complexity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75046" y="-106951"/>
            <a:ext cx="12116954" cy="1011159"/>
          </a:xfrm>
        </p:spPr>
        <p:txBody>
          <a:bodyPr>
            <a:normAutofit/>
          </a:bodyPr>
          <a:lstStyle/>
          <a:p>
            <a:r>
              <a:rPr lang="sv-SE" sz="2800" dirty="0" err="1" smtClean="0"/>
              <a:t>rtcAMPevents.py</a:t>
            </a:r>
            <a:r>
              <a:rPr lang="sv-SE" sz="2800" dirty="0" smtClean="0"/>
              <a:t>, </a:t>
            </a:r>
            <a:r>
              <a:rPr lang="sv-SE" sz="2800" dirty="0" err="1" smtClean="0"/>
              <a:t>rtcSWevents.py</a:t>
            </a:r>
            <a:r>
              <a:rPr lang="sv-SE" sz="2800" dirty="0" smtClean="0"/>
              <a:t>, </a:t>
            </a:r>
            <a:r>
              <a:rPr lang="sv-SE" sz="2800" dirty="0" err="1" smtClean="0"/>
              <a:t>rtcUMBevents.py</a:t>
            </a:r>
            <a:r>
              <a:rPr lang="sv-SE" sz="2800" dirty="0" smtClean="0"/>
              <a:t>, </a:t>
            </a:r>
            <a:r>
              <a:rPr lang="sv-SE" sz="2800" dirty="0" err="1" smtClean="0"/>
              <a:t>rtcFLOWS.py</a:t>
            </a:r>
            <a:r>
              <a:rPr lang="sv-SE" sz="2800" dirty="0" smtClean="0"/>
              <a:t>, </a:t>
            </a:r>
            <a:r>
              <a:rPr lang="sv-SE" sz="2800" dirty="0" err="1" smtClean="0"/>
              <a:t>rtcISEsessions.py</a:t>
            </a:r>
            <a:endParaRPr lang="sv-SE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859103" y="2417470"/>
            <a:ext cx="35038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CGI scripts - serve </a:t>
            </a:r>
            <a:r>
              <a:rPr lang="sv-SE" dirty="0" err="1" smtClean="0"/>
              <a:t>requests</a:t>
            </a:r>
            <a:r>
              <a:rPr lang="sv-SE" dirty="0" smtClean="0"/>
              <a:t> from presentation </a:t>
            </a:r>
            <a:r>
              <a:rPr lang="sv-SE" dirty="0" err="1" smtClean="0"/>
              <a:t>layer</a:t>
            </a:r>
            <a:endParaRPr lang="sv-SE" dirty="0" smtClean="0"/>
          </a:p>
          <a:p>
            <a:r>
              <a:rPr lang="sv-SE" dirty="0" err="1" smtClean="0"/>
              <a:t>Gathers</a:t>
            </a:r>
            <a:r>
              <a:rPr lang="sv-SE" dirty="0" smtClean="0"/>
              <a:t> information from API</a:t>
            </a:r>
            <a:endParaRPr lang="sv-SE" dirty="0"/>
          </a:p>
        </p:txBody>
      </p:sp>
      <p:sp>
        <p:nvSpPr>
          <p:cNvPr id="29" name="Oval 28"/>
          <p:cNvSpPr/>
          <p:nvPr/>
        </p:nvSpPr>
        <p:spPr>
          <a:xfrm>
            <a:off x="3131827" y="2696891"/>
            <a:ext cx="2374425" cy="396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rtcSWevents.py</a:t>
            </a:r>
            <a:endParaRPr lang="sv-SE" dirty="0" smtClean="0"/>
          </a:p>
        </p:txBody>
      </p:sp>
      <p:sp>
        <p:nvSpPr>
          <p:cNvPr id="48" name="Oval 47"/>
          <p:cNvSpPr/>
          <p:nvPr/>
        </p:nvSpPr>
        <p:spPr>
          <a:xfrm>
            <a:off x="1050597" y="927651"/>
            <a:ext cx="2972788" cy="803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  <a:p>
            <a:pPr algn="ctr"/>
            <a:r>
              <a:rPr lang="sv-SE" dirty="0" smtClean="0"/>
              <a:t>Webbrowser</a:t>
            </a:r>
          </a:p>
          <a:p>
            <a:pPr algn="ctr"/>
            <a:r>
              <a:rPr lang="sv-SE" dirty="0" err="1" smtClean="0"/>
              <a:t>rtc.js</a:t>
            </a:r>
            <a:endParaRPr lang="sv-SE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54935" y="2192781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845342" y="1724884"/>
            <a:ext cx="434562" cy="87414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01299" y="1651936"/>
            <a:ext cx="542164" cy="104495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19628" y="3215582"/>
            <a:ext cx="2374425" cy="396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rtcUMB.py</a:t>
            </a:r>
            <a:endParaRPr lang="sv-SE" dirty="0" smtClean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834782" y="3577905"/>
            <a:ext cx="314161" cy="32221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62351" y="1680533"/>
            <a:ext cx="0" cy="149377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90" y="896243"/>
            <a:ext cx="6621499" cy="75098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297895" y="1303963"/>
            <a:ext cx="344726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On-</a:t>
            </a:r>
            <a:r>
              <a:rPr lang="sv-SE" dirty="0" err="1" smtClean="0"/>
              <a:t>Demand</a:t>
            </a:r>
            <a:r>
              <a:rPr lang="sv-SE" dirty="0" smtClean="0"/>
              <a:t> </a:t>
            </a:r>
            <a:r>
              <a:rPr lang="sv-SE" dirty="0" err="1" smtClean="0"/>
              <a:t>requests</a:t>
            </a:r>
            <a:r>
              <a:rPr lang="sv-SE" dirty="0" smtClean="0"/>
              <a:t> for live info on AMP, UMB, SW or ISE via API for display </a:t>
            </a:r>
          </a:p>
        </p:txBody>
      </p:sp>
    </p:spTree>
    <p:extLst>
      <p:ext uri="{BB962C8B-B14F-4D97-AF65-F5344CB8AC3E}">
        <p14:creationId xmlns:p14="http://schemas.microsoft.com/office/powerpoint/2010/main" val="3391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1866667" y="3055161"/>
            <a:ext cx="38015" cy="1052947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74671" y="3103725"/>
            <a:ext cx="377205" cy="97724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1783" y="2581350"/>
            <a:ext cx="2950044" cy="5223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smtClean="0"/>
              <a:t>rtcAMPeventDetails.py</a:t>
            </a:r>
            <a:endParaRPr lang="sv-SE" sz="16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5305" y="3612729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75046" y="-106951"/>
            <a:ext cx="12116954" cy="1011159"/>
          </a:xfrm>
        </p:spPr>
        <p:txBody>
          <a:bodyPr>
            <a:normAutofit/>
          </a:bodyPr>
          <a:lstStyle/>
          <a:p>
            <a:r>
              <a:rPr lang="sv-SE" sz="2800" dirty="0" err="1" smtClean="0"/>
              <a:t>rtcAMPeventsdetails.py</a:t>
            </a:r>
            <a:r>
              <a:rPr lang="sv-SE" sz="2800" dirty="0" smtClean="0"/>
              <a:t>, </a:t>
            </a:r>
            <a:r>
              <a:rPr lang="sv-SE" sz="2800" dirty="0" err="1" smtClean="0"/>
              <a:t>rtcSWeventDetails.py</a:t>
            </a:r>
            <a:r>
              <a:rPr lang="sv-SE" sz="2800" dirty="0" smtClean="0"/>
              <a:t>, </a:t>
            </a:r>
            <a:r>
              <a:rPr lang="sv-SE" sz="2800" dirty="0" err="1" smtClean="0"/>
              <a:t>rtcUMBeventDetails.py</a:t>
            </a:r>
            <a:r>
              <a:rPr lang="sv-SE" sz="2800" dirty="0" smtClean="0"/>
              <a:t>, </a:t>
            </a:r>
            <a:endParaRPr lang="sv-SE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859103" y="2417470"/>
            <a:ext cx="35038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CGI scripts - serve </a:t>
            </a:r>
            <a:r>
              <a:rPr lang="sv-SE" dirty="0" err="1" smtClean="0"/>
              <a:t>requests</a:t>
            </a:r>
            <a:r>
              <a:rPr lang="sv-SE" dirty="0" smtClean="0"/>
              <a:t> from presentation </a:t>
            </a:r>
            <a:r>
              <a:rPr lang="sv-SE" dirty="0" err="1" smtClean="0"/>
              <a:t>layer</a:t>
            </a:r>
            <a:endParaRPr lang="sv-SE" dirty="0" smtClean="0"/>
          </a:p>
          <a:p>
            <a:r>
              <a:rPr lang="sv-SE" dirty="0" err="1" smtClean="0"/>
              <a:t>Gathers</a:t>
            </a:r>
            <a:r>
              <a:rPr lang="sv-SE" dirty="0" smtClean="0"/>
              <a:t> information from DB</a:t>
            </a:r>
            <a:endParaRPr lang="sv-SE" dirty="0"/>
          </a:p>
        </p:txBody>
      </p:sp>
      <p:sp>
        <p:nvSpPr>
          <p:cNvPr id="29" name="Oval 28"/>
          <p:cNvSpPr/>
          <p:nvPr/>
        </p:nvSpPr>
        <p:spPr>
          <a:xfrm>
            <a:off x="3659066" y="2672931"/>
            <a:ext cx="3646925" cy="4416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rtcSWeventsDetails.py</a:t>
            </a:r>
            <a:endParaRPr lang="sv-SE" dirty="0" smtClean="0"/>
          </a:p>
        </p:txBody>
      </p:sp>
      <p:sp>
        <p:nvSpPr>
          <p:cNvPr id="48" name="Oval 47"/>
          <p:cNvSpPr/>
          <p:nvPr/>
        </p:nvSpPr>
        <p:spPr>
          <a:xfrm>
            <a:off x="1050597" y="927651"/>
            <a:ext cx="2972788" cy="803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  <a:p>
            <a:pPr algn="ctr"/>
            <a:r>
              <a:rPr lang="sv-SE" dirty="0" smtClean="0"/>
              <a:t>Webbrowser</a:t>
            </a:r>
          </a:p>
          <a:p>
            <a:pPr algn="ctr"/>
            <a:r>
              <a:rPr lang="sv-SE" dirty="0" err="1" smtClean="0"/>
              <a:t>rtc.js</a:t>
            </a:r>
            <a:endParaRPr lang="sv-SE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54935" y="2192781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845342" y="1724884"/>
            <a:ext cx="434562" cy="87414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01299" y="1651936"/>
            <a:ext cx="1273753" cy="10312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19628" y="3215581"/>
            <a:ext cx="3478964" cy="4506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rtcUMBeventDetails.py</a:t>
            </a:r>
            <a:endParaRPr lang="sv-SE" dirty="0" smtClean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966858" y="3649498"/>
            <a:ext cx="1375870" cy="45772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62351" y="1680533"/>
            <a:ext cx="538948" cy="150074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97894" y="1303963"/>
            <a:ext cx="395608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On-</a:t>
            </a:r>
            <a:r>
              <a:rPr lang="sv-SE" dirty="0" err="1" smtClean="0"/>
              <a:t>Demand</a:t>
            </a:r>
            <a:r>
              <a:rPr lang="sv-SE" dirty="0" smtClean="0"/>
              <a:t> </a:t>
            </a:r>
            <a:r>
              <a:rPr lang="sv-SE" dirty="0" err="1" smtClean="0"/>
              <a:t>requests</a:t>
            </a:r>
            <a:r>
              <a:rPr lang="sv-SE" dirty="0" smtClean="0"/>
              <a:t> for </a:t>
            </a:r>
            <a:r>
              <a:rPr lang="sv-SE" dirty="0" err="1" smtClean="0"/>
              <a:t>details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recorded</a:t>
            </a:r>
            <a:r>
              <a:rPr lang="sv-SE" dirty="0" smtClean="0"/>
              <a:t> event (</a:t>
            </a:r>
            <a:r>
              <a:rPr lang="sv-SE" dirty="0" err="1" smtClean="0"/>
              <a:t>raw</a:t>
            </a:r>
            <a:r>
              <a:rPr lang="sv-SE" dirty="0" smtClean="0"/>
              <a:t> JSON </a:t>
            </a:r>
            <a:r>
              <a:rPr lang="sv-SE" dirty="0" err="1" smtClean="0"/>
              <a:t>presented</a:t>
            </a:r>
            <a:r>
              <a:rPr lang="sv-SE" dirty="0" smtClean="0"/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51463" y="3938179"/>
            <a:ext cx="1908914" cy="115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rtcdb.py</a:t>
            </a:r>
            <a:r>
              <a:rPr lang="sv-SE" sz="1600" dirty="0" smtClean="0"/>
              <a:t>  </a:t>
            </a:r>
          </a:p>
          <a:p>
            <a:pPr algn="ctr"/>
            <a:r>
              <a:rPr lang="sv-SE" sz="1600" dirty="0" smtClean="0"/>
              <a:t>(interface to RTC DB)</a:t>
            </a:r>
            <a:endParaRPr lang="sv-SE" sz="1600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45626"/>
              </p:ext>
            </p:extLst>
          </p:nvPr>
        </p:nvGraphicFramePr>
        <p:xfrm>
          <a:off x="7810103" y="3838489"/>
          <a:ext cx="4140344" cy="105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86"/>
                <a:gridCol w="1035086"/>
                <a:gridCol w="1035086"/>
                <a:gridCol w="1035086"/>
              </a:tblGrid>
              <a:tr h="326081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mac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user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observable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eventstring</a:t>
                      </a:r>
                      <a:endParaRPr lang="sv-SE" sz="1400" dirty="0"/>
                    </a:p>
                  </a:txBody>
                  <a:tcPr/>
                </a:tc>
              </a:tr>
              <a:tr h="426699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mac</a:t>
                      </a:r>
                      <a:r>
                        <a:rPr lang="sv-SE" sz="1400" dirty="0" smtClean="0"/>
                        <a:t>=x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john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domain</a:t>
                      </a:r>
                      <a:endParaRPr lang="sv-SE" sz="1400" dirty="0" smtClean="0"/>
                    </a:p>
                    <a:p>
                      <a:r>
                        <a:rPr lang="sv-SE" sz="1400" dirty="0" smtClean="0"/>
                        <a:t>SHA</a:t>
                      </a:r>
                    </a:p>
                    <a:p>
                      <a:r>
                        <a:rPr lang="sv-SE" sz="1400" dirty="0" smtClean="0"/>
                        <a:t>IP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json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 flipV="1">
            <a:off x="7227333" y="4295770"/>
            <a:ext cx="558386" cy="1700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751797" y="4898432"/>
            <a:ext cx="2869852" cy="100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E</a:t>
            </a:r>
            <a:r>
              <a:rPr lang="sv-SE" b="1" dirty="0" smtClean="0"/>
              <a:t>vents </a:t>
            </a:r>
            <a:r>
              <a:rPr lang="sv-SE" b="1" dirty="0" err="1" smtClean="0"/>
              <a:t>tables</a:t>
            </a:r>
            <a:endParaRPr lang="sv-SE" b="1" dirty="0" smtClean="0"/>
          </a:p>
          <a:p>
            <a:r>
              <a:rPr lang="sv-SE" dirty="0" err="1" smtClean="0"/>
              <a:t>ampevents</a:t>
            </a:r>
            <a:endParaRPr lang="sv-SE" dirty="0" smtClean="0"/>
          </a:p>
          <a:p>
            <a:r>
              <a:rPr lang="sv-SE" dirty="0" err="1" smtClean="0"/>
              <a:t>swevents</a:t>
            </a:r>
            <a:endParaRPr lang="sv-SE" dirty="0" smtClean="0"/>
          </a:p>
          <a:p>
            <a:r>
              <a:rPr lang="sv-SE" dirty="0" err="1" smtClean="0"/>
              <a:t>umbevents</a:t>
            </a:r>
            <a:endParaRPr lang="sv-SE" dirty="0"/>
          </a:p>
        </p:txBody>
      </p:sp>
      <p:cxnSp>
        <p:nvCxnSpPr>
          <p:cNvPr id="9" name="Straight Connector 8"/>
          <p:cNvCxnSpPr>
            <a:endCxn id="32" idx="1"/>
          </p:cNvCxnSpPr>
          <p:nvPr/>
        </p:nvCxnSpPr>
        <p:spPr>
          <a:xfrm>
            <a:off x="1904682" y="4107227"/>
            <a:ext cx="3446781" cy="4077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V="1">
            <a:off x="4864608" y="3114589"/>
            <a:ext cx="617920" cy="77580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1783" y="2581350"/>
            <a:ext cx="2950044" cy="5223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rtcGetXconfig.py</a:t>
            </a:r>
            <a:endParaRPr lang="sv-SE" sz="16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-131805" y="3613359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928486" y="-95618"/>
            <a:ext cx="12116954" cy="1011159"/>
          </a:xfrm>
        </p:spPr>
        <p:txBody>
          <a:bodyPr>
            <a:normAutofit/>
          </a:bodyPr>
          <a:lstStyle/>
          <a:p>
            <a:r>
              <a:rPr lang="sv-SE" sz="2800" dirty="0" err="1" smtClean="0"/>
              <a:t>rtcGetXconfig.py</a:t>
            </a:r>
            <a:r>
              <a:rPr lang="sv-SE" sz="2800" dirty="0" smtClean="0"/>
              <a:t>, </a:t>
            </a:r>
            <a:r>
              <a:rPr lang="sv-SE" sz="2800" dirty="0" err="1" smtClean="0"/>
              <a:t>rtcUpdateXconfig.py</a:t>
            </a:r>
            <a:r>
              <a:rPr lang="sv-SE" sz="2800" dirty="0" smtClean="0"/>
              <a:t>, </a:t>
            </a:r>
            <a:endParaRPr lang="sv-SE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859102" y="2417470"/>
            <a:ext cx="38330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err="1" smtClean="0"/>
              <a:t>Managing</a:t>
            </a:r>
            <a:r>
              <a:rPr lang="sv-SE" dirty="0" smtClean="0"/>
              <a:t> Reading/Writing from DB</a:t>
            </a:r>
          </a:p>
          <a:p>
            <a:r>
              <a:rPr lang="sv-SE" dirty="0" smtClean="0"/>
              <a:t>x= AMP, SW, UMBRELLA, </a:t>
            </a:r>
            <a:endParaRPr lang="sv-SE" dirty="0"/>
          </a:p>
        </p:txBody>
      </p:sp>
      <p:sp>
        <p:nvSpPr>
          <p:cNvPr id="29" name="Oval 28"/>
          <p:cNvSpPr/>
          <p:nvPr/>
        </p:nvSpPr>
        <p:spPr>
          <a:xfrm>
            <a:off x="3659066" y="2672931"/>
            <a:ext cx="3646925" cy="4416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rtcUpdateXconfig.py</a:t>
            </a:r>
            <a:endParaRPr lang="sv-SE" dirty="0" smtClean="0"/>
          </a:p>
        </p:txBody>
      </p:sp>
      <p:sp>
        <p:nvSpPr>
          <p:cNvPr id="48" name="Oval 47"/>
          <p:cNvSpPr/>
          <p:nvPr/>
        </p:nvSpPr>
        <p:spPr>
          <a:xfrm>
            <a:off x="1050597" y="927651"/>
            <a:ext cx="2972788" cy="803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  <a:p>
            <a:pPr algn="ctr"/>
            <a:r>
              <a:rPr lang="sv-SE" dirty="0" smtClean="0"/>
              <a:t>Webbrowser</a:t>
            </a:r>
          </a:p>
          <a:p>
            <a:pPr algn="ctr"/>
            <a:r>
              <a:rPr lang="sv-SE" dirty="0" err="1" smtClean="0"/>
              <a:t>rtc.js</a:t>
            </a:r>
            <a:endParaRPr lang="sv-SE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54935" y="2192781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845342" y="1724884"/>
            <a:ext cx="434562" cy="87414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01299" y="1651936"/>
            <a:ext cx="1273753" cy="10312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54408" y="3065936"/>
            <a:ext cx="1739640" cy="82445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97894" y="1303962"/>
            <a:ext cx="70650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err="1" smtClean="0"/>
              <a:t>Managing</a:t>
            </a:r>
            <a:r>
              <a:rPr lang="sv-SE" dirty="0" smtClean="0"/>
              <a:t> </a:t>
            </a:r>
            <a:r>
              <a:rPr lang="sv-SE" dirty="0" err="1" smtClean="0"/>
              <a:t>config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API parameters for ISE, AMP, SW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20595" y="3890394"/>
            <a:ext cx="1908914" cy="115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rtcdb.py</a:t>
            </a:r>
            <a:r>
              <a:rPr lang="sv-SE" sz="1600" dirty="0" smtClean="0"/>
              <a:t>  </a:t>
            </a:r>
          </a:p>
          <a:p>
            <a:pPr algn="ctr"/>
            <a:r>
              <a:rPr lang="sv-SE" sz="1600" dirty="0" smtClean="0"/>
              <a:t>(interface to RTC DB)</a:t>
            </a:r>
            <a:endParaRPr lang="sv-SE" sz="1600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18630"/>
              </p:ext>
            </p:extLst>
          </p:nvPr>
        </p:nvGraphicFramePr>
        <p:xfrm>
          <a:off x="1845342" y="5352798"/>
          <a:ext cx="949082" cy="791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82"/>
              </a:tblGrid>
              <a:tr h="343056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iseconfig</a:t>
                      </a:r>
                      <a:endParaRPr lang="sv-SE" sz="1400" dirty="0"/>
                    </a:p>
                  </a:txBody>
                  <a:tcPr/>
                </a:tc>
              </a:tr>
              <a:tr h="448913"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788304"/>
              </p:ext>
            </p:extLst>
          </p:nvPr>
        </p:nvGraphicFramePr>
        <p:xfrm>
          <a:off x="3208952" y="5352799"/>
          <a:ext cx="1267968" cy="79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968"/>
              </a:tblGrid>
              <a:tr h="424338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ampconfig</a:t>
                      </a:r>
                      <a:endParaRPr lang="sv-SE" sz="1400" dirty="0"/>
                    </a:p>
                  </a:txBody>
                  <a:tcPr/>
                </a:tc>
              </a:tr>
              <a:tr h="367630"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9061"/>
              </p:ext>
            </p:extLst>
          </p:nvPr>
        </p:nvGraphicFramePr>
        <p:xfrm>
          <a:off x="4888576" y="5352797"/>
          <a:ext cx="1079764" cy="791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4"/>
              </a:tblGrid>
              <a:tr h="424339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swconfig</a:t>
                      </a:r>
                      <a:endParaRPr lang="sv-SE" sz="1400" dirty="0"/>
                    </a:p>
                  </a:txBody>
                  <a:tcPr/>
                </a:tc>
              </a:tr>
              <a:tr h="367630"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786"/>
              </p:ext>
            </p:extLst>
          </p:nvPr>
        </p:nvGraphicFramePr>
        <p:xfrm>
          <a:off x="6439956" y="5352797"/>
          <a:ext cx="1079764" cy="81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4"/>
              </a:tblGrid>
              <a:tr h="443136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umbconfig</a:t>
                      </a:r>
                      <a:endParaRPr lang="sv-SE" sz="1400" dirty="0"/>
                    </a:p>
                  </a:txBody>
                  <a:tcPr/>
                </a:tc>
              </a:tr>
              <a:tr h="367630"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V="1">
            <a:off x="4864608" y="3114589"/>
            <a:ext cx="617920" cy="77580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1783" y="2581350"/>
            <a:ext cx="2950044" cy="5223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rtcGetconfig.py</a:t>
            </a:r>
            <a:endParaRPr lang="sv-SE" sz="16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-131805" y="3613359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928486" y="-95618"/>
            <a:ext cx="12116954" cy="1011159"/>
          </a:xfrm>
        </p:spPr>
        <p:txBody>
          <a:bodyPr>
            <a:normAutofit/>
          </a:bodyPr>
          <a:lstStyle/>
          <a:p>
            <a:r>
              <a:rPr lang="sv-SE" sz="2800" dirty="0" err="1" smtClean="0"/>
              <a:t>rtcGetconfig.py</a:t>
            </a:r>
            <a:r>
              <a:rPr lang="sv-SE" sz="2800" dirty="0" smtClean="0"/>
              <a:t>, </a:t>
            </a:r>
            <a:r>
              <a:rPr lang="sv-SE" sz="2800" dirty="0" err="1" smtClean="0"/>
              <a:t>rtcUpdateconfig.py</a:t>
            </a:r>
            <a:r>
              <a:rPr lang="sv-SE" sz="2800" dirty="0" smtClean="0"/>
              <a:t>, </a:t>
            </a:r>
            <a:endParaRPr lang="sv-SE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859102" y="2417470"/>
            <a:ext cx="3833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err="1" smtClean="0"/>
              <a:t>Managing</a:t>
            </a:r>
            <a:r>
              <a:rPr lang="sv-SE" dirty="0" smtClean="0"/>
              <a:t> </a:t>
            </a:r>
            <a:r>
              <a:rPr lang="sv-SE" dirty="0" err="1" smtClean="0"/>
              <a:t>rtC</a:t>
            </a:r>
            <a:r>
              <a:rPr lang="sv-SE" dirty="0" smtClean="0"/>
              <a:t> global </a:t>
            </a:r>
            <a:r>
              <a:rPr lang="sv-SE" dirty="0" err="1" smtClean="0"/>
              <a:t>config</a:t>
            </a:r>
            <a:r>
              <a:rPr lang="sv-SE" dirty="0" smtClean="0"/>
              <a:t> options</a:t>
            </a:r>
          </a:p>
        </p:txBody>
      </p:sp>
      <p:sp>
        <p:nvSpPr>
          <p:cNvPr id="29" name="Oval 28"/>
          <p:cNvSpPr/>
          <p:nvPr/>
        </p:nvSpPr>
        <p:spPr>
          <a:xfrm>
            <a:off x="3659066" y="2672931"/>
            <a:ext cx="3646925" cy="4416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rtcUpdateconfig.py</a:t>
            </a:r>
            <a:endParaRPr lang="sv-SE" dirty="0" smtClean="0"/>
          </a:p>
        </p:txBody>
      </p:sp>
      <p:sp>
        <p:nvSpPr>
          <p:cNvPr id="48" name="Oval 47"/>
          <p:cNvSpPr/>
          <p:nvPr/>
        </p:nvSpPr>
        <p:spPr>
          <a:xfrm>
            <a:off x="1050597" y="927651"/>
            <a:ext cx="2972788" cy="803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  <a:p>
            <a:pPr algn="ctr"/>
            <a:r>
              <a:rPr lang="sv-SE" dirty="0" smtClean="0"/>
              <a:t>Webbrowser</a:t>
            </a:r>
          </a:p>
          <a:p>
            <a:pPr algn="ctr"/>
            <a:r>
              <a:rPr lang="sv-SE" dirty="0" err="1" smtClean="0"/>
              <a:t>rtc.js</a:t>
            </a:r>
            <a:endParaRPr lang="sv-SE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54935" y="2192781"/>
            <a:ext cx="10949066" cy="9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845342" y="1724884"/>
            <a:ext cx="434562" cy="87414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01299" y="1651936"/>
            <a:ext cx="1273753" cy="10312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54408" y="3065936"/>
            <a:ext cx="1739640" cy="82445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20595" y="3890394"/>
            <a:ext cx="1908914" cy="115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rtcdb.py</a:t>
            </a:r>
            <a:r>
              <a:rPr lang="sv-SE" sz="1600" dirty="0" smtClean="0"/>
              <a:t>  </a:t>
            </a:r>
          </a:p>
          <a:p>
            <a:pPr algn="ctr"/>
            <a:r>
              <a:rPr lang="sv-SE" sz="1600" dirty="0" smtClean="0"/>
              <a:t>(interface to RTC DB)</a:t>
            </a:r>
            <a:endParaRPr lang="sv-SE" sz="16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56709"/>
              </p:ext>
            </p:extLst>
          </p:nvPr>
        </p:nvGraphicFramePr>
        <p:xfrm>
          <a:off x="4047769" y="5316223"/>
          <a:ext cx="1267968" cy="79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968"/>
              </a:tblGrid>
              <a:tr h="424338">
                <a:tc>
                  <a:txBody>
                    <a:bodyPr/>
                    <a:lstStyle/>
                    <a:p>
                      <a:r>
                        <a:rPr lang="sv-SE" sz="1400" dirty="0" err="1" smtClean="0"/>
                        <a:t>rtcconfig</a:t>
                      </a:r>
                      <a:endParaRPr lang="sv-SE" sz="1400" dirty="0"/>
                    </a:p>
                  </a:txBody>
                  <a:tcPr/>
                </a:tc>
              </a:tr>
              <a:tr h="367630"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570" y="116829"/>
            <a:ext cx="2972308" cy="20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To </a:t>
            </a:r>
            <a:r>
              <a:rPr lang="sv-SE" dirty="0" err="1" smtClean="0"/>
              <a:t>consider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Currently</a:t>
            </a:r>
            <a:r>
              <a:rPr lang="sv-SE" dirty="0" smtClean="0"/>
              <a:t> a </a:t>
            </a:r>
            <a:r>
              <a:rPr lang="sv-SE" dirty="0" err="1" smtClean="0"/>
              <a:t>host</a:t>
            </a:r>
            <a:r>
              <a:rPr lang="sv-SE" dirty="0"/>
              <a:t> </a:t>
            </a:r>
            <a:r>
              <a:rPr lang="sv-SE" dirty="0" smtClean="0"/>
              <a:t>or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get a </a:t>
            </a:r>
            <a:r>
              <a:rPr lang="sv-SE" dirty="0" err="1" smtClean="0"/>
              <a:t>penalty</a:t>
            </a:r>
            <a:r>
              <a:rPr lang="sv-SE" dirty="0" smtClean="0"/>
              <a:t> </a:t>
            </a:r>
            <a:r>
              <a:rPr lang="sv-SE" dirty="0" err="1" smtClean="0"/>
              <a:t>once</a:t>
            </a:r>
            <a:r>
              <a:rPr lang="sv-SE" dirty="0" smtClean="0"/>
              <a:t> for the same </a:t>
            </a:r>
            <a:r>
              <a:rPr lang="sv-SE" dirty="0" err="1" smtClean="0"/>
              <a:t>observable</a:t>
            </a:r>
            <a:endParaRPr lang="sv-SE" dirty="0" smtClean="0"/>
          </a:p>
          <a:p>
            <a:pPr lvl="1"/>
            <a:r>
              <a:rPr lang="sv-SE" dirty="0" err="1" smtClean="0"/>
              <a:t>e.g</a:t>
            </a:r>
            <a:r>
              <a:rPr lang="sv-SE" dirty="0" smtClean="0"/>
              <a:t>. If SHA256 </a:t>
            </a:r>
            <a:r>
              <a:rPr lang="sv-SE" dirty="0" err="1" smtClean="0"/>
              <a:t>observed</a:t>
            </a:r>
            <a:r>
              <a:rPr lang="sv-SE" dirty="0" smtClean="0"/>
              <a:t> N </a:t>
            </a:r>
            <a:r>
              <a:rPr lang="sv-SE" dirty="0" err="1" smtClean="0"/>
              <a:t>times</a:t>
            </a:r>
            <a:r>
              <a:rPr lang="sv-SE" dirty="0" smtClean="0"/>
              <a:t> on </a:t>
            </a:r>
            <a:r>
              <a:rPr lang="sv-SE" dirty="0" err="1" smtClean="0"/>
              <a:t>host</a:t>
            </a:r>
            <a:r>
              <a:rPr lang="sv-SE" dirty="0" smtClean="0"/>
              <a:t>/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get 1*</a:t>
            </a:r>
            <a:r>
              <a:rPr lang="sv-SE" dirty="0" err="1" smtClean="0"/>
              <a:t>penalty</a:t>
            </a:r>
            <a:endParaRPr lang="sv-SE" dirty="0" smtClean="0"/>
          </a:p>
          <a:p>
            <a:pPr lvl="1"/>
            <a:r>
              <a:rPr lang="sv-SE" dirty="0" err="1" smtClean="0"/>
              <a:t>e.g</a:t>
            </a:r>
            <a:r>
              <a:rPr lang="sv-SE" dirty="0" smtClean="0"/>
              <a:t>.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host</a:t>
            </a:r>
            <a:r>
              <a:rPr lang="sv-SE" dirty="0" smtClean="0"/>
              <a:t>/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connects</a:t>
            </a:r>
            <a:r>
              <a:rPr lang="sv-SE" dirty="0" smtClean="0"/>
              <a:t> to the same CNC 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times</a:t>
            </a:r>
            <a:r>
              <a:rPr lang="sv-SE" dirty="0" smtClean="0"/>
              <a:t>, </a:t>
            </a:r>
            <a:r>
              <a:rPr lang="sv-SE" dirty="0" err="1" smtClean="0"/>
              <a:t>only</a:t>
            </a:r>
            <a:r>
              <a:rPr lang="sv-SE" dirty="0" smtClean="0"/>
              <a:t> 1*</a:t>
            </a:r>
            <a:r>
              <a:rPr lang="sv-SE" dirty="0" err="1" smtClean="0"/>
              <a:t>penalty</a:t>
            </a:r>
            <a:endParaRPr lang="sv-SE" dirty="0" smtClean="0"/>
          </a:p>
          <a:p>
            <a:r>
              <a:rPr lang="sv-SE" dirty="0" err="1" smtClean="0"/>
              <a:t>This</a:t>
            </a:r>
            <a:r>
              <a:rPr lang="sv-SE" dirty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configurable</a:t>
            </a:r>
            <a:r>
              <a:rPr lang="sv-SE" dirty="0" smtClean="0"/>
              <a:t>? </a:t>
            </a:r>
            <a:r>
              <a:rPr lang="sv-SE" dirty="0" err="1" smtClean="0"/>
              <a:t>Depending</a:t>
            </a:r>
            <a:r>
              <a:rPr lang="sv-SE" dirty="0" smtClean="0"/>
              <a:t> on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IOC, </a:t>
            </a:r>
            <a:r>
              <a:rPr lang="sv-SE" dirty="0" err="1" smtClean="0"/>
              <a:t>penalty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accumulate</a:t>
            </a:r>
            <a:r>
              <a:rPr lang="sv-SE" dirty="0" smtClean="0"/>
              <a:t> for the same </a:t>
            </a:r>
            <a:r>
              <a:rPr lang="sv-SE" dirty="0" err="1" smtClean="0"/>
              <a:t>observable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3963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19804</TotalTime>
  <Words>724</Words>
  <Application>Microsoft Macintosh PowerPoint</Application>
  <PresentationFormat>Widescreen</PresentationFormat>
  <Paragraphs>212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Wingdings</vt:lpstr>
      <vt:lpstr>Arial</vt:lpstr>
      <vt:lpstr>Office Theme</vt:lpstr>
      <vt:lpstr>High Level Design</vt:lpstr>
      <vt:lpstr>rtcMain.py - details</vt:lpstr>
      <vt:lpstr>rtcGetHosts.py, rtcGetUsers.py</vt:lpstr>
      <vt:lpstr>rtcQ.py, rtcUQ.py</vt:lpstr>
      <vt:lpstr>rtcAMPevents.py, rtcSWevents.py, rtcUMBevents.py, rtcFLOWS.py, rtcISEsessions.py</vt:lpstr>
      <vt:lpstr>rtcAMPeventsdetails.py, rtcSWeventDetails.py, rtcUMBeventDetails.py, </vt:lpstr>
      <vt:lpstr>rtcGetXconfig.py, rtcUpdateXconfig.py, </vt:lpstr>
      <vt:lpstr>rtcGetconfig.py, rtcUpdateconfig.py, </vt:lpstr>
      <vt:lpstr>To consider</vt:lpstr>
      <vt:lpstr>Known Issues/Challenges</vt:lpstr>
      <vt:lpstr>Must fix </vt:lpstr>
      <vt:lpstr>Requirements (1)</vt:lpstr>
      <vt:lpstr>Where to put files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</cp:revision>
  <dcterms:created xsi:type="dcterms:W3CDTF">2018-09-06T17:55:55Z</dcterms:created>
  <dcterms:modified xsi:type="dcterms:W3CDTF">2018-10-24T13:16:50Z</dcterms:modified>
</cp:coreProperties>
</file>