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Lst>
  <p:notesMasterIdLst>
    <p:notesMasterId r:id="rId27"/>
  </p:notesMasterIdLst>
  <p:handoutMasterIdLst>
    <p:handoutMasterId r:id="rId28"/>
  </p:handoutMasterIdLst>
  <p:sldIdLst>
    <p:sldId id="472" r:id="rId6"/>
    <p:sldId id="330" r:id="rId7"/>
    <p:sldId id="489" r:id="rId8"/>
    <p:sldId id="485" r:id="rId9"/>
    <p:sldId id="493" r:id="rId10"/>
    <p:sldId id="486" r:id="rId11"/>
    <p:sldId id="484" r:id="rId12"/>
    <p:sldId id="491" r:id="rId13"/>
    <p:sldId id="475" r:id="rId14"/>
    <p:sldId id="483" r:id="rId15"/>
    <p:sldId id="474" r:id="rId16"/>
    <p:sldId id="477" r:id="rId17"/>
    <p:sldId id="476" r:id="rId18"/>
    <p:sldId id="498" r:id="rId19"/>
    <p:sldId id="494" r:id="rId20"/>
    <p:sldId id="495" r:id="rId21"/>
    <p:sldId id="496" r:id="rId22"/>
    <p:sldId id="497" r:id="rId23"/>
    <p:sldId id="479" r:id="rId24"/>
    <p:sldId id="481" r:id="rId25"/>
    <p:sldId id="473" r:id="rId26"/>
  </p:sldIdLst>
  <p:sldSz cx="12188825" cy="6858000"/>
  <p:notesSz cx="7023100" cy="9309100"/>
  <p:custDataLst>
    <p:tags r:id="rId29"/>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472"/>
            <p14:sldId id="330"/>
            <p14:sldId id="489"/>
            <p14:sldId id="485"/>
            <p14:sldId id="493"/>
            <p14:sldId id="486"/>
            <p14:sldId id="484"/>
            <p14:sldId id="491"/>
            <p14:sldId id="475"/>
            <p14:sldId id="483"/>
            <p14:sldId id="474"/>
            <p14:sldId id="477"/>
            <p14:sldId id="476"/>
            <p14:sldId id="498"/>
            <p14:sldId id="494"/>
            <p14:sldId id="495"/>
            <p14:sldId id="496"/>
            <p14:sldId id="497"/>
            <p14:sldId id="479"/>
            <p14:sldId id="481"/>
            <p14:sldId id="473"/>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82B3"/>
    <a:srgbClr val="00558D"/>
    <a:srgbClr val="BFBFBF"/>
    <a:srgbClr val="3999C6"/>
    <a:srgbClr val="CFCECE"/>
    <a:srgbClr val="3399FF"/>
    <a:srgbClr val="00AEEF"/>
    <a:srgbClr val="5BADFF"/>
    <a:srgbClr val="9A00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1" autoAdjust="0"/>
    <p:restoredTop sz="89985" autoAdjust="0"/>
  </p:normalViewPr>
  <p:slideViewPr>
    <p:cSldViewPr snapToGrid="0">
      <p:cViewPr varScale="1">
        <p:scale>
          <a:sx n="66" d="100"/>
          <a:sy n="66" d="100"/>
        </p:scale>
        <p:origin x="965" y="43"/>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12/14/2017</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12/14/2017</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‹Nr.›</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11008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574675" marR="0" lvl="0" indent="-5715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IaaS, PaaS, SaaS</a:t>
            </a:r>
          </a:p>
          <a:p>
            <a:pPr marL="574675" indent="-571500">
              <a:buFont typeface="Arial" panose="020B0604020202020204" pitchFamily="34" charset="0"/>
              <a:buChar char="•"/>
            </a:pPr>
            <a:endParaRPr lang="de-DE" dirty="0"/>
          </a:p>
          <a:p>
            <a:endParaRPr lang="de-DE" dirty="0"/>
          </a:p>
        </p:txBody>
      </p:sp>
      <p:sp>
        <p:nvSpPr>
          <p:cNvPr id="4" name="Foliennummernplatzhalt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755865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Service Bus Cloudmessaging </a:t>
            </a:r>
            <a:r>
              <a:rPr lang="de-DE" dirty="0" err="1"/>
              <a:t>priv</a:t>
            </a:r>
            <a:r>
              <a:rPr lang="de-DE" dirty="0"/>
              <a:t> </a:t>
            </a:r>
            <a:r>
              <a:rPr lang="de-DE" dirty="0" err="1"/>
              <a:t>vs</a:t>
            </a:r>
            <a:r>
              <a:rPr lang="de-DE" dirty="0"/>
              <a:t> </a:t>
            </a:r>
            <a:r>
              <a:rPr lang="de-DE" dirty="0" err="1"/>
              <a:t>public</a:t>
            </a:r>
            <a:endParaRPr lang="de-DE" dirty="0"/>
          </a:p>
          <a:p>
            <a:r>
              <a:rPr lang="de-DE" dirty="0"/>
              <a:t>HD Insight = Big Data Analysen</a:t>
            </a:r>
          </a:p>
          <a:p>
            <a:r>
              <a:rPr lang="de-DE" dirty="0"/>
              <a:t>Stream Analytics = Echtzeitanalysen</a:t>
            </a:r>
          </a:p>
          <a:p>
            <a:r>
              <a:rPr lang="de-DE" dirty="0"/>
              <a:t>Power BI = Business Analytics </a:t>
            </a:r>
            <a:r>
              <a:rPr lang="de-DE" dirty="0">
                <a:sym typeface="Wingdings" panose="05000000000000000000" pitchFamily="2" charset="2"/>
              </a:rPr>
              <a:t> Darstellung</a:t>
            </a:r>
            <a:endParaRPr lang="de-DE" dirty="0"/>
          </a:p>
        </p:txBody>
      </p:sp>
      <p:sp>
        <p:nvSpPr>
          <p:cNvPr id="4" name="Foliennummernplatzhalt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227110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Tx/>
              <a:buChar char="-"/>
            </a:pPr>
            <a:r>
              <a:rPr lang="de-DE" dirty="0" err="1"/>
              <a:t>Provisioning</a:t>
            </a:r>
            <a:r>
              <a:rPr lang="de-DE" dirty="0"/>
              <a:t> Dienst: Installation ohne Userbemühungen</a:t>
            </a:r>
          </a:p>
          <a:p>
            <a:pPr marL="285750" indent="-285750">
              <a:buFontTx/>
              <a:buChar char="-"/>
            </a:pPr>
            <a:r>
              <a:rPr lang="de-DE" dirty="0"/>
              <a:t>Start, </a:t>
            </a:r>
            <a:r>
              <a:rPr lang="de-DE" dirty="0" err="1"/>
              <a:t>Stop</a:t>
            </a:r>
            <a:r>
              <a:rPr lang="de-DE" dirty="0"/>
              <a:t> Geräte Status etc.</a:t>
            </a:r>
          </a:p>
          <a:p>
            <a:pPr marL="285750" indent="-285750">
              <a:buFontTx/>
              <a:buChar char="-"/>
            </a:pPr>
            <a:r>
              <a:rPr lang="de-DE" dirty="0"/>
              <a:t>Entwicklungsmöglichkeiten: .net, </a:t>
            </a:r>
            <a:r>
              <a:rPr lang="de-DE" dirty="0" err="1"/>
              <a:t>python</a:t>
            </a:r>
            <a:r>
              <a:rPr lang="de-DE" dirty="0"/>
              <a:t>, </a:t>
            </a:r>
            <a:r>
              <a:rPr lang="de-DE" dirty="0" err="1"/>
              <a:t>java</a:t>
            </a:r>
            <a:r>
              <a:rPr lang="de-DE" dirty="0"/>
              <a:t>, </a:t>
            </a:r>
            <a:r>
              <a:rPr lang="de-DE" dirty="0" err="1"/>
              <a:t>php</a:t>
            </a:r>
            <a:r>
              <a:rPr lang="de-DE" dirty="0"/>
              <a:t>, node.js</a:t>
            </a:r>
          </a:p>
          <a:p>
            <a:pPr marL="285750" indent="-285750">
              <a:buFontTx/>
              <a:buChar char="-"/>
            </a:pPr>
            <a:r>
              <a:rPr lang="de-DE" dirty="0"/>
              <a:t>Linux Server, Windows Server, PowerShell</a:t>
            </a:r>
          </a:p>
        </p:txBody>
      </p:sp>
      <p:sp>
        <p:nvSpPr>
          <p:cNvPr id="4" name="Foliennummernplatzhalt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759156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Backend vgl. Großes Schaubild ?!</a:t>
            </a:r>
          </a:p>
        </p:txBody>
      </p:sp>
      <p:sp>
        <p:nvSpPr>
          <p:cNvPr id="4" name="Foliennummernplatzhalt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824754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Advanced</a:t>
            </a:r>
            <a:r>
              <a:rPr lang="de-DE" dirty="0"/>
              <a:t> Message Queuing Protocol</a:t>
            </a:r>
          </a:p>
          <a:p>
            <a:r>
              <a:rPr lang="de-DE" sz="1600" b="0" i="0" kern="1200" dirty="0">
                <a:solidFill>
                  <a:schemeClr val="tx1"/>
                </a:solidFill>
                <a:effectLst/>
                <a:latin typeface="Segoe UI" pitchFamily="34" charset="0"/>
                <a:ea typeface="+mn-ea"/>
                <a:cs typeface="+mn-cs"/>
              </a:rPr>
              <a:t>Message Queuing </a:t>
            </a:r>
            <a:r>
              <a:rPr lang="de-DE" sz="1600" b="0" i="0" kern="1200" dirty="0" err="1">
                <a:solidFill>
                  <a:schemeClr val="tx1"/>
                </a:solidFill>
                <a:effectLst/>
                <a:latin typeface="Segoe UI" pitchFamily="34" charset="0"/>
                <a:ea typeface="+mn-ea"/>
                <a:cs typeface="+mn-cs"/>
              </a:rPr>
              <a:t>Telemetry</a:t>
            </a:r>
            <a:r>
              <a:rPr lang="de-DE" sz="1600" b="0" i="0" kern="1200" dirty="0">
                <a:solidFill>
                  <a:schemeClr val="tx1"/>
                </a:solidFill>
                <a:effectLst/>
                <a:latin typeface="Segoe UI" pitchFamily="34" charset="0"/>
                <a:ea typeface="+mn-ea"/>
                <a:cs typeface="+mn-cs"/>
              </a:rPr>
              <a:t> Transport</a:t>
            </a:r>
            <a:endParaRPr lang="de-DE" dirty="0"/>
          </a:p>
          <a:p>
            <a:r>
              <a:rPr lang="de-DE" dirty="0"/>
              <a:t>3 Möglichkeiten für D2C </a:t>
            </a:r>
            <a:r>
              <a:rPr lang="de-DE" dirty="0">
                <a:sym typeface="Wingdings" panose="05000000000000000000" pitchFamily="2" charset="2"/>
              </a:rPr>
              <a:t> </a:t>
            </a:r>
            <a:r>
              <a:rPr lang="de-DE" dirty="0" err="1">
                <a:sym typeface="Wingdings" panose="05000000000000000000" pitchFamily="2" charset="2"/>
              </a:rPr>
              <a:t>DtC</a:t>
            </a:r>
            <a:r>
              <a:rPr lang="de-DE" dirty="0">
                <a:sym typeface="Wingdings" panose="05000000000000000000" pitchFamily="2" charset="2"/>
              </a:rPr>
              <a:t> Message,  Gemeldete Eigenschaften des Zwilling, Dateiupload</a:t>
            </a:r>
            <a:endParaRPr lang="de-DE" dirty="0"/>
          </a:p>
        </p:txBody>
      </p:sp>
      <p:sp>
        <p:nvSpPr>
          <p:cNvPr id="4" name="Foliennummernplatzhalt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755400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a:t>Erst wenn Gerät den Erhalt bestätigt, kann die Nachricht aus der Queue gelöscht werden</a:t>
            </a:r>
          </a:p>
          <a:p>
            <a:pPr marL="285750" indent="-285750">
              <a:buFont typeface="Arial" panose="020B0604020202020204" pitchFamily="34" charset="0"/>
              <a:buChar char="•"/>
            </a:pPr>
            <a:r>
              <a:rPr lang="de-DE" dirty="0"/>
              <a:t>Beispielhafte Status: in Warteschlange eingereiht, Abgeschlossen, Nicht sichtbar, Unzustellbar etc.</a:t>
            </a:r>
          </a:p>
          <a:p>
            <a:pPr marL="285750" indent="-285750">
              <a:buFont typeface="Arial" panose="020B0604020202020204" pitchFamily="34" charset="0"/>
              <a:buChar char="•"/>
            </a:pPr>
            <a:r>
              <a:rPr lang="de-DE" dirty="0"/>
              <a:t>Per Message TTL and </a:t>
            </a:r>
            <a:r>
              <a:rPr lang="de-DE" dirty="0" err="1"/>
              <a:t>Receipts</a:t>
            </a:r>
            <a:r>
              <a:rPr lang="de-DE" dirty="0"/>
              <a:t>!</a:t>
            </a:r>
          </a:p>
        </p:txBody>
      </p:sp>
      <p:sp>
        <p:nvSpPr>
          <p:cNvPr id="4" name="Foliennummernplatzhalt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54143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52360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Microsoft Corporation</a:t>
            </a:r>
          </a:p>
        </p:txBody>
      </p:sp>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6" name="Footer Placeholder 2"/>
          <p:cNvSpPr txBox="1">
            <a:spLocks/>
          </p:cNvSpPr>
          <p:nvPr userDrawn="1"/>
        </p:nvSpPr>
        <p:spPr>
          <a:xfrm>
            <a:off x="1048599" y="6441941"/>
            <a:ext cx="4631312" cy="173219"/>
          </a:xfrm>
          <a:prstGeom prst="rect">
            <a:avLst/>
          </a:prstGeom>
        </p:spPr>
        <p:txBody>
          <a:bodyPr vert="horz" lIns="119461" tIns="59730" rIns="119461" bIns="59730" rtlCol="0" anchor="ctr"/>
          <a:lstStyle>
            <a:defPPr>
              <a:defRPr lang="en-US"/>
            </a:defPPr>
            <a:lvl1pPr marL="0" algn="r" defTabSz="914400" rtl="0" eaLnBrk="1" latinLnBrk="0" hangingPunct="1">
              <a:defRPr sz="8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76" dirty="0">
                <a:solidFill>
                  <a:schemeClr val="accent6">
                    <a:lumMod val="20000"/>
                    <a:lumOff val="80000"/>
                  </a:schemeClr>
                </a:solidFill>
                <a:latin typeface="Segoe UI"/>
              </a:rPr>
              <a:t>MICROSOFT CONFIDENTIAL –  SUBJECT TO NDA </a:t>
            </a:r>
          </a:p>
        </p:txBody>
      </p:sp>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7.PNG"/><Relationship Id="rId4" Type="http://schemas.microsoft.com/office/2007/relationships/hdphoto" Target="../media/hdphoto2.wdp"/><Relationship Id="rId9" Type="http://schemas.microsoft.com/office/2007/relationships/hdphoto" Target="../media/hdphoto3.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8.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32.png"/><Relationship Id="rId4" Type="http://schemas.microsoft.com/office/2007/relationships/hdphoto" Target="../media/hdphoto4.wdp"/><Relationship Id="rId9"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emf"/><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4.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emf"/><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emf"/><Relationship Id="rId14" Type="http://schemas.openxmlformats.org/officeDocument/2006/relationships/image" Target="../media/image22.emf"/><Relationship Id="rId22"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858982" y="2537984"/>
            <a:ext cx="7222373" cy="6093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4400" dirty="0"/>
              <a:t>VT </a:t>
            </a:r>
            <a:r>
              <a:rPr lang="en-US" sz="4400" dirty="0" err="1"/>
              <a:t>Semesterprojekt</a:t>
            </a:r>
            <a:endParaRPr lang="en-US" sz="4400" dirty="0"/>
          </a:p>
        </p:txBody>
      </p:sp>
      <p:pic>
        <p:nvPicPr>
          <p:cNvPr id="1026" name="Picture 2" descr="Bildergebnis für azure IOT">
            <a:extLst>
              <a:ext uri="{FF2B5EF4-FFF2-40B4-BE49-F238E27FC236}">
                <a16:creationId xmlns:a16="http://schemas.microsoft.com/office/drawing/2014/main" id="{90E67DF7-5188-476C-96FB-160232B5BC4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2484" r="22208"/>
          <a:stretch/>
        </p:blipFill>
        <p:spPr bwMode="auto">
          <a:xfrm>
            <a:off x="7315201" y="294151"/>
            <a:ext cx="4294909" cy="407691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2B0A6DA-3DBA-4A9E-B711-41E62F7307D0}"/>
              </a:ext>
            </a:extLst>
          </p:cNvPr>
          <p:cNvSpPr txBox="1">
            <a:spLocks/>
          </p:cNvSpPr>
          <p:nvPr/>
        </p:nvSpPr>
        <p:spPr>
          <a:xfrm>
            <a:off x="858982" y="3299981"/>
            <a:ext cx="8335355"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7200" b="1" dirty="0"/>
              <a:t>Azure IoT Hub</a:t>
            </a:r>
          </a:p>
        </p:txBody>
      </p:sp>
      <p:sp>
        <p:nvSpPr>
          <p:cNvPr id="5" name="Title 3">
            <a:extLst>
              <a:ext uri="{FF2B5EF4-FFF2-40B4-BE49-F238E27FC236}">
                <a16:creationId xmlns:a16="http://schemas.microsoft.com/office/drawing/2014/main" id="{F7726087-70A1-41C3-9885-D9A903BBA09F}"/>
              </a:ext>
            </a:extLst>
          </p:cNvPr>
          <p:cNvSpPr txBox="1">
            <a:spLocks/>
          </p:cNvSpPr>
          <p:nvPr/>
        </p:nvSpPr>
        <p:spPr>
          <a:xfrm>
            <a:off x="9107054" y="4902339"/>
            <a:ext cx="2673464" cy="13295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r>
              <a:rPr lang="en-US" sz="2400" dirty="0"/>
              <a:t>Christopher Klumb</a:t>
            </a:r>
          </a:p>
          <a:p>
            <a:pPr algn="r"/>
            <a:r>
              <a:rPr lang="en-US" sz="2400" dirty="0"/>
              <a:t>Robert Schmidt</a:t>
            </a:r>
          </a:p>
          <a:p>
            <a:pPr algn="r"/>
            <a:r>
              <a:rPr lang="en-US" sz="2400" dirty="0"/>
              <a:t>Dominic Schwarz</a:t>
            </a:r>
          </a:p>
          <a:p>
            <a:pPr algn="r"/>
            <a:r>
              <a:rPr lang="en-US" sz="2400" dirty="0"/>
              <a:t>Lars Walter</a:t>
            </a:r>
          </a:p>
        </p:txBody>
      </p:sp>
      <p:sp>
        <p:nvSpPr>
          <p:cNvPr id="6" name="Title 3">
            <a:extLst>
              <a:ext uri="{FF2B5EF4-FFF2-40B4-BE49-F238E27FC236}">
                <a16:creationId xmlns:a16="http://schemas.microsoft.com/office/drawing/2014/main" id="{2E7D516E-08E3-4EFC-AEF1-2B838EEA6724}"/>
              </a:ext>
            </a:extLst>
          </p:cNvPr>
          <p:cNvSpPr txBox="1">
            <a:spLocks/>
          </p:cNvSpPr>
          <p:nvPr/>
        </p:nvSpPr>
        <p:spPr>
          <a:xfrm>
            <a:off x="858981" y="4449776"/>
            <a:ext cx="7222373" cy="3877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2800" dirty="0" err="1"/>
              <a:t>Wintersemester</a:t>
            </a:r>
            <a:r>
              <a:rPr lang="en-US" sz="2800" dirty="0"/>
              <a:t> 2017 / 2018</a:t>
            </a:r>
          </a:p>
        </p:txBody>
      </p:sp>
    </p:spTree>
    <p:extLst>
      <p:ext uri="{BB962C8B-B14F-4D97-AF65-F5344CB8AC3E}">
        <p14:creationId xmlns:p14="http://schemas.microsoft.com/office/powerpoint/2010/main" val="34665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B1DF59-7C47-4EAD-A8D4-6FEE48239861}"/>
              </a:ext>
            </a:extLst>
          </p:cNvPr>
          <p:cNvSpPr>
            <a:spLocks noGrp="1"/>
          </p:cNvSpPr>
          <p:nvPr>
            <p:ph type="title"/>
          </p:nvPr>
        </p:nvSpPr>
        <p:spPr/>
        <p:txBody>
          <a:bodyPr/>
          <a:lstStyle/>
          <a:p>
            <a:r>
              <a:rPr lang="de-DE" dirty="0"/>
              <a:t>Aufgabenstellung</a:t>
            </a:r>
          </a:p>
        </p:txBody>
      </p:sp>
      <p:sp>
        <p:nvSpPr>
          <p:cNvPr id="3" name="Textplatzhalter 2">
            <a:extLst>
              <a:ext uri="{FF2B5EF4-FFF2-40B4-BE49-F238E27FC236}">
                <a16:creationId xmlns:a16="http://schemas.microsoft.com/office/drawing/2014/main" id="{8A570CE4-75B5-4BE5-A5BD-57563AA286D8}"/>
              </a:ext>
            </a:extLst>
          </p:cNvPr>
          <p:cNvSpPr>
            <a:spLocks noGrp="1"/>
          </p:cNvSpPr>
          <p:nvPr>
            <p:ph type="body" sz="quarter" idx="10"/>
          </p:nvPr>
        </p:nvSpPr>
        <p:spPr>
          <a:xfrm>
            <a:off x="519112" y="1370525"/>
            <a:ext cx="11149013" cy="3901068"/>
          </a:xfrm>
        </p:spPr>
        <p:txBody>
          <a:bodyPr/>
          <a:lstStyle/>
          <a:p>
            <a:pPr marL="574675" indent="-571500">
              <a:buFont typeface="Arial" panose="020B0604020202020204" pitchFamily="34" charset="0"/>
              <a:buChar char="•"/>
            </a:pPr>
            <a:r>
              <a:rPr lang="de-DE" dirty="0"/>
              <a:t>Pro Weinberg 1 Gerät (Raspberry Pi oder Simulation)</a:t>
            </a:r>
          </a:p>
          <a:p>
            <a:pPr marL="574675" indent="-571500">
              <a:buFont typeface="Arial" panose="020B0604020202020204" pitchFamily="34" charset="0"/>
              <a:buChar char="•"/>
            </a:pPr>
            <a:r>
              <a:rPr lang="de-DE" dirty="0"/>
              <a:t>8000 Nachrichten a 256 KB pro Tag</a:t>
            </a:r>
          </a:p>
          <a:p>
            <a:pPr marL="574675" indent="-571500">
              <a:buFont typeface="Arial" panose="020B0604020202020204" pitchFamily="34" charset="0"/>
              <a:buChar char="•"/>
            </a:pPr>
            <a:r>
              <a:rPr lang="de-DE" dirty="0" err="1"/>
              <a:t>WebJob</a:t>
            </a:r>
            <a:r>
              <a:rPr lang="de-DE" dirty="0"/>
              <a:t> entnimmt stündlich aktuelle Werte</a:t>
            </a:r>
          </a:p>
          <a:p>
            <a:pPr marL="574675" indent="-571500">
              <a:buFont typeface="Arial" panose="020B0604020202020204" pitchFamily="34" charset="0"/>
              <a:buChar char="•"/>
            </a:pPr>
            <a:r>
              <a:rPr lang="de-DE" dirty="0"/>
              <a:t>Darstellung als Webseite</a:t>
            </a:r>
          </a:p>
          <a:p>
            <a:pPr marL="574675" indent="-571500">
              <a:buFont typeface="Arial" panose="020B0604020202020204" pitchFamily="34" charset="0"/>
              <a:buChar char="•"/>
            </a:pPr>
            <a:r>
              <a:rPr lang="de-DE" dirty="0"/>
              <a:t>Eventuelle E-Mail Benachrichtigung</a:t>
            </a:r>
          </a:p>
          <a:p>
            <a:endParaRPr lang="de-DE" dirty="0"/>
          </a:p>
        </p:txBody>
      </p:sp>
    </p:spTree>
    <p:extLst>
      <p:ext uri="{BB962C8B-B14F-4D97-AF65-F5344CB8AC3E}">
        <p14:creationId xmlns:p14="http://schemas.microsoft.com/office/powerpoint/2010/main" val="18730290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Wolke 11">
            <a:extLst>
              <a:ext uri="{FF2B5EF4-FFF2-40B4-BE49-F238E27FC236}">
                <a16:creationId xmlns:a16="http://schemas.microsoft.com/office/drawing/2014/main" id="{49CDE386-EAC4-4C4C-99E7-8A4DF082DEB4}"/>
              </a:ext>
            </a:extLst>
          </p:cNvPr>
          <p:cNvSpPr/>
          <p:nvPr/>
        </p:nvSpPr>
        <p:spPr bwMode="auto">
          <a:xfrm>
            <a:off x="5037008" y="209511"/>
            <a:ext cx="7151817" cy="3619739"/>
          </a:xfrm>
          <a:prstGeom prst="cloud">
            <a:avLst/>
          </a:prstGeom>
          <a:solidFill>
            <a:schemeClr val="accent2">
              <a:alpha val="6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sp>
        <p:nvSpPr>
          <p:cNvPr id="2" name="Titel 1">
            <a:extLst>
              <a:ext uri="{FF2B5EF4-FFF2-40B4-BE49-F238E27FC236}">
                <a16:creationId xmlns:a16="http://schemas.microsoft.com/office/drawing/2014/main" id="{9B3CC5AB-8EF1-4081-9AE5-2A18AFDD45DB}"/>
              </a:ext>
            </a:extLst>
          </p:cNvPr>
          <p:cNvSpPr>
            <a:spLocks noGrp="1"/>
          </p:cNvSpPr>
          <p:nvPr>
            <p:ph type="title"/>
          </p:nvPr>
        </p:nvSpPr>
        <p:spPr>
          <a:xfrm>
            <a:off x="519112" y="402776"/>
            <a:ext cx="11149013" cy="747897"/>
          </a:xfrm>
        </p:spPr>
        <p:txBody>
          <a:bodyPr/>
          <a:lstStyle/>
          <a:p>
            <a:r>
              <a:rPr lang="de-DE" dirty="0"/>
              <a:t>Aufbau</a:t>
            </a:r>
          </a:p>
        </p:txBody>
      </p:sp>
      <p:pic>
        <p:nvPicPr>
          <p:cNvPr id="6" name="Picture 1">
            <a:extLst>
              <a:ext uri="{FF2B5EF4-FFF2-40B4-BE49-F238E27FC236}">
                <a16:creationId xmlns:a16="http://schemas.microsoft.com/office/drawing/2014/main" id="{936D8FB5-2172-4CC8-A3FC-09F04E71C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0475" y="1135254"/>
            <a:ext cx="972000" cy="972000"/>
          </a:xfrm>
          <a:prstGeom prst="rect">
            <a:avLst/>
          </a:prstGeom>
        </p:spPr>
      </p:pic>
      <p:pic>
        <p:nvPicPr>
          <p:cNvPr id="9" name="Grafik 8">
            <a:extLst>
              <a:ext uri="{FF2B5EF4-FFF2-40B4-BE49-F238E27FC236}">
                <a16:creationId xmlns:a16="http://schemas.microsoft.com/office/drawing/2014/main" id="{A71F0CC0-508E-4425-82BF-1D676CF9EAAC}"/>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backgroundRemoval t="5778" b="94667" l="3556" r="91111">
                        <a14:foregroundMark x1="29778" y1="28889" x2="28444" y2="32889"/>
                        <a14:foregroundMark x1="50667" y1="40889" x2="52444" y2="41778"/>
                        <a14:foregroundMark x1="74667" y1="51111" x2="73778" y2="50667"/>
                        <a14:foregroundMark x1="54222" y1="61333" x2="54222" y2="61333"/>
                        <a14:foregroundMark x1="30667" y1="71111" x2="30667" y2="71111"/>
                        <a14:foregroundMark x1="11111" y1="82667" x2="11111" y2="87111"/>
                        <a14:foregroundMark x1="11111" y1="82222" x2="11111" y2="82667"/>
                        <a14:foregroundMark x1="11111" y1="80889" x2="11111" y2="82222"/>
                        <a14:foregroundMark x1="9464" y1="82667" x2="8889" y2="87556"/>
                        <a14:foregroundMark x1="9516" y1="82222" x2="9464" y2="82667"/>
                        <a14:foregroundMark x1="9778" y1="80000" x2="9516" y2="82222"/>
                        <a14:foregroundMark x1="8000" y1="79556" x2="8444" y2="86667"/>
                        <a14:foregroundMark x1="30186" y1="84481" x2="80000" y2="92000"/>
                        <a14:foregroundMark x1="15222" y1="82222" x2="16713" y2="82447"/>
                        <a14:foregroundMark x1="9333" y1="81333" x2="15222" y2="82222"/>
                        <a14:foregroundMark x1="80000" y1="92000" x2="11111" y2="90222"/>
                        <a14:foregroundMark x1="9511" y1="82222" x2="9333" y2="81333"/>
                        <a14:foregroundMark x1="9600" y1="82667" x2="9511" y2="82222"/>
                        <a14:foregroundMark x1="11111" y1="90222" x2="9600" y2="82667"/>
                        <a14:foregroundMark x1="10688" y1="16000" x2="32000" y2="7556"/>
                        <a14:foregroundMark x1="8444" y1="16889" x2="10688" y2="16000"/>
                        <a14:foregroundMark x1="32000" y1="7556" x2="58222" y2="10222"/>
                        <a14:foregroundMark x1="58222" y1="10222" x2="81333" y2="8889"/>
                        <a14:foregroundMark x1="81333" y1="8889" x2="86667" y2="21333"/>
                        <a14:foregroundMark x1="15593" y1="16000" x2="26222" y2="6667"/>
                        <a14:foregroundMark x1="14075" y1="17333" x2="15593" y2="16000"/>
                        <a14:foregroundMark x1="8000" y1="22667" x2="14075" y2="17333"/>
                        <a14:foregroundMark x1="26222" y1="6667" x2="48889" y2="6222"/>
                        <a14:foregroundMark x1="48889" y1="6222" x2="73333" y2="6222"/>
                        <a14:foregroundMark x1="73333" y1="6222" x2="88000" y2="19556"/>
                        <a14:foregroundMark x1="3556" y1="21778" x2="4444" y2="23111"/>
                        <a14:foregroundMark x1="5778" y1="93778" x2="29333" y2="92444"/>
                        <a14:foregroundMark x1="29333" y1="92444" x2="54222" y2="94667"/>
                        <a14:foregroundMark x1="54222" y1="94667" x2="77333" y2="93333"/>
                        <a14:foregroundMark x1="77333" y1="93333" x2="88444" y2="77333"/>
                        <a14:foregroundMark x1="83556" y1="92889" x2="89778" y2="77778"/>
                        <a14:foregroundMark x1="90222" y1="93333" x2="91111" y2="94667"/>
                        <a14:foregroundMark x1="31556" y1="84889" x2="30222" y2="84889"/>
                        <a14:backgroundMark x1="18667" y1="82222" x2="19556" y2="82222"/>
                        <a14:backgroundMark x1="19556" y1="82222" x2="18222" y2="83111"/>
                        <a14:backgroundMark x1="22222" y1="83111" x2="20000" y2="83111"/>
                        <a14:backgroundMark x1="29085" y1="83102" x2="17333" y2="82667"/>
                        <a14:backgroundMark x1="17333" y1="82222" x2="16889" y2="82222"/>
                        <a14:backgroundMark x1="18222" y1="82222" x2="16889" y2="82667"/>
                        <a14:backgroundMark x1="16000" y1="82667" x2="16000" y2="82667"/>
                        <a14:backgroundMark x1="16444" y1="82222" x2="16444" y2="82222"/>
                        <a14:backgroundMark x1="31556" y1="84000" x2="31556" y2="84000"/>
                        <a14:backgroundMark x1="31111" y1="84000" x2="31111" y2="84000"/>
                        <a14:backgroundMark x1="29778" y1="84444" x2="29778" y2="84444"/>
                        <a14:backgroundMark x1="16444" y1="16000" x2="16444" y2="16000"/>
                        <a14:backgroundMark x1="17333" y1="16000" x2="17333" y2="16000"/>
                        <a14:backgroundMark x1="16000" y1="17333" x2="16000" y2="17333"/>
                      </a14:backgroundRemoval>
                    </a14:imgEffect>
                  </a14:imgLayer>
                </a14:imgProps>
              </a:ext>
              <a:ext uri="{28A0092B-C50C-407E-A947-70E740481C1C}">
                <a14:useLocalDpi xmlns:a14="http://schemas.microsoft.com/office/drawing/2010/main" val="0"/>
              </a:ext>
            </a:extLst>
          </a:blip>
          <a:stretch>
            <a:fillRect/>
          </a:stretch>
        </p:blipFill>
        <p:spPr>
          <a:xfrm>
            <a:off x="6014965" y="1135254"/>
            <a:ext cx="972000" cy="972000"/>
          </a:xfrm>
          <a:prstGeom prst="rect">
            <a:avLst/>
          </a:prstGeom>
        </p:spPr>
      </p:pic>
      <p:pic>
        <p:nvPicPr>
          <p:cNvPr id="10" name="Grafik 9">
            <a:extLst>
              <a:ext uri="{FF2B5EF4-FFF2-40B4-BE49-F238E27FC236}">
                <a16:creationId xmlns:a16="http://schemas.microsoft.com/office/drawing/2014/main" id="{3A90B427-1BBE-4D66-8769-313E799C5F68}"/>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242720" y="1150673"/>
            <a:ext cx="972000" cy="972000"/>
          </a:xfrm>
          <a:prstGeom prst="rect">
            <a:avLst/>
          </a:prstGeom>
        </p:spPr>
      </p:pic>
      <p:sp>
        <p:nvSpPr>
          <p:cNvPr id="13" name="Textfeld 12">
            <a:extLst>
              <a:ext uri="{FF2B5EF4-FFF2-40B4-BE49-F238E27FC236}">
                <a16:creationId xmlns:a16="http://schemas.microsoft.com/office/drawing/2014/main" id="{2F471AC1-D053-4588-AF30-7ADEF02E1920}"/>
              </a:ext>
            </a:extLst>
          </p:cNvPr>
          <p:cNvSpPr txBox="1"/>
          <p:nvPr/>
        </p:nvSpPr>
        <p:spPr>
          <a:xfrm>
            <a:off x="5779613" y="2170539"/>
            <a:ext cx="1442703" cy="443198"/>
          </a:xfrm>
          <a:prstGeom prst="rect">
            <a:avLst/>
          </a:prstGeom>
          <a:noFill/>
        </p:spPr>
        <p:txBody>
          <a:bodyPr wrap="none" lIns="0" tIns="0" rIns="0" bIns="0" rtlCol="0">
            <a:spAutoFit/>
          </a:bodyPr>
          <a:lstStyle/>
          <a:p>
            <a:pPr>
              <a:lnSpc>
                <a:spcPct val="90000"/>
              </a:lnSpc>
              <a:spcBef>
                <a:spcPct val="20000"/>
              </a:spcBef>
              <a:buSzPct val="80000"/>
            </a:pPr>
            <a:r>
              <a:rPr lang="de-DE" sz="3200" dirty="0" err="1">
                <a:solidFill>
                  <a:srgbClr val="FFFFFF"/>
                </a:solidFill>
              </a:rPr>
              <a:t>IoT</a:t>
            </a:r>
            <a:r>
              <a:rPr lang="de-DE" sz="3200" dirty="0">
                <a:solidFill>
                  <a:srgbClr val="FFFFFF"/>
                </a:solidFill>
              </a:rPr>
              <a:t> Hub</a:t>
            </a:r>
          </a:p>
        </p:txBody>
      </p:sp>
      <p:sp>
        <p:nvSpPr>
          <p:cNvPr id="17" name="Textfeld 16">
            <a:extLst>
              <a:ext uri="{FF2B5EF4-FFF2-40B4-BE49-F238E27FC236}">
                <a16:creationId xmlns:a16="http://schemas.microsoft.com/office/drawing/2014/main" id="{A8ECF179-4840-4755-87BD-8F9DB0F68FC0}"/>
              </a:ext>
            </a:extLst>
          </p:cNvPr>
          <p:cNvSpPr txBox="1"/>
          <p:nvPr/>
        </p:nvSpPr>
        <p:spPr>
          <a:xfrm>
            <a:off x="7943344" y="2170539"/>
            <a:ext cx="1570751"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Web Job</a:t>
            </a:r>
          </a:p>
        </p:txBody>
      </p:sp>
      <p:sp>
        <p:nvSpPr>
          <p:cNvPr id="18" name="Textfeld 17">
            <a:extLst>
              <a:ext uri="{FF2B5EF4-FFF2-40B4-BE49-F238E27FC236}">
                <a16:creationId xmlns:a16="http://schemas.microsoft.com/office/drawing/2014/main" id="{4116CEED-52FD-4456-9E83-9BBE957C8B24}"/>
              </a:ext>
            </a:extLst>
          </p:cNvPr>
          <p:cNvSpPr txBox="1"/>
          <p:nvPr/>
        </p:nvSpPr>
        <p:spPr>
          <a:xfrm>
            <a:off x="10110987" y="2170539"/>
            <a:ext cx="1690976"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Web App</a:t>
            </a:r>
          </a:p>
        </p:txBody>
      </p:sp>
      <p:sp>
        <p:nvSpPr>
          <p:cNvPr id="14" name="Pfeil: Chevron 13">
            <a:extLst>
              <a:ext uri="{FF2B5EF4-FFF2-40B4-BE49-F238E27FC236}">
                <a16:creationId xmlns:a16="http://schemas.microsoft.com/office/drawing/2014/main" id="{2390A3D8-7157-4EB2-B3E0-DCBD34020677}"/>
              </a:ext>
            </a:extLst>
          </p:cNvPr>
          <p:cNvSpPr/>
          <p:nvPr/>
        </p:nvSpPr>
        <p:spPr bwMode="auto">
          <a:xfrm>
            <a:off x="7387425" y="1211679"/>
            <a:ext cx="454834" cy="819150"/>
          </a:xfrm>
          <a:prstGeom prst="chevron">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sp>
        <p:nvSpPr>
          <p:cNvPr id="20" name="Pfeil: Chevron 19">
            <a:extLst>
              <a:ext uri="{FF2B5EF4-FFF2-40B4-BE49-F238E27FC236}">
                <a16:creationId xmlns:a16="http://schemas.microsoft.com/office/drawing/2014/main" id="{4D5F56F0-4E1F-4B24-864A-057E3212B6C6}"/>
              </a:ext>
            </a:extLst>
          </p:cNvPr>
          <p:cNvSpPr/>
          <p:nvPr/>
        </p:nvSpPr>
        <p:spPr bwMode="auto">
          <a:xfrm>
            <a:off x="9615180" y="1234210"/>
            <a:ext cx="454834" cy="819150"/>
          </a:xfrm>
          <a:prstGeom prst="chevron">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cxnSp>
        <p:nvCxnSpPr>
          <p:cNvPr id="2051" name="Verbinder: gewinkelt 2050">
            <a:extLst>
              <a:ext uri="{FF2B5EF4-FFF2-40B4-BE49-F238E27FC236}">
                <a16:creationId xmlns:a16="http://schemas.microsoft.com/office/drawing/2014/main" id="{DB3411E8-187C-4954-BF0E-46E99735873E}"/>
              </a:ext>
            </a:extLst>
          </p:cNvPr>
          <p:cNvCxnSpPr>
            <a:cxnSpLocks/>
          </p:cNvCxnSpPr>
          <p:nvPr/>
        </p:nvCxnSpPr>
        <p:spPr>
          <a:xfrm flipV="1">
            <a:off x="2975344" y="1721159"/>
            <a:ext cx="2835651" cy="2824609"/>
          </a:xfrm>
          <a:prstGeom prst="bentConnector3">
            <a:avLst/>
          </a:prstGeom>
          <a:ln w="123825">
            <a:solidFill>
              <a:srgbClr val="FFFFFF">
                <a:alpha val="78000"/>
              </a:srgbClr>
            </a:solidFill>
            <a:tailEnd type="triangle"/>
          </a:ln>
        </p:spPr>
        <p:style>
          <a:lnRef idx="1">
            <a:schemeClr val="accent1"/>
          </a:lnRef>
          <a:fillRef idx="0">
            <a:schemeClr val="accent1"/>
          </a:fillRef>
          <a:effectRef idx="0">
            <a:schemeClr val="accent1"/>
          </a:effectRef>
          <a:fontRef idx="minor">
            <a:schemeClr val="tx1"/>
          </a:fontRef>
        </p:style>
      </p:cxnSp>
      <p:grpSp>
        <p:nvGrpSpPr>
          <p:cNvPr id="2059" name="Gruppieren 2058">
            <a:extLst>
              <a:ext uri="{FF2B5EF4-FFF2-40B4-BE49-F238E27FC236}">
                <a16:creationId xmlns:a16="http://schemas.microsoft.com/office/drawing/2014/main" id="{75C9CE4C-A817-4F5D-98DF-94137E34D9B9}"/>
              </a:ext>
            </a:extLst>
          </p:cNvPr>
          <p:cNvGrpSpPr/>
          <p:nvPr/>
        </p:nvGrpSpPr>
        <p:grpSpPr>
          <a:xfrm>
            <a:off x="519112" y="2838625"/>
            <a:ext cx="3387436" cy="2259393"/>
            <a:chOff x="519112" y="2838625"/>
            <a:chExt cx="3387436" cy="2259393"/>
          </a:xfrm>
        </p:grpSpPr>
        <p:pic>
          <p:nvPicPr>
            <p:cNvPr id="2052" name="Picture 4" descr="Bildergebnis für raspberry pi clipart">
              <a:extLst>
                <a:ext uri="{FF2B5EF4-FFF2-40B4-BE49-F238E27FC236}">
                  <a16:creationId xmlns:a16="http://schemas.microsoft.com/office/drawing/2014/main" id="{B7519BEE-671B-41ED-AE7D-2EC17612E2D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112" y="2838625"/>
              <a:ext cx="3387436" cy="2259393"/>
            </a:xfrm>
            <a:prstGeom prst="rect">
              <a:avLst/>
            </a:prstGeom>
            <a:noFill/>
            <a:extLst>
              <a:ext uri="{909E8E84-426E-40DD-AFC4-6F175D3DCCD1}">
                <a14:hiddenFill xmlns:a14="http://schemas.microsoft.com/office/drawing/2010/main">
                  <a:solidFill>
                    <a:srgbClr val="FFFFFF"/>
                  </a:solidFill>
                </a14:hiddenFill>
              </a:ext>
            </a:extLst>
          </p:spPr>
        </p:pic>
        <p:sp>
          <p:nvSpPr>
            <p:cNvPr id="2058" name="Rechteck 2057">
              <a:extLst>
                <a:ext uri="{FF2B5EF4-FFF2-40B4-BE49-F238E27FC236}">
                  <a16:creationId xmlns:a16="http://schemas.microsoft.com/office/drawing/2014/main" id="{382C8CAC-FADB-4CF3-B065-D66AFA94B0E5}"/>
                </a:ext>
              </a:extLst>
            </p:cNvPr>
            <p:cNvSpPr/>
            <p:nvPr/>
          </p:nvSpPr>
          <p:spPr bwMode="auto">
            <a:xfrm>
              <a:off x="3028947" y="4419600"/>
              <a:ext cx="785813" cy="400050"/>
            </a:xfrm>
            <a:prstGeom prst="rect">
              <a:avLst/>
            </a:prstGeom>
            <a:solidFill>
              <a:srgbClr val="CFCECE"/>
            </a:solidFill>
            <a:ln>
              <a:solidFill>
                <a:srgbClr val="CFCEC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grpSp>
      <p:sp>
        <p:nvSpPr>
          <p:cNvPr id="2060" name="Pfeil: nach oben gebogen 2059">
            <a:extLst>
              <a:ext uri="{FF2B5EF4-FFF2-40B4-BE49-F238E27FC236}">
                <a16:creationId xmlns:a16="http://schemas.microsoft.com/office/drawing/2014/main" id="{EAE6AD28-F8F9-4A6D-9DD1-8F6DE659F469}"/>
              </a:ext>
            </a:extLst>
          </p:cNvPr>
          <p:cNvSpPr/>
          <p:nvPr/>
        </p:nvSpPr>
        <p:spPr bwMode="auto">
          <a:xfrm rot="5400000" flipV="1">
            <a:off x="8967817" y="3542267"/>
            <a:ext cx="3005316" cy="1721150"/>
          </a:xfrm>
          <a:prstGeom prst="bentUpArrow">
            <a:avLst>
              <a:gd name="adj1" fmla="val 13815"/>
              <a:gd name="adj2" fmla="val 15213"/>
              <a:gd name="adj3" fmla="val 32270"/>
            </a:avLst>
          </a:prstGeom>
          <a:solidFill>
            <a:srgbClr val="FFFFFF">
              <a:alpha val="7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pic>
        <p:nvPicPr>
          <p:cNvPr id="45" name="Grafik 44">
            <a:extLst>
              <a:ext uri="{FF2B5EF4-FFF2-40B4-BE49-F238E27FC236}">
                <a16:creationId xmlns:a16="http://schemas.microsoft.com/office/drawing/2014/main" id="{35D61643-AC9C-4763-8654-41E52F05E88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64598" y="4229100"/>
            <a:ext cx="3583743" cy="2389162"/>
          </a:xfrm>
          <a:prstGeom prst="rect">
            <a:avLst/>
          </a:prstGeom>
        </p:spPr>
      </p:pic>
      <p:sp>
        <p:nvSpPr>
          <p:cNvPr id="2062" name="Textfeld 2061">
            <a:extLst>
              <a:ext uri="{FF2B5EF4-FFF2-40B4-BE49-F238E27FC236}">
                <a16:creationId xmlns:a16="http://schemas.microsoft.com/office/drawing/2014/main" id="{408A54A0-1CAB-45D9-86B2-527336E7EF79}"/>
              </a:ext>
            </a:extLst>
          </p:cNvPr>
          <p:cNvSpPr txBox="1"/>
          <p:nvPr/>
        </p:nvSpPr>
        <p:spPr>
          <a:xfrm>
            <a:off x="6588126" y="4381500"/>
            <a:ext cx="2511424" cy="96950"/>
          </a:xfrm>
          <a:prstGeom prst="rect">
            <a:avLst/>
          </a:prstGeom>
          <a:solidFill>
            <a:srgbClr val="FFFFFF"/>
          </a:solidFill>
        </p:spPr>
        <p:txBody>
          <a:bodyPr wrap="square" lIns="0" tIns="0" rIns="0" bIns="0" rtlCol="0">
            <a:spAutoFit/>
          </a:bodyPr>
          <a:lstStyle/>
          <a:p>
            <a:pPr>
              <a:lnSpc>
                <a:spcPct val="90000"/>
              </a:lnSpc>
              <a:spcBef>
                <a:spcPct val="20000"/>
              </a:spcBef>
              <a:buSzPct val="80000"/>
            </a:pPr>
            <a:r>
              <a:rPr lang="de-DE" sz="700" b="1" dirty="0">
                <a:gradFill>
                  <a:gsLst>
                    <a:gs pos="0">
                      <a:srgbClr val="292929">
                        <a:lumMod val="90000"/>
                        <a:lumOff val="10000"/>
                      </a:srgbClr>
                    </a:gs>
                    <a:gs pos="86000">
                      <a:srgbClr val="292929">
                        <a:lumMod val="90000"/>
                        <a:lumOff val="10000"/>
                      </a:srgbClr>
                    </a:gs>
                  </a:gsLst>
                  <a:lin ang="5400000" scaled="0"/>
                </a:gradFill>
              </a:rPr>
              <a:t>http://vtiothubwebsite.azurewebsites.net/HumidityInfo</a:t>
            </a:r>
          </a:p>
        </p:txBody>
      </p:sp>
      <p:sp>
        <p:nvSpPr>
          <p:cNvPr id="27" name="Eckige Klammer links 26">
            <a:extLst>
              <a:ext uri="{FF2B5EF4-FFF2-40B4-BE49-F238E27FC236}">
                <a16:creationId xmlns:a16="http://schemas.microsoft.com/office/drawing/2014/main" id="{BE074774-57EB-467B-BEC2-06F1F36A76CB}"/>
              </a:ext>
            </a:extLst>
          </p:cNvPr>
          <p:cNvSpPr/>
          <p:nvPr/>
        </p:nvSpPr>
        <p:spPr>
          <a:xfrm>
            <a:off x="406400" y="3048000"/>
            <a:ext cx="444500" cy="2857500"/>
          </a:xfrm>
          <a:prstGeom prst="leftBracket">
            <a:avLst/>
          </a:prstGeom>
          <a:ln>
            <a:solidFill>
              <a:srgbClr val="FFFFFF">
                <a:alpha val="7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0" name="Eckige Klammer links 29">
            <a:extLst>
              <a:ext uri="{FF2B5EF4-FFF2-40B4-BE49-F238E27FC236}">
                <a16:creationId xmlns:a16="http://schemas.microsoft.com/office/drawing/2014/main" id="{E4C72390-4A00-4852-A77C-680FC69D68CF}"/>
              </a:ext>
            </a:extLst>
          </p:cNvPr>
          <p:cNvSpPr/>
          <p:nvPr/>
        </p:nvSpPr>
        <p:spPr>
          <a:xfrm>
            <a:off x="296862" y="2946400"/>
            <a:ext cx="554038" cy="3130550"/>
          </a:xfrm>
          <a:prstGeom prst="leftBracket">
            <a:avLst/>
          </a:prstGeom>
          <a:ln>
            <a:solidFill>
              <a:srgbClr val="FFFFFF">
                <a:alpha val="7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11" name="Grafik 10">
            <a:extLst>
              <a:ext uri="{FF2B5EF4-FFF2-40B4-BE49-F238E27FC236}">
                <a16:creationId xmlns:a16="http://schemas.microsoft.com/office/drawing/2014/main" id="{ABDFA810-9B4A-47F2-AEAF-0E2F95ABDED6}"/>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backgroundRemoval t="10000" b="90000" l="6667" r="91667">
                        <a14:foregroundMark x1="15833" y1="41667" x2="7833" y2="41167"/>
                        <a14:foregroundMark x1="15000" y1="60167" x2="7000" y2="60167"/>
                        <a14:foregroundMark x1="85167" y1="57667" x2="86000" y2="43500"/>
                        <a14:foregroundMark x1="89333" y1="59333" x2="89167" y2="43500"/>
                        <a14:foregroundMark x1="90000" y1="42833" x2="91167" y2="48667"/>
                        <a14:foregroundMark x1="90500" y1="43500" x2="91500" y2="48833"/>
                        <a14:foregroundMark x1="6833" y1="40500" x2="7000" y2="41667"/>
                        <a14:foregroundMark x1="91167" y1="49333" x2="90667" y2="54667"/>
                        <a14:foregroundMark x1="91500" y1="51333" x2="91167" y2="45833"/>
                        <a14:foregroundMark x1="91500" y1="48167" x2="91667" y2="44833"/>
                      </a14:backgroundRemoval>
                    </a14:imgEffect>
                  </a14:imgLayer>
                </a14:imgProps>
              </a:ext>
              <a:ext uri="{28A0092B-C50C-407E-A947-70E740481C1C}">
                <a14:useLocalDpi xmlns:a14="http://schemas.microsoft.com/office/drawing/2010/main" val="0"/>
              </a:ext>
            </a:extLst>
          </a:blip>
          <a:srcRect l="-833" t="36499" r="833" b="35834"/>
          <a:stretch/>
        </p:blipFill>
        <p:spPr>
          <a:xfrm rot="10800000">
            <a:off x="519112" y="5663302"/>
            <a:ext cx="2438615" cy="674684"/>
          </a:xfrm>
          <a:prstGeom prst="rect">
            <a:avLst/>
          </a:prstGeom>
        </p:spPr>
      </p:pic>
      <p:pic>
        <p:nvPicPr>
          <p:cNvPr id="4" name="Grafik 3">
            <a:extLst>
              <a:ext uri="{FF2B5EF4-FFF2-40B4-BE49-F238E27FC236}">
                <a16:creationId xmlns:a16="http://schemas.microsoft.com/office/drawing/2014/main" id="{F89EA312-30CB-4E45-AC92-4BBDDFD2936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49441" y="4701359"/>
            <a:ext cx="3414056" cy="1889924"/>
          </a:xfrm>
          <a:prstGeom prst="rect">
            <a:avLst/>
          </a:prstGeom>
        </p:spPr>
      </p:pic>
    </p:spTree>
    <p:extLst>
      <p:ext uri="{BB962C8B-B14F-4D97-AF65-F5344CB8AC3E}">
        <p14:creationId xmlns:p14="http://schemas.microsoft.com/office/powerpoint/2010/main" val="2218512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2CDCF-E5FF-4C0F-8AA4-5099B2384E86}"/>
              </a:ext>
            </a:extLst>
          </p:cNvPr>
          <p:cNvSpPr>
            <a:spLocks noGrp="1"/>
          </p:cNvSpPr>
          <p:nvPr>
            <p:ph type="title"/>
          </p:nvPr>
        </p:nvSpPr>
        <p:spPr/>
        <p:txBody>
          <a:bodyPr/>
          <a:lstStyle/>
          <a:p>
            <a:r>
              <a:rPr lang="de-DE" dirty="0"/>
              <a:t>Raspberry Pi</a:t>
            </a:r>
          </a:p>
        </p:txBody>
      </p:sp>
      <p:sp>
        <p:nvSpPr>
          <p:cNvPr id="3" name="Textplatzhalter 2">
            <a:extLst>
              <a:ext uri="{FF2B5EF4-FFF2-40B4-BE49-F238E27FC236}">
                <a16:creationId xmlns:a16="http://schemas.microsoft.com/office/drawing/2014/main" id="{D2712A2F-A09F-4EE8-A53D-29660C19CD0F}"/>
              </a:ext>
            </a:extLst>
          </p:cNvPr>
          <p:cNvSpPr>
            <a:spLocks noGrp="1"/>
          </p:cNvSpPr>
          <p:nvPr>
            <p:ph type="body" sz="quarter" idx="10"/>
          </p:nvPr>
        </p:nvSpPr>
        <p:spPr>
          <a:xfrm>
            <a:off x="519112" y="1370525"/>
            <a:ext cx="11149013" cy="4208844"/>
          </a:xfrm>
        </p:spPr>
        <p:txBody>
          <a:bodyPr/>
          <a:lstStyle/>
          <a:p>
            <a:pPr marL="574560" indent="-570960">
              <a:lnSpc>
                <a:spcPct val="100000"/>
              </a:lnSpc>
              <a:buSzPct val="45000"/>
              <a:buFont typeface="Symbol"/>
              <a:buChar char=""/>
            </a:pPr>
            <a:r>
              <a:rPr lang="de-DE" spc="-94" dirty="0">
                <a:solidFill>
                  <a:srgbClr val="FFFFFF"/>
                </a:solidFill>
                <a:uFill>
                  <a:solidFill>
                    <a:srgbClr val="FFFFFF"/>
                  </a:solidFill>
                </a:uFill>
                <a:latin typeface="Segoe UI Light"/>
              </a:rPr>
              <a:t>Implementierung in Python </a:t>
            </a:r>
            <a:endParaRPr lang="de-DE" sz="1800" spc="-1" dirty="0">
              <a:solidFill>
                <a:srgbClr val="000000"/>
              </a:solidFill>
              <a:uFill>
                <a:solidFill>
                  <a:srgbClr val="FFFFFF"/>
                </a:solidFill>
              </a:uFill>
              <a:latin typeface="Arial"/>
            </a:endParaRPr>
          </a:p>
          <a:p>
            <a:pPr marL="574560" indent="-570960">
              <a:lnSpc>
                <a:spcPct val="100000"/>
              </a:lnSpc>
              <a:buSzPct val="45000"/>
              <a:buFont typeface="Symbol"/>
              <a:buChar char=""/>
            </a:pPr>
            <a:r>
              <a:rPr lang="de-DE" spc="-94" dirty="0">
                <a:solidFill>
                  <a:srgbClr val="FFFFFF"/>
                </a:solidFill>
                <a:uFill>
                  <a:solidFill>
                    <a:srgbClr val="FFFFFF"/>
                  </a:solidFill>
                </a:uFill>
                <a:latin typeface="Segoe UI Light"/>
              </a:rPr>
              <a:t>Linux </a:t>
            </a:r>
            <a:r>
              <a:rPr lang="de-DE" spc="-94" dirty="0" err="1">
                <a:solidFill>
                  <a:srgbClr val="FFFFFF"/>
                </a:solidFill>
                <a:uFill>
                  <a:solidFill>
                    <a:srgbClr val="FFFFFF"/>
                  </a:solidFill>
                </a:uFill>
                <a:latin typeface="Segoe UI Light"/>
              </a:rPr>
              <a:t>Spidev</a:t>
            </a:r>
            <a:r>
              <a:rPr lang="de-DE" spc="-94" dirty="0">
                <a:solidFill>
                  <a:srgbClr val="FFFFFF"/>
                </a:solidFill>
                <a:uFill>
                  <a:solidFill>
                    <a:srgbClr val="FFFFFF"/>
                  </a:solidFill>
                </a:uFill>
                <a:latin typeface="Segoe UI Light"/>
              </a:rPr>
              <a:t> Treiber</a:t>
            </a:r>
            <a:endParaRPr lang="de-DE" sz="1800" spc="-1" dirty="0">
              <a:solidFill>
                <a:srgbClr val="000000"/>
              </a:solidFill>
              <a:uFill>
                <a:solidFill>
                  <a:srgbClr val="FFFFFF"/>
                </a:solidFill>
              </a:uFill>
              <a:latin typeface="Arial"/>
            </a:endParaRPr>
          </a:p>
          <a:p>
            <a:pPr marL="574560" indent="-570960">
              <a:lnSpc>
                <a:spcPct val="100000"/>
              </a:lnSpc>
              <a:buSzPct val="45000"/>
              <a:buFont typeface="Symbol"/>
              <a:buChar char=""/>
            </a:pPr>
            <a:r>
              <a:rPr lang="de-DE" spc="-94" dirty="0">
                <a:solidFill>
                  <a:srgbClr val="FFFFFF"/>
                </a:solidFill>
                <a:uFill>
                  <a:solidFill>
                    <a:srgbClr val="FFFFFF"/>
                  </a:solidFill>
                </a:uFill>
                <a:latin typeface="Segoe UI Light"/>
              </a:rPr>
              <a:t>Azure SDK </a:t>
            </a:r>
            <a:r>
              <a:rPr lang="de-DE" spc="-94" dirty="0" err="1">
                <a:solidFill>
                  <a:srgbClr val="FFFFFF"/>
                </a:solidFill>
                <a:uFill>
                  <a:solidFill>
                    <a:srgbClr val="FFFFFF"/>
                  </a:solidFill>
                </a:uFill>
                <a:latin typeface="Segoe UI Light"/>
              </a:rPr>
              <a:t>for</a:t>
            </a:r>
            <a:r>
              <a:rPr lang="de-DE" spc="-94" dirty="0">
                <a:solidFill>
                  <a:srgbClr val="FFFFFF"/>
                </a:solidFill>
                <a:uFill>
                  <a:solidFill>
                    <a:srgbClr val="FFFFFF"/>
                  </a:solidFill>
                </a:uFill>
                <a:latin typeface="Segoe UI Light"/>
              </a:rPr>
              <a:t> Python</a:t>
            </a:r>
            <a:endParaRPr lang="de-DE" sz="1800" spc="-1" dirty="0">
              <a:solidFill>
                <a:srgbClr val="000000"/>
              </a:solidFill>
              <a:uFill>
                <a:solidFill>
                  <a:srgbClr val="FFFFFF"/>
                </a:solidFill>
              </a:uFill>
              <a:latin typeface="Arial"/>
            </a:endParaRPr>
          </a:p>
          <a:p>
            <a:pPr marL="574560" indent="-570960">
              <a:lnSpc>
                <a:spcPct val="100000"/>
              </a:lnSpc>
              <a:buSzPct val="45000"/>
              <a:buFont typeface="Symbol"/>
              <a:buChar char=""/>
            </a:pPr>
            <a:r>
              <a:rPr lang="de-DE" spc="-94" dirty="0">
                <a:solidFill>
                  <a:srgbClr val="FFFFFF"/>
                </a:solidFill>
                <a:uFill>
                  <a:solidFill>
                    <a:srgbClr val="FFFFFF"/>
                  </a:solidFill>
                </a:uFill>
                <a:latin typeface="Segoe UI Light"/>
              </a:rPr>
              <a:t>MQTT Protocol</a:t>
            </a:r>
            <a:endParaRPr lang="de-DE" sz="1800" spc="-1" dirty="0">
              <a:solidFill>
                <a:srgbClr val="000000"/>
              </a:solidFill>
              <a:uFill>
                <a:solidFill>
                  <a:srgbClr val="FFFFFF"/>
                </a:solidFill>
              </a:uFill>
              <a:latin typeface="Arial"/>
            </a:endParaRPr>
          </a:p>
          <a:p>
            <a:pPr marL="574560" indent="-570960">
              <a:lnSpc>
                <a:spcPct val="100000"/>
              </a:lnSpc>
              <a:buSzPct val="45000"/>
              <a:buFont typeface="Symbol"/>
              <a:buChar char=""/>
            </a:pPr>
            <a:r>
              <a:rPr lang="de-DE" spc="-94" dirty="0">
                <a:solidFill>
                  <a:srgbClr val="FFFFFF"/>
                </a:solidFill>
                <a:uFill>
                  <a:solidFill>
                    <a:srgbClr val="FFFFFF"/>
                  </a:solidFill>
                </a:uFill>
                <a:latin typeface="Segoe UI Light"/>
              </a:rPr>
              <a:t>MCP3008 AD-Wandler</a:t>
            </a:r>
            <a:endParaRPr lang="de-DE" sz="1800" spc="-1" dirty="0">
              <a:solidFill>
                <a:srgbClr val="000000"/>
              </a:solidFill>
              <a:uFill>
                <a:solidFill>
                  <a:srgbClr val="FFFFFF"/>
                </a:solidFill>
              </a:uFill>
              <a:latin typeface="Arial"/>
            </a:endParaRPr>
          </a:p>
          <a:p>
            <a:endParaRPr lang="de-DE" dirty="0"/>
          </a:p>
        </p:txBody>
      </p:sp>
    </p:spTree>
    <p:extLst>
      <p:ext uri="{BB962C8B-B14F-4D97-AF65-F5344CB8AC3E}">
        <p14:creationId xmlns:p14="http://schemas.microsoft.com/office/powerpoint/2010/main" val="12341760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E7ECC2-D056-4AC5-9794-77DC97DA4DA1}"/>
              </a:ext>
            </a:extLst>
          </p:cNvPr>
          <p:cNvSpPr>
            <a:spLocks noGrp="1"/>
          </p:cNvSpPr>
          <p:nvPr>
            <p:ph type="title"/>
          </p:nvPr>
        </p:nvSpPr>
        <p:spPr>
          <a:xfrm>
            <a:off x="519112" y="402776"/>
            <a:ext cx="11149013" cy="747897"/>
          </a:xfrm>
        </p:spPr>
        <p:txBody>
          <a:bodyPr/>
          <a:lstStyle/>
          <a:p>
            <a:r>
              <a:rPr lang="de-DE" dirty="0"/>
              <a:t>Raspberry Pi</a:t>
            </a:r>
          </a:p>
        </p:txBody>
      </p:sp>
      <p:sp>
        <p:nvSpPr>
          <p:cNvPr id="3" name="Textplatzhalter 2">
            <a:extLst>
              <a:ext uri="{FF2B5EF4-FFF2-40B4-BE49-F238E27FC236}">
                <a16:creationId xmlns:a16="http://schemas.microsoft.com/office/drawing/2014/main" id="{2B3C8135-AD39-4DDA-A1F9-289D5723E6DD}"/>
              </a:ext>
            </a:extLst>
          </p:cNvPr>
          <p:cNvSpPr>
            <a:spLocks noGrp="1"/>
          </p:cNvSpPr>
          <p:nvPr>
            <p:ph type="body" sz="quarter" idx="10"/>
          </p:nvPr>
        </p:nvSpPr>
        <p:spPr>
          <a:xfrm>
            <a:off x="519112" y="1370525"/>
            <a:ext cx="11149013" cy="4154984"/>
          </a:xfrm>
        </p:spPr>
        <p:txBody>
          <a:bodyPr/>
          <a:lstStyle/>
          <a:p>
            <a:pPr marL="574560" indent="-570960">
              <a:lnSpc>
                <a:spcPct val="100000"/>
              </a:lnSpc>
              <a:buFont typeface="Arial"/>
              <a:buChar char="•"/>
            </a:pPr>
            <a:r>
              <a:rPr lang="de-DE" spc="-94" dirty="0">
                <a:solidFill>
                  <a:srgbClr val="FFFFFF"/>
                </a:solidFill>
                <a:uFill>
                  <a:solidFill>
                    <a:srgbClr val="FFFFFF"/>
                  </a:solidFill>
                </a:uFill>
                <a:latin typeface="Segoe UI Light"/>
              </a:rPr>
              <a:t>Feuchtigkeitswert wird </a:t>
            </a:r>
            <a:r>
              <a:rPr lang="de-DE" spc="-94" dirty="0" err="1">
                <a:solidFill>
                  <a:srgbClr val="FFFFFF"/>
                </a:solidFill>
                <a:uFill>
                  <a:solidFill>
                    <a:srgbClr val="FFFFFF"/>
                  </a:solidFill>
                </a:uFill>
                <a:latin typeface="Segoe UI Light"/>
              </a:rPr>
              <a:t>ausgelsen</a:t>
            </a:r>
            <a:r>
              <a:rPr lang="de-DE" spc="-94" dirty="0">
                <a:solidFill>
                  <a:srgbClr val="FFFFFF"/>
                </a:solidFill>
                <a:uFill>
                  <a:solidFill>
                    <a:srgbClr val="FFFFFF"/>
                  </a:solidFill>
                </a:uFill>
                <a:latin typeface="Segoe UI Light"/>
              </a:rPr>
              <a:t> </a:t>
            </a:r>
            <a:endParaRPr lang="de-DE" sz="1800" spc="-1" dirty="0">
              <a:solidFill>
                <a:srgbClr val="000000"/>
              </a:solidFill>
              <a:uFill>
                <a:solidFill>
                  <a:srgbClr val="FFFFFF"/>
                </a:solidFill>
              </a:uFill>
              <a:latin typeface="Arial"/>
            </a:endParaRPr>
          </a:p>
          <a:p>
            <a:pPr marL="574560" indent="-570960">
              <a:lnSpc>
                <a:spcPct val="100000"/>
              </a:lnSpc>
              <a:buFont typeface="Arial"/>
              <a:buChar char="•"/>
            </a:pPr>
            <a:r>
              <a:rPr lang="de-DE" spc="-94" dirty="0">
                <a:solidFill>
                  <a:srgbClr val="FFFFFF"/>
                </a:solidFill>
                <a:uFill>
                  <a:solidFill>
                    <a:srgbClr val="FFFFFF"/>
                  </a:solidFill>
                </a:uFill>
                <a:latin typeface="Segoe UI Light"/>
              </a:rPr>
              <a:t>Wert wird als Prozentwert berechnet</a:t>
            </a:r>
            <a:endParaRPr lang="de-DE" sz="1800" spc="-1" dirty="0">
              <a:solidFill>
                <a:srgbClr val="000000"/>
              </a:solidFill>
              <a:uFill>
                <a:solidFill>
                  <a:srgbClr val="FFFFFF"/>
                </a:solidFill>
              </a:uFill>
              <a:latin typeface="Arial"/>
            </a:endParaRPr>
          </a:p>
          <a:p>
            <a:pPr marL="574560" indent="-570960">
              <a:lnSpc>
                <a:spcPct val="100000"/>
              </a:lnSpc>
              <a:buFont typeface="Arial"/>
              <a:buChar char="•"/>
            </a:pPr>
            <a:r>
              <a:rPr lang="de-DE" spc="-94" dirty="0">
                <a:solidFill>
                  <a:srgbClr val="FFFFFF"/>
                </a:solidFill>
                <a:uFill>
                  <a:solidFill>
                    <a:srgbClr val="FFFFFF"/>
                  </a:solidFill>
                </a:uFill>
                <a:latin typeface="Segoe UI Light"/>
              </a:rPr>
              <a:t>Verbindung wird mit den Connection String aufgebaut</a:t>
            </a:r>
            <a:endParaRPr lang="de-DE" sz="1800" spc="-1" dirty="0">
              <a:solidFill>
                <a:srgbClr val="000000"/>
              </a:solidFill>
              <a:uFill>
                <a:solidFill>
                  <a:srgbClr val="FFFFFF"/>
                </a:solidFill>
              </a:uFill>
              <a:latin typeface="Arial"/>
            </a:endParaRPr>
          </a:p>
          <a:p>
            <a:pPr marL="574560" indent="-570960">
              <a:lnSpc>
                <a:spcPct val="100000"/>
              </a:lnSpc>
              <a:buFont typeface="Arial"/>
              <a:buChar char="•"/>
            </a:pPr>
            <a:r>
              <a:rPr lang="de-DE" spc="-94" dirty="0">
                <a:solidFill>
                  <a:srgbClr val="FFFFFF"/>
                </a:solidFill>
                <a:uFill>
                  <a:solidFill>
                    <a:srgbClr val="FFFFFF"/>
                  </a:solidFill>
                </a:uFill>
                <a:latin typeface="Segoe UI Light"/>
              </a:rPr>
              <a:t>Senden des Wertes als JSON </a:t>
            </a:r>
            <a:r>
              <a:rPr lang="de-DE" spc="-94" dirty="0" err="1">
                <a:solidFill>
                  <a:srgbClr val="FFFFFF"/>
                </a:solidFill>
                <a:uFill>
                  <a:solidFill>
                    <a:srgbClr val="FFFFFF"/>
                  </a:solidFill>
                </a:uFill>
                <a:latin typeface="Segoe UI Light"/>
              </a:rPr>
              <a:t>Object</a:t>
            </a:r>
            <a:r>
              <a:rPr lang="de-DE" spc="-94" dirty="0">
                <a:solidFill>
                  <a:srgbClr val="FFFFFF"/>
                </a:solidFill>
                <a:uFill>
                  <a:solidFill>
                    <a:srgbClr val="FFFFFF"/>
                  </a:solidFill>
                </a:uFill>
                <a:latin typeface="Segoe UI Light"/>
              </a:rPr>
              <a:t> zum </a:t>
            </a:r>
            <a:r>
              <a:rPr lang="de-DE" spc="-94" dirty="0" err="1">
                <a:solidFill>
                  <a:srgbClr val="FFFFFF"/>
                </a:solidFill>
                <a:uFill>
                  <a:solidFill>
                    <a:srgbClr val="FFFFFF"/>
                  </a:solidFill>
                </a:uFill>
                <a:latin typeface="Segoe UI Light"/>
              </a:rPr>
              <a:t>Iot</a:t>
            </a:r>
            <a:r>
              <a:rPr lang="de-DE" spc="-94" dirty="0">
                <a:solidFill>
                  <a:srgbClr val="FFFFFF"/>
                </a:solidFill>
                <a:uFill>
                  <a:solidFill>
                    <a:srgbClr val="FFFFFF"/>
                  </a:solidFill>
                </a:uFill>
                <a:latin typeface="Segoe UI Light"/>
              </a:rPr>
              <a:t> Hub </a:t>
            </a:r>
            <a:endParaRPr lang="de-DE" sz="1800" spc="-1" dirty="0">
              <a:solidFill>
                <a:srgbClr val="000000"/>
              </a:solidFill>
              <a:uFill>
                <a:solidFill>
                  <a:srgbClr val="FFFFFF"/>
                </a:solidFill>
              </a:uFill>
              <a:latin typeface="Arial"/>
            </a:endParaRPr>
          </a:p>
          <a:p>
            <a:pPr marL="574560" indent="-570960">
              <a:lnSpc>
                <a:spcPct val="100000"/>
              </a:lnSpc>
              <a:buFont typeface="Arial"/>
              <a:buChar char="•"/>
            </a:pPr>
            <a:r>
              <a:rPr lang="de-DE" spc="-94" dirty="0" err="1">
                <a:solidFill>
                  <a:srgbClr val="FFFFFF"/>
                </a:solidFill>
                <a:uFill>
                  <a:solidFill>
                    <a:srgbClr val="FFFFFF"/>
                  </a:solidFill>
                </a:uFill>
                <a:latin typeface="Segoe UI Light"/>
              </a:rPr>
              <a:t>Zeitinterval</a:t>
            </a:r>
            <a:r>
              <a:rPr lang="de-DE" spc="-94" dirty="0">
                <a:solidFill>
                  <a:srgbClr val="FFFFFF"/>
                </a:solidFill>
                <a:uFill>
                  <a:solidFill>
                    <a:srgbClr val="FFFFFF"/>
                  </a:solidFill>
                </a:uFill>
                <a:latin typeface="Segoe UI Light"/>
              </a:rPr>
              <a:t> abwarten </a:t>
            </a:r>
            <a:endParaRPr lang="de-DE" sz="1800"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1938395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a:extLst>
              <a:ext uri="{FF2B5EF4-FFF2-40B4-BE49-F238E27FC236}">
                <a16:creationId xmlns:a16="http://schemas.microsoft.com/office/drawing/2014/main" id="{936D8FB5-2172-4CC8-A3FC-09F04E71C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12686" y="1785087"/>
            <a:ext cx="972000" cy="972000"/>
          </a:xfrm>
          <a:prstGeom prst="rect">
            <a:avLst/>
          </a:prstGeom>
        </p:spPr>
      </p:pic>
      <p:sp>
        <p:nvSpPr>
          <p:cNvPr id="3" name="Flussdiagramm: Verbinder zu einer anderen Seite 2">
            <a:extLst>
              <a:ext uri="{FF2B5EF4-FFF2-40B4-BE49-F238E27FC236}">
                <a16:creationId xmlns:a16="http://schemas.microsoft.com/office/drawing/2014/main" id="{A8FE2DC5-0295-48C6-9CAD-3E958CFD6C43}"/>
              </a:ext>
            </a:extLst>
          </p:cNvPr>
          <p:cNvSpPr/>
          <p:nvPr/>
        </p:nvSpPr>
        <p:spPr bwMode="auto">
          <a:xfrm rot="16200000">
            <a:off x="5439403" y="2389792"/>
            <a:ext cx="827018" cy="1176400"/>
          </a:xfrm>
          <a:prstGeom prst="flowChartOffpageConnector">
            <a:avLst/>
          </a:prstGeom>
          <a:solidFill>
            <a:srgbClr val="FFFFFF">
              <a:alpha val="7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pic>
        <p:nvPicPr>
          <p:cNvPr id="1026" name="Picture 2" descr="Bildergebnis für browser clipart">
            <a:extLst>
              <a:ext uri="{FF2B5EF4-FFF2-40B4-BE49-F238E27FC236}">
                <a16:creationId xmlns:a16="http://schemas.microsoft.com/office/drawing/2014/main" id="{E01CADAA-C775-42CA-BB4C-507125BD3BAA}"/>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7589383" y="4348865"/>
            <a:ext cx="1149261" cy="1149261"/>
          </a:xfrm>
          <a:prstGeom prst="rect">
            <a:avLst/>
          </a:prstGeom>
          <a:noFill/>
          <a:effectLst>
            <a:outerShdw blurRad="50800" dist="38100" dir="13500000" algn="b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2" name="Sechseck 21">
            <a:extLst>
              <a:ext uri="{FF2B5EF4-FFF2-40B4-BE49-F238E27FC236}">
                <a16:creationId xmlns:a16="http://schemas.microsoft.com/office/drawing/2014/main" id="{D0570B96-90B9-4AEC-AEAA-0871FAC1E8BE}"/>
              </a:ext>
            </a:extLst>
          </p:cNvPr>
          <p:cNvSpPr/>
          <p:nvPr/>
        </p:nvSpPr>
        <p:spPr bwMode="auto">
          <a:xfrm>
            <a:off x="8726501" y="2564482"/>
            <a:ext cx="2101920" cy="827019"/>
          </a:xfrm>
          <a:prstGeom prst="hexagon">
            <a:avLst/>
          </a:prstGeom>
          <a:solidFill>
            <a:srgbClr val="FFFFFF">
              <a:alpha val="7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sp>
        <p:nvSpPr>
          <p:cNvPr id="2" name="Titel 1">
            <a:extLst>
              <a:ext uri="{FF2B5EF4-FFF2-40B4-BE49-F238E27FC236}">
                <a16:creationId xmlns:a16="http://schemas.microsoft.com/office/drawing/2014/main" id="{9B3CC5AB-8EF1-4081-9AE5-2A18AFDD45DB}"/>
              </a:ext>
            </a:extLst>
          </p:cNvPr>
          <p:cNvSpPr>
            <a:spLocks noGrp="1"/>
          </p:cNvSpPr>
          <p:nvPr>
            <p:ph type="title"/>
          </p:nvPr>
        </p:nvSpPr>
        <p:spPr>
          <a:xfrm>
            <a:off x="519112" y="402776"/>
            <a:ext cx="11149013" cy="747897"/>
          </a:xfrm>
        </p:spPr>
        <p:txBody>
          <a:bodyPr/>
          <a:lstStyle/>
          <a:p>
            <a:r>
              <a:rPr lang="de-DE" dirty="0"/>
              <a:t>Azure </a:t>
            </a:r>
            <a:r>
              <a:rPr lang="de-DE" dirty="0" err="1"/>
              <a:t>IoT</a:t>
            </a:r>
            <a:r>
              <a:rPr lang="de-DE" dirty="0"/>
              <a:t> Hub</a:t>
            </a:r>
          </a:p>
        </p:txBody>
      </p:sp>
      <p:pic>
        <p:nvPicPr>
          <p:cNvPr id="9" name="Grafik 8">
            <a:extLst>
              <a:ext uri="{FF2B5EF4-FFF2-40B4-BE49-F238E27FC236}">
                <a16:creationId xmlns:a16="http://schemas.microsoft.com/office/drawing/2014/main" id="{A71F0CC0-508E-4425-82BF-1D676CF9EAAC}"/>
              </a:ext>
            </a:extLst>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5778" b="94667" l="3556" r="91111">
                        <a14:foregroundMark x1="29778" y1="28889" x2="28444" y2="32889"/>
                        <a14:foregroundMark x1="50667" y1="40889" x2="52444" y2="41778"/>
                        <a14:foregroundMark x1="74667" y1="51111" x2="73778" y2="50667"/>
                        <a14:foregroundMark x1="54222" y1="61333" x2="54222" y2="61333"/>
                        <a14:foregroundMark x1="30667" y1="71111" x2="30667" y2="71111"/>
                        <a14:foregroundMark x1="11111" y1="82667" x2="11111" y2="87111"/>
                        <a14:foregroundMark x1="11111" y1="82222" x2="11111" y2="82667"/>
                        <a14:foregroundMark x1="11111" y1="80889" x2="11111" y2="82222"/>
                        <a14:foregroundMark x1="9464" y1="82667" x2="8889" y2="87556"/>
                        <a14:foregroundMark x1="9516" y1="82222" x2="9464" y2="82667"/>
                        <a14:foregroundMark x1="9778" y1="80000" x2="9516" y2="82222"/>
                        <a14:foregroundMark x1="8000" y1="79556" x2="8444" y2="86667"/>
                        <a14:foregroundMark x1="30186" y1="84481" x2="80000" y2="92000"/>
                        <a14:foregroundMark x1="15222" y1="82222" x2="16713" y2="82447"/>
                        <a14:foregroundMark x1="9333" y1="81333" x2="15222" y2="82222"/>
                        <a14:foregroundMark x1="80000" y1="92000" x2="11111" y2="90222"/>
                        <a14:foregroundMark x1="9511" y1="82222" x2="9333" y2="81333"/>
                        <a14:foregroundMark x1="9600" y1="82667" x2="9511" y2="82222"/>
                        <a14:foregroundMark x1="11111" y1="90222" x2="9600" y2="82667"/>
                        <a14:foregroundMark x1="10688" y1="16000" x2="32000" y2="7556"/>
                        <a14:foregroundMark x1="8444" y1="16889" x2="10688" y2="16000"/>
                        <a14:foregroundMark x1="32000" y1="7556" x2="58222" y2="10222"/>
                        <a14:foregroundMark x1="58222" y1="10222" x2="81333" y2="8889"/>
                        <a14:foregroundMark x1="81333" y1="8889" x2="86667" y2="21333"/>
                        <a14:foregroundMark x1="15593" y1="16000" x2="26222" y2="6667"/>
                        <a14:foregroundMark x1="14075" y1="17333" x2="15593" y2="16000"/>
                        <a14:foregroundMark x1="8000" y1="22667" x2="14075" y2="17333"/>
                        <a14:foregroundMark x1="26222" y1="6667" x2="48889" y2="6222"/>
                        <a14:foregroundMark x1="48889" y1="6222" x2="73333" y2="6222"/>
                        <a14:foregroundMark x1="73333" y1="6222" x2="88000" y2="19556"/>
                        <a14:foregroundMark x1="3556" y1="21778" x2="4444" y2="23111"/>
                        <a14:foregroundMark x1="5778" y1="93778" x2="29333" y2="92444"/>
                        <a14:foregroundMark x1="29333" y1="92444" x2="54222" y2="94667"/>
                        <a14:foregroundMark x1="54222" y1="94667" x2="77333" y2="93333"/>
                        <a14:foregroundMark x1="77333" y1="93333" x2="88444" y2="77333"/>
                        <a14:foregroundMark x1="83556" y1="92889" x2="89778" y2="77778"/>
                        <a14:foregroundMark x1="90222" y1="93333" x2="91111" y2="94667"/>
                        <a14:foregroundMark x1="31556" y1="84889" x2="30222" y2="84889"/>
                        <a14:backgroundMark x1="18667" y1="82222" x2="19556" y2="82222"/>
                        <a14:backgroundMark x1="19556" y1="82222" x2="18222" y2="83111"/>
                        <a14:backgroundMark x1="22222" y1="83111" x2="20000" y2="83111"/>
                        <a14:backgroundMark x1="29085" y1="83102" x2="17333" y2="82667"/>
                        <a14:backgroundMark x1="17333" y1="82222" x2="16889" y2="82222"/>
                        <a14:backgroundMark x1="18222" y1="82222" x2="16889" y2="82667"/>
                        <a14:backgroundMark x1="16000" y1="82667" x2="16000" y2="82667"/>
                        <a14:backgroundMark x1="16444" y1="82222" x2="16444" y2="82222"/>
                        <a14:backgroundMark x1="31556" y1="84000" x2="31556" y2="84000"/>
                        <a14:backgroundMark x1="31111" y1="84000" x2="31111" y2="84000"/>
                        <a14:backgroundMark x1="29778" y1="84444" x2="29778" y2="84444"/>
                        <a14:backgroundMark x1="16444" y1="16000" x2="16444" y2="16000"/>
                        <a14:backgroundMark x1="17333" y1="16000" x2="17333" y2="16000"/>
                        <a14:backgroundMark x1="16000" y1="17333" x2="16000" y2="17333"/>
                      </a14:backgroundRemoval>
                    </a14:imgEffect>
                  </a14:imgLayer>
                </a14:imgProps>
              </a:ext>
              <a:ext uri="{28A0092B-C50C-407E-A947-70E740481C1C}">
                <a14:useLocalDpi xmlns:a14="http://schemas.microsoft.com/office/drawing/2010/main" val="0"/>
              </a:ext>
            </a:extLst>
          </a:blip>
          <a:stretch>
            <a:fillRect/>
          </a:stretch>
        </p:blipFill>
        <p:spPr>
          <a:xfrm>
            <a:off x="909820" y="2028753"/>
            <a:ext cx="972000" cy="972000"/>
          </a:xfrm>
          <a:prstGeom prst="rect">
            <a:avLst/>
          </a:prstGeom>
        </p:spPr>
      </p:pic>
      <p:sp>
        <p:nvSpPr>
          <p:cNvPr id="13" name="Textfeld 12">
            <a:extLst>
              <a:ext uri="{FF2B5EF4-FFF2-40B4-BE49-F238E27FC236}">
                <a16:creationId xmlns:a16="http://schemas.microsoft.com/office/drawing/2014/main" id="{2F471AC1-D053-4588-AF30-7ADEF02E1920}"/>
              </a:ext>
            </a:extLst>
          </p:cNvPr>
          <p:cNvSpPr txBox="1"/>
          <p:nvPr/>
        </p:nvSpPr>
        <p:spPr>
          <a:xfrm>
            <a:off x="674469" y="1435894"/>
            <a:ext cx="1442703" cy="443198"/>
          </a:xfrm>
          <a:prstGeom prst="rect">
            <a:avLst/>
          </a:prstGeom>
          <a:noFill/>
        </p:spPr>
        <p:txBody>
          <a:bodyPr wrap="none" lIns="0" tIns="0" rIns="0" bIns="0" rtlCol="0">
            <a:spAutoFit/>
          </a:bodyPr>
          <a:lstStyle/>
          <a:p>
            <a:pPr>
              <a:lnSpc>
                <a:spcPct val="90000"/>
              </a:lnSpc>
              <a:spcBef>
                <a:spcPct val="20000"/>
              </a:spcBef>
              <a:buSzPct val="80000"/>
            </a:pPr>
            <a:r>
              <a:rPr lang="de-DE" sz="3200" dirty="0" err="1">
                <a:solidFill>
                  <a:srgbClr val="FFFFFF"/>
                </a:solidFill>
              </a:rPr>
              <a:t>IoT</a:t>
            </a:r>
            <a:r>
              <a:rPr lang="de-DE" sz="3200" dirty="0">
                <a:solidFill>
                  <a:srgbClr val="FFFFFF"/>
                </a:solidFill>
              </a:rPr>
              <a:t> Hub</a:t>
            </a:r>
          </a:p>
        </p:txBody>
      </p:sp>
      <p:sp>
        <p:nvSpPr>
          <p:cNvPr id="17" name="Textfeld 16">
            <a:extLst>
              <a:ext uri="{FF2B5EF4-FFF2-40B4-BE49-F238E27FC236}">
                <a16:creationId xmlns:a16="http://schemas.microsoft.com/office/drawing/2014/main" id="{A8ECF179-4840-4755-87BD-8F9DB0F68FC0}"/>
              </a:ext>
            </a:extLst>
          </p:cNvPr>
          <p:cNvSpPr txBox="1"/>
          <p:nvPr/>
        </p:nvSpPr>
        <p:spPr>
          <a:xfrm>
            <a:off x="4199850" y="1435894"/>
            <a:ext cx="1570751"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Web Job</a:t>
            </a:r>
          </a:p>
        </p:txBody>
      </p:sp>
      <p:sp>
        <p:nvSpPr>
          <p:cNvPr id="18" name="Textfeld 17">
            <a:extLst>
              <a:ext uri="{FF2B5EF4-FFF2-40B4-BE49-F238E27FC236}">
                <a16:creationId xmlns:a16="http://schemas.microsoft.com/office/drawing/2014/main" id="{4116CEED-52FD-4456-9E83-9BBE957C8B24}"/>
              </a:ext>
            </a:extLst>
          </p:cNvPr>
          <p:cNvSpPr txBox="1"/>
          <p:nvPr/>
        </p:nvSpPr>
        <p:spPr>
          <a:xfrm>
            <a:off x="8953198" y="1279167"/>
            <a:ext cx="1690976"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Web App</a:t>
            </a:r>
          </a:p>
        </p:txBody>
      </p:sp>
      <p:pic>
        <p:nvPicPr>
          <p:cNvPr id="45" name="Grafik 44">
            <a:extLst>
              <a:ext uri="{FF2B5EF4-FFF2-40B4-BE49-F238E27FC236}">
                <a16:creationId xmlns:a16="http://schemas.microsoft.com/office/drawing/2014/main" id="{35D61643-AC9C-4763-8654-41E52F05E88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69832" y="3932175"/>
            <a:ext cx="3583743" cy="2389162"/>
          </a:xfrm>
          <a:prstGeom prst="rect">
            <a:avLst/>
          </a:prstGeom>
        </p:spPr>
      </p:pic>
      <p:sp>
        <p:nvSpPr>
          <p:cNvPr id="2062" name="Textfeld 2061">
            <a:extLst>
              <a:ext uri="{FF2B5EF4-FFF2-40B4-BE49-F238E27FC236}">
                <a16:creationId xmlns:a16="http://schemas.microsoft.com/office/drawing/2014/main" id="{408A54A0-1CAB-45D9-86B2-527336E7EF79}"/>
              </a:ext>
            </a:extLst>
          </p:cNvPr>
          <p:cNvSpPr txBox="1"/>
          <p:nvPr/>
        </p:nvSpPr>
        <p:spPr>
          <a:xfrm>
            <a:off x="2193360" y="4084575"/>
            <a:ext cx="2511424" cy="96950"/>
          </a:xfrm>
          <a:prstGeom prst="rect">
            <a:avLst/>
          </a:prstGeom>
          <a:solidFill>
            <a:srgbClr val="FFFFFF"/>
          </a:solidFill>
        </p:spPr>
        <p:txBody>
          <a:bodyPr wrap="square" lIns="0" tIns="0" rIns="0" bIns="0" rtlCol="0">
            <a:spAutoFit/>
          </a:bodyPr>
          <a:lstStyle/>
          <a:p>
            <a:pPr>
              <a:lnSpc>
                <a:spcPct val="90000"/>
              </a:lnSpc>
              <a:spcBef>
                <a:spcPct val="20000"/>
              </a:spcBef>
              <a:buSzPct val="80000"/>
            </a:pPr>
            <a:r>
              <a:rPr lang="de-DE" sz="700" b="1" dirty="0">
                <a:gradFill>
                  <a:gsLst>
                    <a:gs pos="0">
                      <a:srgbClr val="292929">
                        <a:lumMod val="90000"/>
                        <a:lumOff val="10000"/>
                      </a:srgbClr>
                    </a:gs>
                    <a:gs pos="86000">
                      <a:srgbClr val="292929">
                        <a:lumMod val="90000"/>
                        <a:lumOff val="10000"/>
                      </a:srgbClr>
                    </a:gs>
                  </a:gsLst>
                  <a:lin ang="5400000" scaled="0"/>
                </a:gradFill>
              </a:rPr>
              <a:t>http://vtiothubwebsite.azurewebsites.net/HumidityInfo</a:t>
            </a:r>
          </a:p>
        </p:txBody>
      </p:sp>
      <p:pic>
        <p:nvPicPr>
          <p:cNvPr id="4" name="Grafik 3">
            <a:extLst>
              <a:ext uri="{FF2B5EF4-FFF2-40B4-BE49-F238E27FC236}">
                <a16:creationId xmlns:a16="http://schemas.microsoft.com/office/drawing/2014/main" id="{F89EA312-30CB-4E45-AC92-4BBDDFD293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54675" y="4404434"/>
            <a:ext cx="3414056" cy="1889924"/>
          </a:xfrm>
          <a:prstGeom prst="rect">
            <a:avLst/>
          </a:prstGeom>
        </p:spPr>
      </p:pic>
      <p:sp>
        <p:nvSpPr>
          <p:cNvPr id="25" name="Textfeld 24">
            <a:extLst>
              <a:ext uri="{FF2B5EF4-FFF2-40B4-BE49-F238E27FC236}">
                <a16:creationId xmlns:a16="http://schemas.microsoft.com/office/drawing/2014/main" id="{E2C53BE0-AD64-4868-B5F2-FD797ABB6CB6}"/>
              </a:ext>
            </a:extLst>
          </p:cNvPr>
          <p:cNvSpPr txBox="1"/>
          <p:nvPr/>
        </p:nvSpPr>
        <p:spPr>
          <a:xfrm>
            <a:off x="5236301" y="2692976"/>
            <a:ext cx="1204811" cy="615553"/>
          </a:xfrm>
          <a:prstGeom prst="rect">
            <a:avLst/>
          </a:prstGeom>
          <a:noFill/>
        </p:spPr>
        <p:txBody>
          <a:bodyPr wrap="square" lIns="0" tIns="0" rIns="0" bIns="0" rtlCol="0">
            <a:spAutoFit/>
          </a:bodyPr>
          <a:lstStyle/>
          <a:p>
            <a:pPr algn="ctr">
              <a:lnSpc>
                <a:spcPct val="90000"/>
              </a:lnSpc>
              <a:spcBef>
                <a:spcPct val="20000"/>
              </a:spcBef>
              <a:buSzPct val="80000"/>
            </a:pPr>
            <a:r>
              <a:rPr lang="de-DE" sz="2000" dirty="0" err="1">
                <a:solidFill>
                  <a:schemeClr val="accent6">
                    <a:lumMod val="75000"/>
                  </a:schemeClr>
                </a:solidFill>
              </a:rPr>
              <a:t>SignalR</a:t>
            </a:r>
            <a:endParaRPr lang="de-DE" sz="2000" dirty="0">
              <a:solidFill>
                <a:schemeClr val="accent6">
                  <a:lumMod val="75000"/>
                </a:schemeClr>
              </a:solidFill>
            </a:endParaRPr>
          </a:p>
          <a:p>
            <a:pPr algn="ctr">
              <a:lnSpc>
                <a:spcPct val="90000"/>
              </a:lnSpc>
              <a:spcBef>
                <a:spcPct val="20000"/>
              </a:spcBef>
              <a:buSzPct val="80000"/>
            </a:pPr>
            <a:r>
              <a:rPr lang="de-DE" sz="2000" dirty="0">
                <a:solidFill>
                  <a:schemeClr val="accent6">
                    <a:lumMod val="75000"/>
                  </a:schemeClr>
                </a:solidFill>
              </a:rPr>
              <a:t>Client</a:t>
            </a:r>
          </a:p>
        </p:txBody>
      </p:sp>
      <p:sp>
        <p:nvSpPr>
          <p:cNvPr id="26" name="Textfeld 25">
            <a:extLst>
              <a:ext uri="{FF2B5EF4-FFF2-40B4-BE49-F238E27FC236}">
                <a16:creationId xmlns:a16="http://schemas.microsoft.com/office/drawing/2014/main" id="{6EFBC478-D68B-435A-917B-456DE2E646C2}"/>
              </a:ext>
            </a:extLst>
          </p:cNvPr>
          <p:cNvSpPr txBox="1"/>
          <p:nvPr/>
        </p:nvSpPr>
        <p:spPr>
          <a:xfrm>
            <a:off x="9196281" y="2692976"/>
            <a:ext cx="1204811" cy="615553"/>
          </a:xfrm>
          <a:prstGeom prst="rect">
            <a:avLst/>
          </a:prstGeom>
          <a:noFill/>
        </p:spPr>
        <p:txBody>
          <a:bodyPr wrap="square" lIns="0" tIns="0" rIns="0" bIns="0" rtlCol="0">
            <a:spAutoFit/>
          </a:bodyPr>
          <a:lstStyle/>
          <a:p>
            <a:pPr algn="ctr">
              <a:lnSpc>
                <a:spcPct val="90000"/>
              </a:lnSpc>
              <a:spcBef>
                <a:spcPct val="20000"/>
              </a:spcBef>
              <a:buSzPct val="80000"/>
            </a:pPr>
            <a:r>
              <a:rPr lang="de-DE" sz="2000" dirty="0" err="1">
                <a:solidFill>
                  <a:schemeClr val="accent6">
                    <a:lumMod val="75000"/>
                  </a:schemeClr>
                </a:solidFill>
              </a:rPr>
              <a:t>SignalR</a:t>
            </a:r>
            <a:endParaRPr lang="de-DE" sz="2000" dirty="0">
              <a:solidFill>
                <a:schemeClr val="accent6">
                  <a:lumMod val="75000"/>
                </a:schemeClr>
              </a:solidFill>
            </a:endParaRPr>
          </a:p>
          <a:p>
            <a:pPr algn="ctr">
              <a:lnSpc>
                <a:spcPct val="90000"/>
              </a:lnSpc>
              <a:spcBef>
                <a:spcPct val="20000"/>
              </a:spcBef>
              <a:buSzPct val="80000"/>
            </a:pPr>
            <a:r>
              <a:rPr lang="de-DE" sz="2000" dirty="0">
                <a:solidFill>
                  <a:schemeClr val="accent6">
                    <a:lumMod val="75000"/>
                  </a:schemeClr>
                </a:solidFill>
              </a:rPr>
              <a:t>Hub</a:t>
            </a:r>
          </a:p>
        </p:txBody>
      </p:sp>
      <p:sp>
        <p:nvSpPr>
          <p:cNvPr id="43" name="Flussdiagramm: Verbinder zu einer anderen Seite 42">
            <a:extLst>
              <a:ext uri="{FF2B5EF4-FFF2-40B4-BE49-F238E27FC236}">
                <a16:creationId xmlns:a16="http://schemas.microsoft.com/office/drawing/2014/main" id="{C711097C-645F-4026-8AF7-2225E723E580}"/>
              </a:ext>
            </a:extLst>
          </p:cNvPr>
          <p:cNvSpPr/>
          <p:nvPr/>
        </p:nvSpPr>
        <p:spPr bwMode="auto">
          <a:xfrm rot="16200000">
            <a:off x="7818600" y="5115279"/>
            <a:ext cx="827018" cy="1176400"/>
          </a:xfrm>
          <a:prstGeom prst="flowChartOffpageConnector">
            <a:avLst/>
          </a:prstGeom>
          <a:solidFill>
            <a:srgbClr val="FFFFFF">
              <a:alpha val="7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sp>
        <p:nvSpPr>
          <p:cNvPr id="44" name="Textfeld 43">
            <a:extLst>
              <a:ext uri="{FF2B5EF4-FFF2-40B4-BE49-F238E27FC236}">
                <a16:creationId xmlns:a16="http://schemas.microsoft.com/office/drawing/2014/main" id="{C332AC0B-4522-4D3D-8067-75A612FC68D6}"/>
              </a:ext>
            </a:extLst>
          </p:cNvPr>
          <p:cNvSpPr txBox="1"/>
          <p:nvPr/>
        </p:nvSpPr>
        <p:spPr>
          <a:xfrm>
            <a:off x="7560268" y="5395703"/>
            <a:ext cx="1204811" cy="615553"/>
          </a:xfrm>
          <a:prstGeom prst="rect">
            <a:avLst/>
          </a:prstGeom>
          <a:noFill/>
        </p:spPr>
        <p:txBody>
          <a:bodyPr wrap="square" lIns="0" tIns="0" rIns="0" bIns="0" rtlCol="0">
            <a:spAutoFit/>
          </a:bodyPr>
          <a:lstStyle/>
          <a:p>
            <a:pPr algn="ctr">
              <a:lnSpc>
                <a:spcPct val="90000"/>
              </a:lnSpc>
              <a:spcBef>
                <a:spcPct val="20000"/>
              </a:spcBef>
              <a:buSzPct val="80000"/>
            </a:pPr>
            <a:r>
              <a:rPr lang="de-DE" sz="2000" dirty="0" err="1">
                <a:solidFill>
                  <a:schemeClr val="accent6">
                    <a:lumMod val="75000"/>
                  </a:schemeClr>
                </a:solidFill>
              </a:rPr>
              <a:t>SignalR</a:t>
            </a:r>
            <a:endParaRPr lang="de-DE" sz="2000" dirty="0">
              <a:solidFill>
                <a:schemeClr val="accent6">
                  <a:lumMod val="75000"/>
                </a:schemeClr>
              </a:solidFill>
            </a:endParaRPr>
          </a:p>
          <a:p>
            <a:pPr algn="ctr">
              <a:lnSpc>
                <a:spcPct val="90000"/>
              </a:lnSpc>
              <a:spcBef>
                <a:spcPct val="20000"/>
              </a:spcBef>
              <a:buSzPct val="80000"/>
            </a:pPr>
            <a:r>
              <a:rPr lang="de-DE" sz="2000" dirty="0">
                <a:solidFill>
                  <a:schemeClr val="accent6">
                    <a:lumMod val="75000"/>
                  </a:schemeClr>
                </a:solidFill>
              </a:rPr>
              <a:t>Client</a:t>
            </a:r>
          </a:p>
        </p:txBody>
      </p:sp>
      <p:cxnSp>
        <p:nvCxnSpPr>
          <p:cNvPr id="2050" name="Gerade Verbindung mit Pfeil 2049">
            <a:extLst>
              <a:ext uri="{FF2B5EF4-FFF2-40B4-BE49-F238E27FC236}">
                <a16:creationId xmlns:a16="http://schemas.microsoft.com/office/drawing/2014/main" id="{2FD8CF7B-58A0-43B4-95E4-BAD144E8991C}"/>
              </a:ext>
            </a:extLst>
          </p:cNvPr>
          <p:cNvCxnSpPr>
            <a:cxnSpLocks/>
          </p:cNvCxnSpPr>
          <p:nvPr/>
        </p:nvCxnSpPr>
        <p:spPr>
          <a:xfrm>
            <a:off x="6588356" y="2977991"/>
            <a:ext cx="2002054" cy="0"/>
          </a:xfrm>
          <a:prstGeom prst="straightConnector1">
            <a:avLst/>
          </a:prstGeom>
          <a:ln w="200025">
            <a:solidFill>
              <a:srgbClr val="FFFFFF">
                <a:alpha val="79000"/>
              </a:srgbClr>
            </a:solidFill>
            <a:tailEnd type="triangle"/>
          </a:ln>
        </p:spPr>
        <p:style>
          <a:lnRef idx="3">
            <a:schemeClr val="dk1"/>
          </a:lnRef>
          <a:fillRef idx="0">
            <a:schemeClr val="dk1"/>
          </a:fillRef>
          <a:effectRef idx="2">
            <a:schemeClr val="dk1"/>
          </a:effectRef>
          <a:fontRef idx="minor">
            <a:schemeClr val="tx1"/>
          </a:fontRef>
        </p:style>
      </p:cxnSp>
      <p:cxnSp>
        <p:nvCxnSpPr>
          <p:cNvPr id="2056" name="Verbinder: gewinkelt 2055">
            <a:extLst>
              <a:ext uri="{FF2B5EF4-FFF2-40B4-BE49-F238E27FC236}">
                <a16:creationId xmlns:a16="http://schemas.microsoft.com/office/drawing/2014/main" id="{05B46CAB-893F-4BB9-B622-EC093E03B8ED}"/>
              </a:ext>
            </a:extLst>
          </p:cNvPr>
          <p:cNvCxnSpPr>
            <a:cxnSpLocks/>
          </p:cNvCxnSpPr>
          <p:nvPr/>
        </p:nvCxnSpPr>
        <p:spPr>
          <a:xfrm flipH="1">
            <a:off x="9357591" y="2977991"/>
            <a:ext cx="1673930" cy="2797166"/>
          </a:xfrm>
          <a:prstGeom prst="bentConnector4">
            <a:avLst>
              <a:gd name="adj1" fmla="val -37231"/>
              <a:gd name="adj2" fmla="val 99373"/>
            </a:avLst>
          </a:prstGeom>
          <a:ln w="200025">
            <a:solidFill>
              <a:srgbClr val="FFFFFF">
                <a:alpha val="79000"/>
              </a:srgbClr>
            </a:solidFill>
            <a:tailEnd type="triangle"/>
          </a:ln>
        </p:spPr>
        <p:style>
          <a:lnRef idx="3">
            <a:schemeClr val="dk1"/>
          </a:lnRef>
          <a:fillRef idx="0">
            <a:schemeClr val="dk1"/>
          </a:fillRef>
          <a:effectRef idx="2">
            <a:schemeClr val="dk1"/>
          </a:effectRef>
          <a:fontRef idx="minor">
            <a:schemeClr val="tx1"/>
          </a:fontRef>
        </p:style>
      </p:cxnSp>
      <p:sp>
        <p:nvSpPr>
          <p:cNvPr id="53" name="Textfeld 52">
            <a:extLst>
              <a:ext uri="{FF2B5EF4-FFF2-40B4-BE49-F238E27FC236}">
                <a16:creationId xmlns:a16="http://schemas.microsoft.com/office/drawing/2014/main" id="{60FD60BA-77FE-4D44-9EC5-221D40E84771}"/>
              </a:ext>
            </a:extLst>
          </p:cNvPr>
          <p:cNvSpPr txBox="1"/>
          <p:nvPr/>
        </p:nvSpPr>
        <p:spPr>
          <a:xfrm>
            <a:off x="7441610" y="3942410"/>
            <a:ext cx="1442126"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Browser</a:t>
            </a:r>
          </a:p>
        </p:txBody>
      </p:sp>
      <p:pic>
        <p:nvPicPr>
          <p:cNvPr id="10" name="Grafik 9">
            <a:extLst>
              <a:ext uri="{FF2B5EF4-FFF2-40B4-BE49-F238E27FC236}">
                <a16:creationId xmlns:a16="http://schemas.microsoft.com/office/drawing/2014/main" id="{3A90B427-1BBE-4D66-8769-313E799C5F68}"/>
              </a:ext>
            </a:extLst>
          </p:cNvPr>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4547201" y="1984067"/>
            <a:ext cx="972000" cy="972000"/>
          </a:xfrm>
          <a:prstGeom prst="rect">
            <a:avLst/>
          </a:prstGeom>
        </p:spPr>
      </p:pic>
      <p:cxnSp>
        <p:nvCxnSpPr>
          <p:cNvPr id="67" name="Gerade Verbindung mit Pfeil 66">
            <a:extLst>
              <a:ext uri="{FF2B5EF4-FFF2-40B4-BE49-F238E27FC236}">
                <a16:creationId xmlns:a16="http://schemas.microsoft.com/office/drawing/2014/main" id="{6B389CE6-3B5A-4E38-AC50-A62A1679C58C}"/>
              </a:ext>
            </a:extLst>
          </p:cNvPr>
          <p:cNvCxnSpPr>
            <a:cxnSpLocks/>
          </p:cNvCxnSpPr>
          <p:nvPr/>
        </p:nvCxnSpPr>
        <p:spPr>
          <a:xfrm>
            <a:off x="2225060" y="2514753"/>
            <a:ext cx="2002054" cy="0"/>
          </a:xfrm>
          <a:prstGeom prst="straightConnector1">
            <a:avLst/>
          </a:prstGeom>
          <a:ln w="200025">
            <a:solidFill>
              <a:srgbClr val="FFFFFF">
                <a:alpha val="79000"/>
              </a:srgbClr>
            </a:solidFill>
            <a:tailEnd type="triangle"/>
          </a:ln>
        </p:spPr>
        <p:style>
          <a:lnRef idx="3">
            <a:schemeClr val="dk1"/>
          </a:lnRef>
          <a:fillRef idx="0">
            <a:schemeClr val="dk1"/>
          </a:fillRef>
          <a:effectRef idx="2">
            <a:schemeClr val="dk1"/>
          </a:effectRef>
          <a:fontRef idx="minor">
            <a:schemeClr val="tx1"/>
          </a:fontRef>
        </p:style>
      </p:cxnSp>
      <p:cxnSp>
        <p:nvCxnSpPr>
          <p:cNvPr id="68" name="Gerade Verbindung mit Pfeil 67">
            <a:extLst>
              <a:ext uri="{FF2B5EF4-FFF2-40B4-BE49-F238E27FC236}">
                <a16:creationId xmlns:a16="http://schemas.microsoft.com/office/drawing/2014/main" id="{73EBC583-15D9-41BA-A39C-8D9E7D70E734}"/>
              </a:ext>
            </a:extLst>
          </p:cNvPr>
          <p:cNvCxnSpPr>
            <a:cxnSpLocks/>
          </p:cNvCxnSpPr>
          <p:nvPr/>
        </p:nvCxnSpPr>
        <p:spPr>
          <a:xfrm flipH="1">
            <a:off x="5227269" y="4923495"/>
            <a:ext cx="2087931" cy="0"/>
          </a:xfrm>
          <a:prstGeom prst="straightConnector1">
            <a:avLst/>
          </a:prstGeom>
          <a:ln w="200025">
            <a:solidFill>
              <a:srgbClr val="FFFFFF">
                <a:alpha val="79000"/>
              </a:srgb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3604441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err="1"/>
              <a:t>WebSite</a:t>
            </a:r>
            <a:r>
              <a:rPr lang="de-DE" dirty="0"/>
              <a:t>: </a:t>
            </a:r>
            <a:r>
              <a:rPr lang="de-DE" dirty="0" err="1"/>
              <a:t>IoTSignalRHub</a:t>
            </a:r>
            <a:endParaRPr lang="de-DE" dirty="0"/>
          </a:p>
        </p:txBody>
      </p:sp>
      <p:sp>
        <p:nvSpPr>
          <p:cNvPr id="5" name="Textplatzhalter 4">
            <a:extLst>
              <a:ext uri="{FF2B5EF4-FFF2-40B4-BE49-F238E27FC236}">
                <a16:creationId xmlns:a16="http://schemas.microsoft.com/office/drawing/2014/main" id="{D22FCCCC-A959-45C6-9683-1F619AEE273B}"/>
              </a:ext>
            </a:extLst>
          </p:cNvPr>
          <p:cNvSpPr>
            <a:spLocks noGrp="1"/>
          </p:cNvSpPr>
          <p:nvPr>
            <p:ph type="body" sz="quarter" idx="10"/>
          </p:nvPr>
        </p:nvSpPr>
        <p:spPr/>
        <p:txBody>
          <a:bodyPr/>
          <a:lstStyle/>
          <a:p>
            <a:endParaRPr lang="de-DE"/>
          </a:p>
        </p:txBody>
      </p:sp>
      <p:pic>
        <p:nvPicPr>
          <p:cNvPr id="4" name="Grafik 3">
            <a:extLst>
              <a:ext uri="{FF2B5EF4-FFF2-40B4-BE49-F238E27FC236}">
                <a16:creationId xmlns:a16="http://schemas.microsoft.com/office/drawing/2014/main" id="{025C2EEF-DDD8-44B5-963A-2E4CD189A6B1}"/>
              </a:ext>
            </a:extLst>
          </p:cNvPr>
          <p:cNvPicPr>
            <a:picLocks noChangeAspect="1"/>
          </p:cNvPicPr>
          <p:nvPr/>
        </p:nvPicPr>
        <p:blipFill>
          <a:blip r:embed="rId2"/>
          <a:stretch>
            <a:fillRect/>
          </a:stretch>
        </p:blipFill>
        <p:spPr>
          <a:xfrm>
            <a:off x="519112" y="1370525"/>
            <a:ext cx="11172246" cy="3973635"/>
          </a:xfrm>
          <a:prstGeom prst="rect">
            <a:avLst/>
          </a:prstGeom>
        </p:spPr>
      </p:pic>
    </p:spTree>
    <p:extLst>
      <p:ext uri="{BB962C8B-B14F-4D97-AF65-F5344CB8AC3E}">
        <p14:creationId xmlns:p14="http://schemas.microsoft.com/office/powerpoint/2010/main" val="8007241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err="1"/>
              <a:t>WebSite</a:t>
            </a:r>
            <a:r>
              <a:rPr lang="de-DE" dirty="0"/>
              <a:t> + </a:t>
            </a:r>
            <a:r>
              <a:rPr lang="de-DE" dirty="0" err="1"/>
              <a:t>WebJob</a:t>
            </a:r>
            <a:r>
              <a:rPr lang="de-DE" dirty="0"/>
              <a:t>: </a:t>
            </a:r>
            <a:r>
              <a:rPr lang="de-DE" dirty="0" err="1"/>
              <a:t>HumidityInfo</a:t>
            </a:r>
            <a:endParaRPr lang="de-DE" dirty="0"/>
          </a:p>
        </p:txBody>
      </p:sp>
      <p:sp>
        <p:nvSpPr>
          <p:cNvPr id="5" name="Textplatzhalter 4">
            <a:extLst>
              <a:ext uri="{FF2B5EF4-FFF2-40B4-BE49-F238E27FC236}">
                <a16:creationId xmlns:a16="http://schemas.microsoft.com/office/drawing/2014/main" id="{D22FCCCC-A959-45C6-9683-1F619AEE273B}"/>
              </a:ext>
            </a:extLst>
          </p:cNvPr>
          <p:cNvSpPr>
            <a:spLocks noGrp="1"/>
          </p:cNvSpPr>
          <p:nvPr>
            <p:ph type="body" sz="quarter" idx="10"/>
          </p:nvPr>
        </p:nvSpPr>
        <p:spPr/>
        <p:txBody>
          <a:bodyPr/>
          <a:lstStyle/>
          <a:p>
            <a:endParaRPr lang="de-DE" dirty="0"/>
          </a:p>
        </p:txBody>
      </p:sp>
      <p:pic>
        <p:nvPicPr>
          <p:cNvPr id="3" name="Grafik 2">
            <a:extLst>
              <a:ext uri="{FF2B5EF4-FFF2-40B4-BE49-F238E27FC236}">
                <a16:creationId xmlns:a16="http://schemas.microsoft.com/office/drawing/2014/main" id="{F26FE683-C754-416D-B668-C13F48B4194E}"/>
              </a:ext>
            </a:extLst>
          </p:cNvPr>
          <p:cNvPicPr>
            <a:picLocks noChangeAspect="1"/>
          </p:cNvPicPr>
          <p:nvPr/>
        </p:nvPicPr>
        <p:blipFill>
          <a:blip r:embed="rId2"/>
          <a:stretch>
            <a:fillRect/>
          </a:stretch>
        </p:blipFill>
        <p:spPr>
          <a:xfrm>
            <a:off x="519112" y="1370525"/>
            <a:ext cx="8767128" cy="4896691"/>
          </a:xfrm>
          <a:prstGeom prst="rect">
            <a:avLst/>
          </a:prstGeom>
        </p:spPr>
      </p:pic>
    </p:spTree>
    <p:extLst>
      <p:ext uri="{BB962C8B-B14F-4D97-AF65-F5344CB8AC3E}">
        <p14:creationId xmlns:p14="http://schemas.microsoft.com/office/powerpoint/2010/main" val="41362250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Web-Job</a:t>
            </a:r>
          </a:p>
        </p:txBody>
      </p:sp>
      <p:sp>
        <p:nvSpPr>
          <p:cNvPr id="5" name="Textplatzhalter 4">
            <a:extLst>
              <a:ext uri="{FF2B5EF4-FFF2-40B4-BE49-F238E27FC236}">
                <a16:creationId xmlns:a16="http://schemas.microsoft.com/office/drawing/2014/main" id="{D22FCCCC-A959-45C6-9683-1F619AEE273B}"/>
              </a:ext>
            </a:extLst>
          </p:cNvPr>
          <p:cNvSpPr>
            <a:spLocks noGrp="1"/>
          </p:cNvSpPr>
          <p:nvPr>
            <p:ph type="body" sz="quarter" idx="10"/>
          </p:nvPr>
        </p:nvSpPr>
        <p:spPr/>
        <p:txBody>
          <a:bodyPr/>
          <a:lstStyle/>
          <a:p>
            <a:endParaRPr lang="de-DE" dirty="0"/>
          </a:p>
        </p:txBody>
      </p:sp>
      <p:pic>
        <p:nvPicPr>
          <p:cNvPr id="7" name="Grafik 6">
            <a:extLst>
              <a:ext uri="{FF2B5EF4-FFF2-40B4-BE49-F238E27FC236}">
                <a16:creationId xmlns:a16="http://schemas.microsoft.com/office/drawing/2014/main" id="{B9A516F4-257A-40A1-ACF3-22BF7AD43BE4}"/>
              </a:ext>
            </a:extLst>
          </p:cNvPr>
          <p:cNvPicPr>
            <a:picLocks noChangeAspect="1"/>
          </p:cNvPicPr>
          <p:nvPr/>
        </p:nvPicPr>
        <p:blipFill>
          <a:blip r:embed="rId2"/>
          <a:stretch>
            <a:fillRect/>
          </a:stretch>
        </p:blipFill>
        <p:spPr>
          <a:xfrm>
            <a:off x="102552" y="1370525"/>
            <a:ext cx="11878530" cy="4491795"/>
          </a:xfrm>
          <a:prstGeom prst="rect">
            <a:avLst/>
          </a:prstGeom>
        </p:spPr>
      </p:pic>
    </p:spTree>
    <p:extLst>
      <p:ext uri="{BB962C8B-B14F-4D97-AF65-F5344CB8AC3E}">
        <p14:creationId xmlns:p14="http://schemas.microsoft.com/office/powerpoint/2010/main" val="223990723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err="1"/>
              <a:t>WebBrowser</a:t>
            </a:r>
            <a:r>
              <a:rPr lang="de-DE" dirty="0"/>
              <a:t>: JavaScript</a:t>
            </a:r>
          </a:p>
        </p:txBody>
      </p:sp>
      <p:sp>
        <p:nvSpPr>
          <p:cNvPr id="5" name="Textplatzhalter 4">
            <a:extLst>
              <a:ext uri="{FF2B5EF4-FFF2-40B4-BE49-F238E27FC236}">
                <a16:creationId xmlns:a16="http://schemas.microsoft.com/office/drawing/2014/main" id="{D22FCCCC-A959-45C6-9683-1F619AEE273B}"/>
              </a:ext>
            </a:extLst>
          </p:cNvPr>
          <p:cNvSpPr>
            <a:spLocks noGrp="1"/>
          </p:cNvSpPr>
          <p:nvPr>
            <p:ph type="body" sz="quarter" idx="10"/>
          </p:nvPr>
        </p:nvSpPr>
        <p:spPr/>
        <p:txBody>
          <a:bodyPr/>
          <a:lstStyle/>
          <a:p>
            <a:endParaRPr lang="de-DE" dirty="0"/>
          </a:p>
        </p:txBody>
      </p:sp>
      <p:pic>
        <p:nvPicPr>
          <p:cNvPr id="4" name="Grafik 3">
            <a:extLst>
              <a:ext uri="{FF2B5EF4-FFF2-40B4-BE49-F238E27FC236}">
                <a16:creationId xmlns:a16="http://schemas.microsoft.com/office/drawing/2014/main" id="{A8141B77-238C-4C03-B537-B8142D7D280F}"/>
              </a:ext>
            </a:extLst>
          </p:cNvPr>
          <p:cNvPicPr>
            <a:picLocks noChangeAspect="1"/>
          </p:cNvPicPr>
          <p:nvPr/>
        </p:nvPicPr>
        <p:blipFill>
          <a:blip r:embed="rId2"/>
          <a:stretch>
            <a:fillRect/>
          </a:stretch>
        </p:blipFill>
        <p:spPr>
          <a:xfrm>
            <a:off x="519112" y="1318631"/>
            <a:ext cx="11217381" cy="3029849"/>
          </a:xfrm>
          <a:prstGeom prst="rect">
            <a:avLst/>
          </a:prstGeom>
        </p:spPr>
      </p:pic>
    </p:spTree>
    <p:extLst>
      <p:ext uri="{BB962C8B-B14F-4D97-AF65-F5344CB8AC3E}">
        <p14:creationId xmlns:p14="http://schemas.microsoft.com/office/powerpoint/2010/main" val="33006350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50C073-C9A2-4317-BF21-625724E1E27E}"/>
              </a:ext>
            </a:extLst>
          </p:cNvPr>
          <p:cNvSpPr>
            <a:spLocks noGrp="1"/>
          </p:cNvSpPr>
          <p:nvPr>
            <p:ph type="title"/>
          </p:nvPr>
        </p:nvSpPr>
        <p:spPr/>
        <p:txBody>
          <a:bodyPr/>
          <a:lstStyle/>
          <a:p>
            <a:r>
              <a:rPr lang="de-DE" dirty="0"/>
              <a:t>Ausblick</a:t>
            </a:r>
          </a:p>
        </p:txBody>
      </p:sp>
      <p:sp>
        <p:nvSpPr>
          <p:cNvPr id="3" name="Textplatzhalter 2">
            <a:extLst>
              <a:ext uri="{FF2B5EF4-FFF2-40B4-BE49-F238E27FC236}">
                <a16:creationId xmlns:a16="http://schemas.microsoft.com/office/drawing/2014/main" id="{1205B6A7-4D46-4C56-BD89-4B034F65C458}"/>
              </a:ext>
            </a:extLst>
          </p:cNvPr>
          <p:cNvSpPr>
            <a:spLocks noGrp="1"/>
          </p:cNvSpPr>
          <p:nvPr>
            <p:ph type="body" sz="quarter" idx="10"/>
          </p:nvPr>
        </p:nvSpPr>
        <p:spPr>
          <a:xfrm>
            <a:off x="519112" y="1370525"/>
            <a:ext cx="11149013" cy="5009064"/>
          </a:xfrm>
        </p:spPr>
        <p:txBody>
          <a:bodyPr/>
          <a:lstStyle/>
          <a:p>
            <a:pPr marL="574675" indent="-571500">
              <a:buFont typeface="Arial" panose="020B0604020202020204" pitchFamily="34" charset="0"/>
              <a:buChar char="•"/>
            </a:pPr>
            <a:r>
              <a:rPr lang="de-DE" dirty="0"/>
              <a:t>Zusätzliches Gerät, welches die Bewässerung automatisiert steuert</a:t>
            </a:r>
          </a:p>
          <a:p>
            <a:pPr marL="574675" indent="-571500">
              <a:buFont typeface="Arial" panose="020B0604020202020204" pitchFamily="34" charset="0"/>
              <a:buChar char="•"/>
            </a:pPr>
            <a:r>
              <a:rPr lang="de-DE" dirty="0"/>
              <a:t>Erweiterung der C2D-Nachrichten</a:t>
            </a:r>
          </a:p>
          <a:p>
            <a:pPr marL="574675" indent="-571500">
              <a:buFont typeface="Arial" panose="020B0604020202020204" pitchFamily="34" charset="0"/>
              <a:buChar char="•"/>
            </a:pPr>
            <a:r>
              <a:rPr lang="de-DE" dirty="0"/>
              <a:t>Statistiken mit Hilfe der Analytics –Tools erstellen</a:t>
            </a:r>
          </a:p>
          <a:p>
            <a:pPr marL="574675" indent="-571500">
              <a:buFont typeface="Arial" panose="020B0604020202020204" pitchFamily="34" charset="0"/>
              <a:buChar char="•"/>
            </a:pPr>
            <a:r>
              <a:rPr lang="de-DE" dirty="0"/>
              <a:t>Maschinelles Lernen für wetterabhängiges Bewässern</a:t>
            </a:r>
          </a:p>
          <a:p>
            <a:pPr marL="574675" indent="-571500">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31018848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E7BB79B2-7F27-4579-924C-935E43BBB7D2}"/>
              </a:ext>
            </a:extLst>
          </p:cNvPr>
          <p:cNvSpPr>
            <a:spLocks noGrp="1"/>
          </p:cNvSpPr>
          <p:nvPr>
            <p:ph type="title"/>
          </p:nvPr>
        </p:nvSpPr>
        <p:spPr/>
        <p:txBody>
          <a:bodyPr/>
          <a:lstStyle/>
          <a:p>
            <a:r>
              <a:rPr lang="de-DE" dirty="0"/>
              <a:t>Übersicht</a:t>
            </a:r>
          </a:p>
        </p:txBody>
      </p:sp>
      <p:sp>
        <p:nvSpPr>
          <p:cNvPr id="9" name="Textplatzhalter 8">
            <a:extLst>
              <a:ext uri="{FF2B5EF4-FFF2-40B4-BE49-F238E27FC236}">
                <a16:creationId xmlns:a16="http://schemas.microsoft.com/office/drawing/2014/main" id="{ECD85AF2-25AF-4400-B538-3E425863B521}"/>
              </a:ext>
            </a:extLst>
          </p:cNvPr>
          <p:cNvSpPr>
            <a:spLocks noGrp="1"/>
          </p:cNvSpPr>
          <p:nvPr>
            <p:ph type="body" sz="quarter" idx="10"/>
          </p:nvPr>
        </p:nvSpPr>
        <p:spPr>
          <a:xfrm>
            <a:off x="519112" y="1370525"/>
            <a:ext cx="11149013" cy="4570482"/>
          </a:xfrm>
        </p:spPr>
        <p:txBody>
          <a:bodyPr/>
          <a:lstStyle/>
          <a:p>
            <a:pPr marL="574675" indent="-571500">
              <a:buFont typeface="Arial" panose="020B0604020202020204" pitchFamily="34" charset="0"/>
              <a:buChar char="•"/>
            </a:pPr>
            <a:r>
              <a:rPr lang="de-DE" dirty="0"/>
              <a:t>Azure Übersicht</a:t>
            </a:r>
          </a:p>
          <a:p>
            <a:pPr marL="574675" indent="-571500">
              <a:buFont typeface="Arial" panose="020B0604020202020204" pitchFamily="34" charset="0"/>
              <a:buChar char="•"/>
            </a:pPr>
            <a:r>
              <a:rPr lang="de-DE" dirty="0"/>
              <a:t>Aufgabenstellung</a:t>
            </a:r>
          </a:p>
          <a:p>
            <a:pPr marL="574675" indent="-571500">
              <a:buFont typeface="Arial" panose="020B0604020202020204" pitchFamily="34" charset="0"/>
              <a:buChar char="•"/>
            </a:pPr>
            <a:r>
              <a:rPr lang="de-DE" dirty="0"/>
              <a:t>Aufbau</a:t>
            </a:r>
          </a:p>
          <a:p>
            <a:pPr marL="574675" indent="-571500">
              <a:buFont typeface="Arial" panose="020B0604020202020204" pitchFamily="34" charset="0"/>
              <a:buChar char="•"/>
            </a:pPr>
            <a:r>
              <a:rPr lang="de-DE" dirty="0"/>
              <a:t>Raspberry Pi</a:t>
            </a:r>
          </a:p>
          <a:p>
            <a:pPr marL="574675" indent="-571500">
              <a:buFont typeface="Arial" panose="020B0604020202020204" pitchFamily="34" charset="0"/>
              <a:buChar char="•"/>
            </a:pPr>
            <a:r>
              <a:rPr lang="de-DE" dirty="0"/>
              <a:t>Azure </a:t>
            </a:r>
            <a:r>
              <a:rPr lang="de-DE" dirty="0" err="1"/>
              <a:t>IoT</a:t>
            </a:r>
            <a:r>
              <a:rPr lang="de-DE" dirty="0"/>
              <a:t> Hub</a:t>
            </a:r>
          </a:p>
          <a:p>
            <a:pPr marL="574675" indent="-571500">
              <a:buFont typeface="Arial" panose="020B0604020202020204" pitchFamily="34" charset="0"/>
              <a:buChar char="•"/>
            </a:pPr>
            <a:r>
              <a:rPr lang="de-DE" dirty="0"/>
              <a:t>Ausblick</a:t>
            </a:r>
          </a:p>
          <a:p>
            <a:pPr marL="574675" indent="-571500">
              <a:buFont typeface="Arial" panose="020B0604020202020204" pitchFamily="34" charset="0"/>
              <a:buChar char="•"/>
            </a:pPr>
            <a:r>
              <a:rPr lang="de-DE" dirty="0" err="1"/>
              <a:t>Livedemo</a:t>
            </a:r>
            <a:endParaRPr lang="de-DE" dirty="0"/>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1080655" y="3373872"/>
            <a:ext cx="7222373"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7200" b="1" dirty="0"/>
              <a:t>LIVE DEMO</a:t>
            </a:r>
          </a:p>
        </p:txBody>
      </p:sp>
      <p:pic>
        <p:nvPicPr>
          <p:cNvPr id="1026" name="Picture 2" descr="Bildergebnis für azure IOT">
            <a:extLst>
              <a:ext uri="{FF2B5EF4-FFF2-40B4-BE49-F238E27FC236}">
                <a16:creationId xmlns:a16="http://schemas.microsoft.com/office/drawing/2014/main" id="{90E67DF7-5188-476C-96FB-160232B5BC4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2484" r="22208"/>
          <a:stretch/>
        </p:blipFill>
        <p:spPr bwMode="auto">
          <a:xfrm>
            <a:off x="7315201" y="294151"/>
            <a:ext cx="4294909" cy="407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38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1080655" y="3373872"/>
            <a:ext cx="7222373"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7200" b="1" dirty="0" err="1"/>
              <a:t>Noch</a:t>
            </a:r>
            <a:r>
              <a:rPr lang="en-US" sz="7200" b="1" dirty="0"/>
              <a:t> </a:t>
            </a:r>
            <a:r>
              <a:rPr lang="en-US" sz="7200" b="1" dirty="0" err="1"/>
              <a:t>Fragen</a:t>
            </a:r>
            <a:r>
              <a:rPr lang="en-US" sz="7200" b="1" dirty="0"/>
              <a:t>?</a:t>
            </a:r>
          </a:p>
        </p:txBody>
      </p:sp>
      <p:pic>
        <p:nvPicPr>
          <p:cNvPr id="1026" name="Picture 2" descr="Bildergebnis für azure IOT">
            <a:extLst>
              <a:ext uri="{FF2B5EF4-FFF2-40B4-BE49-F238E27FC236}">
                <a16:creationId xmlns:a16="http://schemas.microsoft.com/office/drawing/2014/main" id="{90E67DF7-5188-476C-96FB-160232B5BC4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2484" r="22208"/>
          <a:stretch/>
        </p:blipFill>
        <p:spPr bwMode="auto">
          <a:xfrm>
            <a:off x="7315201" y="294151"/>
            <a:ext cx="4294909" cy="407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77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Azure Allgemein</a:t>
            </a:r>
          </a:p>
        </p:txBody>
      </p:sp>
      <p:sp>
        <p:nvSpPr>
          <p:cNvPr id="3" name="Textplatzhalter 2">
            <a:extLst>
              <a:ext uri="{FF2B5EF4-FFF2-40B4-BE49-F238E27FC236}">
                <a16:creationId xmlns:a16="http://schemas.microsoft.com/office/drawing/2014/main" id="{19F4AF21-F8BC-4397-86A0-ACC00AAF48AB}"/>
              </a:ext>
            </a:extLst>
          </p:cNvPr>
          <p:cNvSpPr>
            <a:spLocks noGrp="1"/>
          </p:cNvSpPr>
          <p:nvPr>
            <p:ph type="body" sz="quarter" idx="10"/>
          </p:nvPr>
        </p:nvSpPr>
        <p:spPr>
          <a:xfrm>
            <a:off x="519112" y="1370525"/>
            <a:ext cx="11149013" cy="5793894"/>
          </a:xfrm>
        </p:spPr>
        <p:txBody>
          <a:bodyPr/>
          <a:lstStyle/>
          <a:p>
            <a:pPr marL="574675" indent="-571500">
              <a:buFont typeface="Arial" panose="020B0604020202020204" pitchFamily="34" charset="0"/>
              <a:buChar char="•"/>
            </a:pPr>
            <a:r>
              <a:rPr lang="de-DE" dirty="0"/>
              <a:t>2008 von Microsoft veröffentlich</a:t>
            </a:r>
          </a:p>
          <a:p>
            <a:pPr marL="574675" indent="-571500">
              <a:buFont typeface="Arial" panose="020B0604020202020204" pitchFamily="34" charset="0"/>
              <a:buChar char="•"/>
            </a:pPr>
            <a:r>
              <a:rPr lang="de-DE" dirty="0"/>
              <a:t>Cloud-Computing Plattform</a:t>
            </a:r>
          </a:p>
          <a:p>
            <a:pPr marL="574675" indent="-571500">
              <a:buFont typeface="Arial" panose="020B0604020202020204" pitchFamily="34" charset="0"/>
              <a:buChar char="•"/>
            </a:pPr>
            <a:r>
              <a:rPr lang="de-DE" dirty="0"/>
              <a:t>Netzbasierte Nutzung von Anwendungen und Datenbanken</a:t>
            </a:r>
          </a:p>
          <a:p>
            <a:pPr marL="574675" indent="-571500">
              <a:buFont typeface="Arial" panose="020B0604020202020204" pitchFamily="34" charset="0"/>
              <a:buChar char="•"/>
            </a:pPr>
            <a:r>
              <a:rPr lang="de-DE" dirty="0"/>
              <a:t>Plattformunabhängig</a:t>
            </a:r>
          </a:p>
          <a:p>
            <a:pPr marL="574675" indent="-571500">
              <a:buFont typeface="Arial" panose="020B0604020202020204" pitchFamily="34" charset="0"/>
              <a:buChar char="•"/>
            </a:pPr>
            <a:r>
              <a:rPr lang="de-DE" dirty="0"/>
              <a:t>Appliance für private Cloud-Lösung</a:t>
            </a:r>
          </a:p>
          <a:p>
            <a:pPr marL="574675" indent="-571500">
              <a:buFont typeface="Arial" panose="020B0604020202020204" pitchFamily="34" charset="0"/>
              <a:buChar char="•"/>
            </a:pPr>
            <a:r>
              <a:rPr lang="de-DE" dirty="0" err="1"/>
              <a:t>IoT</a:t>
            </a:r>
            <a:r>
              <a:rPr lang="de-DE" dirty="0"/>
              <a:t> Lösung integriert</a:t>
            </a:r>
          </a:p>
          <a:p>
            <a:pPr marL="574675" indent="-571500">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36769239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Azure </a:t>
            </a:r>
            <a:r>
              <a:rPr lang="de-DE" dirty="0" err="1"/>
              <a:t>IoT</a:t>
            </a:r>
            <a:r>
              <a:rPr lang="de-DE" dirty="0"/>
              <a:t> Services</a:t>
            </a:r>
          </a:p>
        </p:txBody>
      </p:sp>
      <p:graphicFrame>
        <p:nvGraphicFramePr>
          <p:cNvPr id="50" name="Table 41">
            <a:extLst>
              <a:ext uri="{FF2B5EF4-FFF2-40B4-BE49-F238E27FC236}">
                <a16:creationId xmlns:a16="http://schemas.microsoft.com/office/drawing/2014/main" id="{FB58D039-20D1-473F-B775-18FE6789AA33}"/>
              </a:ext>
            </a:extLst>
          </p:cNvPr>
          <p:cNvGraphicFramePr>
            <a:graphicFrameLocks noGrp="1"/>
          </p:cNvGraphicFramePr>
          <p:nvPr>
            <p:extLst>
              <p:ext uri="{D42A27DB-BD31-4B8C-83A1-F6EECF244321}">
                <p14:modId xmlns:p14="http://schemas.microsoft.com/office/powerpoint/2010/main" val="1063207458"/>
              </p:ext>
            </p:extLst>
          </p:nvPr>
        </p:nvGraphicFramePr>
        <p:xfrm>
          <a:off x="673631" y="1312862"/>
          <a:ext cx="10994494" cy="4804341"/>
        </p:xfrm>
        <a:graphic>
          <a:graphicData uri="http://schemas.openxmlformats.org/drawingml/2006/table">
            <a:tbl>
              <a:tblPr firstRow="1" bandRow="1">
                <a:tableStyleId>{5C22544A-7EE6-4342-B048-85BDC9FD1C3A}</a:tableStyleId>
              </a:tblPr>
              <a:tblGrid>
                <a:gridCol w="1537494">
                  <a:extLst>
                    <a:ext uri="{9D8B030D-6E8A-4147-A177-3AD203B41FA5}">
                      <a16:colId xmlns:a16="http://schemas.microsoft.com/office/drawing/2014/main" val="20000"/>
                    </a:ext>
                  </a:extLst>
                </a:gridCol>
                <a:gridCol w="2364250">
                  <a:extLst>
                    <a:ext uri="{9D8B030D-6E8A-4147-A177-3AD203B41FA5}">
                      <a16:colId xmlns:a16="http://schemas.microsoft.com/office/drawing/2014/main" val="20001"/>
                    </a:ext>
                  </a:extLst>
                </a:gridCol>
                <a:gridCol w="2364250">
                  <a:extLst>
                    <a:ext uri="{9D8B030D-6E8A-4147-A177-3AD203B41FA5}">
                      <a16:colId xmlns:a16="http://schemas.microsoft.com/office/drawing/2014/main" val="20002"/>
                    </a:ext>
                  </a:extLst>
                </a:gridCol>
                <a:gridCol w="2364250">
                  <a:extLst>
                    <a:ext uri="{9D8B030D-6E8A-4147-A177-3AD203B41FA5}">
                      <a16:colId xmlns:a16="http://schemas.microsoft.com/office/drawing/2014/main" val="20003"/>
                    </a:ext>
                  </a:extLst>
                </a:gridCol>
                <a:gridCol w="2364250">
                  <a:extLst>
                    <a:ext uri="{9D8B030D-6E8A-4147-A177-3AD203B41FA5}">
                      <a16:colId xmlns:a16="http://schemas.microsoft.com/office/drawing/2014/main" val="20004"/>
                    </a:ext>
                  </a:extLst>
                </a:gridCol>
              </a:tblGrid>
              <a:tr h="479554">
                <a:tc>
                  <a:txBody>
                    <a:bodyPr/>
                    <a:lstStyle/>
                    <a:p>
                      <a:r>
                        <a:rPr lang="en-GB" sz="1600" b="0" dirty="0">
                          <a:solidFill>
                            <a:srgbClr val="FFFFFF"/>
                          </a:solidFill>
                          <a:latin typeface="Segoe UI Semibold" panose="020B0702040204020203" pitchFamily="34" charset="0"/>
                        </a:rPr>
                        <a:t>Devices</a:t>
                      </a:r>
                      <a:endParaRPr lang="en-US" sz="1600" b="0" dirty="0">
                        <a:solidFill>
                          <a:srgbClr val="FFFFFF"/>
                        </a:solidFill>
                        <a:latin typeface="Segoe UI Semibold" panose="020B0702040204020203" pitchFamily="34" charset="0"/>
                      </a:endParaRPr>
                    </a:p>
                  </a:txBody>
                  <a:tcPr marL="86165" marR="86165" marT="43083" marB="43083" anchor="ctr">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GB" sz="1600" b="0" baseline="0" dirty="0">
                          <a:solidFill>
                            <a:srgbClr val="FFFFFF"/>
                          </a:solidFill>
                          <a:latin typeface="Segoe UI Semibold" panose="020B0702040204020203" pitchFamily="34" charset="0"/>
                        </a:rPr>
                        <a:t>Device Connectivity</a:t>
                      </a:r>
                      <a:endParaRPr lang="en-GB" sz="1600" b="0" dirty="0">
                        <a:solidFill>
                          <a:srgbClr val="FFFFFF"/>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GB" sz="1600" b="0" dirty="0">
                          <a:solidFill>
                            <a:srgbClr val="FFFFFF"/>
                          </a:solidFill>
                          <a:latin typeface="Segoe UI Semibold" panose="020B0702040204020203" pitchFamily="34" charset="0"/>
                        </a:rPr>
                        <a:t>Storage</a:t>
                      </a:r>
                      <a:endParaRPr lang="en-US" sz="1600" b="0" dirty="0">
                        <a:solidFill>
                          <a:srgbClr val="FFFFFF"/>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GB" sz="1600" b="0" dirty="0">
                          <a:solidFill>
                            <a:srgbClr val="FFFFFF"/>
                          </a:solidFill>
                          <a:latin typeface="Segoe UI Semibold" panose="020B0702040204020203" pitchFamily="34" charset="0"/>
                        </a:rPr>
                        <a:t>Analytics</a:t>
                      </a:r>
                      <a:endParaRPr lang="en-US" sz="1600" b="0" dirty="0">
                        <a:solidFill>
                          <a:srgbClr val="FFFFFF"/>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indent="0" algn="ctr" defTabSz="699630" rtl="0" eaLnBrk="1" fontAlgn="auto" latinLnBrk="0" hangingPunct="1">
                        <a:lnSpc>
                          <a:spcPct val="100000"/>
                        </a:lnSpc>
                        <a:spcBef>
                          <a:spcPts val="0"/>
                        </a:spcBef>
                        <a:spcAft>
                          <a:spcPts val="0"/>
                        </a:spcAft>
                        <a:buClrTx/>
                        <a:buSzTx/>
                        <a:buFontTx/>
                        <a:buNone/>
                        <a:tabLst/>
                        <a:defRPr/>
                      </a:pPr>
                      <a:r>
                        <a:rPr lang="en-GB" sz="1600" b="0" kern="1200" dirty="0">
                          <a:solidFill>
                            <a:srgbClr val="FFFFFF"/>
                          </a:solidFill>
                          <a:latin typeface="Segoe UI Semibold" panose="020B0702040204020203" pitchFamily="34" charset="0"/>
                          <a:ea typeface="+mn-ea"/>
                          <a:cs typeface="+mn-cs"/>
                        </a:rPr>
                        <a:t>Presentation &amp; Action</a:t>
                      </a:r>
                    </a:p>
                  </a:txBody>
                  <a:tcPr marL="86165" marR="86165"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Event Hubs </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SQL Database</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Machine Learning</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App</a:t>
                      </a:r>
                      <a:r>
                        <a:rPr lang="en-US" sz="1600" kern="0" baseline="0" dirty="0">
                          <a:solidFill>
                            <a:srgbClr val="FFFFFF"/>
                          </a:solidFill>
                        </a:rPr>
                        <a:t> Service</a:t>
                      </a:r>
                      <a:endParaRPr lang="en-US" sz="1600" kern="0" dirty="0">
                        <a:solidFill>
                          <a:srgbClr val="FFFFFF"/>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1"/>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Service Bus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Table/Blob Storage</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Stream Analytics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Power BI</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2"/>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External Data Sources</a:t>
                      </a:r>
                      <a:endParaRPr lang="en-US" sz="1600" dirty="0">
                        <a:solidFill>
                          <a:schemeClr val="bg1"/>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DocumentDB</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err="1">
                          <a:solidFill>
                            <a:srgbClr val="FFFFFF"/>
                          </a:solidFill>
                        </a:rPr>
                        <a:t>HDInsight</a:t>
                      </a:r>
                      <a:endParaRPr lang="en-US" sz="1600" kern="0" dirty="0">
                        <a:solidFill>
                          <a:srgbClr val="FFFFFF"/>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Notification Hubs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3"/>
                  </a:ext>
                </a:extLst>
              </a:tr>
              <a:tr h="957795">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External Data Sources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Data Factory</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Mobile Services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4"/>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BizTalk Services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5"/>
                  </a:ext>
                </a:extLst>
              </a:tr>
            </a:tbl>
          </a:graphicData>
        </a:graphic>
      </p:graphicFrame>
      <p:grpSp>
        <p:nvGrpSpPr>
          <p:cNvPr id="51" name="Group 42">
            <a:extLst>
              <a:ext uri="{FF2B5EF4-FFF2-40B4-BE49-F238E27FC236}">
                <a16:creationId xmlns:a16="http://schemas.microsoft.com/office/drawing/2014/main" id="{CE1CCCA7-4F8A-4780-B1F5-151E61B958D2}"/>
              </a:ext>
            </a:extLst>
          </p:cNvPr>
          <p:cNvGrpSpPr>
            <a:grpSpLocks noChangeAspect="1"/>
          </p:cNvGrpSpPr>
          <p:nvPr/>
        </p:nvGrpSpPr>
        <p:grpSpPr>
          <a:xfrm>
            <a:off x="932738" y="2039100"/>
            <a:ext cx="857276" cy="527895"/>
            <a:chOff x="5893817" y="-2363993"/>
            <a:chExt cx="1589176" cy="978587"/>
          </a:xfrm>
        </p:grpSpPr>
        <p:pic>
          <p:nvPicPr>
            <p:cNvPr id="52" name="Picture 43">
              <a:extLst>
                <a:ext uri="{FF2B5EF4-FFF2-40B4-BE49-F238E27FC236}">
                  <a16:creationId xmlns:a16="http://schemas.microsoft.com/office/drawing/2014/main" id="{DEDC0814-A21F-4725-A598-50D540390C6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1521" y="-2363993"/>
              <a:ext cx="190326" cy="365760"/>
            </a:xfrm>
            <a:prstGeom prst="rect">
              <a:avLst/>
            </a:prstGeom>
          </p:spPr>
        </p:pic>
        <p:grpSp>
          <p:nvGrpSpPr>
            <p:cNvPr id="53" name="Group 44">
              <a:extLst>
                <a:ext uri="{FF2B5EF4-FFF2-40B4-BE49-F238E27FC236}">
                  <a16:creationId xmlns:a16="http://schemas.microsoft.com/office/drawing/2014/main" id="{8BF53790-C3C7-41C9-B29B-C71E9E80A042}"/>
                </a:ext>
              </a:extLst>
            </p:cNvPr>
            <p:cNvGrpSpPr>
              <a:grpSpLocks noChangeAspect="1"/>
            </p:cNvGrpSpPr>
            <p:nvPr/>
          </p:nvGrpSpPr>
          <p:grpSpPr>
            <a:xfrm>
              <a:off x="6051365" y="-2363989"/>
              <a:ext cx="1149652" cy="978583"/>
              <a:chOff x="2475317" y="-6877877"/>
              <a:chExt cx="1493848" cy="1271229"/>
            </a:xfrm>
          </p:grpSpPr>
          <p:sp>
            <p:nvSpPr>
              <p:cNvPr id="58" name="Round Same Side Corner Rectangle 11">
                <a:extLst>
                  <a:ext uri="{FF2B5EF4-FFF2-40B4-BE49-F238E27FC236}">
                    <a16:creationId xmlns:a16="http://schemas.microsoft.com/office/drawing/2014/main" id="{7D81916E-1CFB-4663-A0ED-3E1389187910}"/>
                  </a:ext>
                </a:extLst>
              </p:cNvPr>
              <p:cNvSpPr/>
              <p:nvPr/>
            </p:nvSpPr>
            <p:spPr>
              <a:xfrm>
                <a:off x="2475317" y="-6877877"/>
                <a:ext cx="564521" cy="361777"/>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FFFFFF"/>
              </a:solidFill>
              <a:ln w="25400" cap="flat" cmpd="sng" algn="ctr">
                <a:noFill/>
                <a:prstDash val="solid"/>
              </a:ln>
              <a:effectLst/>
            </p:spPr>
            <p:txBody>
              <a:bodyPr rtlCol="0" anchor="ctr"/>
              <a:lstStyle/>
              <a:p>
                <a:pPr algn="ctr" defTabSz="698840">
                  <a:defRPr/>
                </a:pPr>
                <a:endParaRPr lang="en-US" sz="900" kern="0">
                  <a:solidFill>
                    <a:srgbClr val="000000"/>
                  </a:solidFill>
                  <a:sym typeface="Segoe UI" panose="020B0502040204020203" pitchFamily="34" charset="0"/>
                </a:endParaRPr>
              </a:p>
            </p:txBody>
          </p:sp>
          <p:sp>
            <p:nvSpPr>
              <p:cNvPr id="59" name="Trapezoid 12">
                <a:extLst>
                  <a:ext uri="{FF2B5EF4-FFF2-40B4-BE49-F238E27FC236}">
                    <a16:creationId xmlns:a16="http://schemas.microsoft.com/office/drawing/2014/main" id="{F7557BA6-0423-4DEE-BC22-B602256972AE}"/>
                  </a:ext>
                </a:extLst>
              </p:cNvPr>
              <p:cNvSpPr/>
              <p:nvPr/>
            </p:nvSpPr>
            <p:spPr>
              <a:xfrm>
                <a:off x="3302775" y="-5690773"/>
                <a:ext cx="666390" cy="84125"/>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FFFFFF"/>
              </a:solidFill>
              <a:ln w="25400" cap="flat" cmpd="sng" algn="ctr">
                <a:noFill/>
                <a:prstDash val="solid"/>
              </a:ln>
              <a:effectLst/>
            </p:spPr>
            <p:txBody>
              <a:bodyPr rtlCol="0" anchor="ctr"/>
              <a:lstStyle/>
              <a:p>
                <a:pPr algn="ctr" defTabSz="698840">
                  <a:defRPr/>
                </a:pPr>
                <a:endParaRPr lang="en-US" sz="900" kern="0">
                  <a:solidFill>
                    <a:srgbClr val="000000"/>
                  </a:solidFill>
                  <a:sym typeface="Segoe UI" panose="020B0502040204020203" pitchFamily="34" charset="0"/>
                </a:endParaRPr>
              </a:p>
            </p:txBody>
          </p:sp>
        </p:grpSp>
        <p:sp>
          <p:nvSpPr>
            <p:cNvPr id="54" name="Rounded Rectangle 6">
              <a:extLst>
                <a:ext uri="{FF2B5EF4-FFF2-40B4-BE49-F238E27FC236}">
                  <a16:creationId xmlns:a16="http://schemas.microsoft.com/office/drawing/2014/main" id="{C08938F2-C107-4E54-BE6B-AC732917243D}"/>
                </a:ext>
              </a:extLst>
            </p:cNvPr>
            <p:cNvSpPr>
              <a:spLocks noChangeAspect="1"/>
            </p:cNvSpPr>
            <p:nvPr/>
          </p:nvSpPr>
          <p:spPr bwMode="auto">
            <a:xfrm rot="16200000">
              <a:off x="6950542" y="-2438448"/>
              <a:ext cx="349866" cy="509437"/>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68548" tIns="34273" rIns="68548" bIns="34273" numCol="1" rtlCol="0" anchor="ctr" anchorCtr="0" compatLnSpc="1">
              <a:prstTxWarp prst="textNoShape">
                <a:avLst/>
              </a:prstTxWarp>
            </a:bodyPr>
            <a:lstStyle/>
            <a:p>
              <a:pPr algn="ctr" defTabSz="616560">
                <a:defRPr/>
              </a:pPr>
              <a:endParaRPr lang="en-US" sz="1350" kern="0" dirty="0">
                <a:solidFill>
                  <a:srgbClr val="000000"/>
                </a:solidFill>
                <a:latin typeface="Segoe UI Light" panose="020B0502040204020203" pitchFamily="34" charset="0"/>
                <a:sym typeface="Segoe UI Light" panose="020B0502040204020203" pitchFamily="34" charset="0"/>
              </a:endParaRPr>
            </a:p>
          </p:txBody>
        </p:sp>
        <p:pic>
          <p:nvPicPr>
            <p:cNvPr id="55" name="Picture 2" descr="\\MAGNUM\Projects\Microsoft\Cloud Power FY12\Design\ICONS_PNG\Next_Gen_Application.png">
              <a:extLst>
                <a:ext uri="{FF2B5EF4-FFF2-40B4-BE49-F238E27FC236}">
                  <a16:creationId xmlns:a16="http://schemas.microsoft.com/office/drawing/2014/main" id="{CFD7F9AE-CAC1-4B09-A9EB-DBFB378386DC}"/>
                </a:ext>
              </a:extLst>
            </p:cNvPr>
            <p:cNvPicPr>
              <a:picLocks noChangeAspect="1" noChangeArrowheads="1"/>
            </p:cNvPicPr>
            <p:nvPr/>
          </p:nvPicPr>
          <p:blipFill>
            <a:blip r:embed="rId4" cstate="screen">
              <a:lum bright="100000"/>
              <a:extLst>
                <a:ext uri="{28A0092B-C50C-407E-A947-70E740481C1C}">
                  <a14:useLocalDpi xmlns:a14="http://schemas.microsoft.com/office/drawing/2010/main"/>
                </a:ext>
              </a:extLst>
            </a:blip>
            <a:srcRect/>
            <a:stretch>
              <a:fillRect/>
            </a:stretch>
          </p:blipFill>
          <p:spPr bwMode="auto">
            <a:xfrm>
              <a:off x="5893817" y="-2050668"/>
              <a:ext cx="640080" cy="640079"/>
            </a:xfrm>
            <a:prstGeom prst="rect">
              <a:avLst/>
            </a:prstGeom>
            <a:noFill/>
          </p:spPr>
        </p:pic>
        <p:pic>
          <p:nvPicPr>
            <p:cNvPr id="56" name="Picture 24" descr="E:\Eric Suchiang FD\Icons\Metro Icon\Metro icons ALL WHITE\cctv.png">
              <a:extLst>
                <a:ext uri="{FF2B5EF4-FFF2-40B4-BE49-F238E27FC236}">
                  <a16:creationId xmlns:a16="http://schemas.microsoft.com/office/drawing/2014/main" id="{2A5F6915-8F45-47DA-B071-890E3B937543}"/>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6751473" y="-1979040"/>
              <a:ext cx="731520" cy="403482"/>
            </a:xfrm>
            <a:prstGeom prst="rect">
              <a:avLst/>
            </a:prstGeom>
            <a:noFill/>
            <a:extLst>
              <a:ext uri="{909E8E84-426E-40DD-AFC4-6F175D3DCCD1}">
                <a14:hiddenFill xmlns:a14="http://schemas.microsoft.com/office/drawing/2010/main">
                  <a:solidFill>
                    <a:srgbClr val="FFFFFF"/>
                  </a:solidFill>
                </a14:hiddenFill>
              </a:ext>
            </a:extLst>
          </p:spPr>
        </p:pic>
        <p:sp>
          <p:nvSpPr>
            <p:cNvPr id="57" name="Freeform 48">
              <a:extLst>
                <a:ext uri="{FF2B5EF4-FFF2-40B4-BE49-F238E27FC236}">
                  <a16:creationId xmlns:a16="http://schemas.microsoft.com/office/drawing/2014/main" id="{A363110E-9D4E-4FA4-B901-4A705EFD2354}"/>
                </a:ext>
              </a:extLst>
            </p:cNvPr>
            <p:cNvSpPr>
              <a:spLocks noChangeAspect="1"/>
            </p:cNvSpPr>
            <p:nvPr/>
          </p:nvSpPr>
          <p:spPr bwMode="auto">
            <a:xfrm flipH="1">
              <a:off x="6520288" y="-1953486"/>
              <a:ext cx="304147" cy="445714"/>
            </a:xfrm>
            <a:custGeom>
              <a:avLst/>
              <a:gdLst/>
              <a:ahLst/>
              <a:cxnLst/>
              <a:rect l="l" t="t" r="r" b="b"/>
              <a:pathLst>
                <a:path w="739747" h="1113745">
                  <a:moveTo>
                    <a:pt x="580449" y="183754"/>
                  </a:moveTo>
                  <a:lnTo>
                    <a:pt x="608377" y="183754"/>
                  </a:lnTo>
                  <a:cubicBezTo>
                    <a:pt x="612233" y="183754"/>
                    <a:pt x="615359" y="186880"/>
                    <a:pt x="615359" y="190736"/>
                  </a:cubicBezTo>
                  <a:lnTo>
                    <a:pt x="615359" y="243798"/>
                  </a:lnTo>
                  <a:cubicBezTo>
                    <a:pt x="615359" y="247654"/>
                    <a:pt x="612233" y="250780"/>
                    <a:pt x="608377" y="250780"/>
                  </a:cubicBezTo>
                  <a:lnTo>
                    <a:pt x="580449" y="250780"/>
                  </a:lnTo>
                  <a:cubicBezTo>
                    <a:pt x="576593" y="250780"/>
                    <a:pt x="573467" y="247654"/>
                    <a:pt x="573467" y="243798"/>
                  </a:cubicBezTo>
                  <a:lnTo>
                    <a:pt x="573467" y="190736"/>
                  </a:lnTo>
                  <a:cubicBezTo>
                    <a:pt x="573467" y="186880"/>
                    <a:pt x="576593" y="183754"/>
                    <a:pt x="580449" y="183754"/>
                  </a:cubicBezTo>
                  <a:close/>
                  <a:moveTo>
                    <a:pt x="425201" y="49190"/>
                  </a:moveTo>
                  <a:lnTo>
                    <a:pt x="413467" y="958610"/>
                  </a:lnTo>
                  <a:lnTo>
                    <a:pt x="51654" y="872558"/>
                  </a:lnTo>
                  <a:lnTo>
                    <a:pt x="55565" y="51146"/>
                  </a:lnTo>
                  <a:close/>
                  <a:moveTo>
                    <a:pt x="565200" y="20779"/>
                  </a:moveTo>
                  <a:lnTo>
                    <a:pt x="565200" y="995333"/>
                  </a:lnTo>
                  <a:lnTo>
                    <a:pt x="621304" y="987021"/>
                  </a:lnTo>
                  <a:lnTo>
                    <a:pt x="625460" y="20779"/>
                  </a:lnTo>
                  <a:close/>
                  <a:moveTo>
                    <a:pt x="681565" y="0"/>
                  </a:moveTo>
                  <a:lnTo>
                    <a:pt x="677409" y="1005723"/>
                  </a:lnTo>
                  <a:lnTo>
                    <a:pt x="627538" y="1011957"/>
                  </a:lnTo>
                  <a:lnTo>
                    <a:pt x="627538" y="1022346"/>
                  </a:lnTo>
                  <a:lnTo>
                    <a:pt x="739747" y="1061827"/>
                  </a:lnTo>
                  <a:lnTo>
                    <a:pt x="669097" y="1070139"/>
                  </a:lnTo>
                  <a:cubicBezTo>
                    <a:pt x="592617" y="1050415"/>
                    <a:pt x="552151" y="1057209"/>
                    <a:pt x="515329" y="1090918"/>
                  </a:cubicBezTo>
                  <a:lnTo>
                    <a:pt x="422658" y="1113745"/>
                  </a:lnTo>
                  <a:lnTo>
                    <a:pt x="409354" y="1068061"/>
                  </a:lnTo>
                  <a:cubicBezTo>
                    <a:pt x="306312" y="1018127"/>
                    <a:pt x="187349" y="984387"/>
                    <a:pt x="81040" y="978710"/>
                  </a:cubicBezTo>
                  <a:lnTo>
                    <a:pt x="0" y="984943"/>
                  </a:lnTo>
                  <a:lnTo>
                    <a:pt x="72728" y="945463"/>
                  </a:lnTo>
                  <a:lnTo>
                    <a:pt x="108053" y="937151"/>
                  </a:lnTo>
                  <a:lnTo>
                    <a:pt x="108053" y="922605"/>
                  </a:lnTo>
                  <a:lnTo>
                    <a:pt x="64416" y="912216"/>
                  </a:lnTo>
                  <a:lnTo>
                    <a:pt x="64483" y="897455"/>
                  </a:lnTo>
                  <a:lnTo>
                    <a:pt x="441070" y="987021"/>
                  </a:lnTo>
                  <a:lnTo>
                    <a:pt x="453538" y="20779"/>
                  </a:lnTo>
                  <a:lnTo>
                    <a:pt x="68477" y="22817"/>
                  </a:lnTo>
                  <a:lnTo>
                    <a:pt x="68572" y="2078"/>
                  </a:lnTo>
                  <a:close/>
                </a:path>
              </a:pathLst>
            </a:custGeom>
            <a:solidFill>
              <a:srgbClr val="FFFFFF"/>
            </a:solidFill>
            <a:ln w="12700" cap="flat" cmpd="sng" algn="ctr">
              <a:noFill/>
              <a:prstDash val="solid"/>
              <a:headEnd type="none" w="med" len="med"/>
              <a:tailEnd type="none" w="med" len="med"/>
            </a:ln>
            <a:effectLst/>
          </p:spPr>
          <p:txBody>
            <a:bodyPr vert="horz" wrap="none" lIns="67201" tIns="33601" rIns="67201" bIns="33601" numCol="1" rtlCol="0" anchor="ctr" anchorCtr="0" compatLnSpc="1">
              <a:prstTxWarp prst="textNoShape">
                <a:avLst/>
              </a:prstTxWarp>
            </a:bodyPr>
            <a:lstStyle/>
            <a:p>
              <a:pPr algn="ctr" defTabSz="671355" fontAlgn="base">
                <a:spcBef>
                  <a:spcPct val="0"/>
                </a:spcBef>
                <a:spcAft>
                  <a:spcPct val="0"/>
                </a:spcAft>
                <a:defRPr/>
              </a:pPr>
              <a:endParaRPr lang="en-US" sz="1275" kern="0" dirty="0">
                <a:solidFill>
                  <a:srgbClr val="000000"/>
                </a:solidFill>
              </a:endParaRPr>
            </a:p>
          </p:txBody>
        </p:sp>
      </p:grpSp>
      <p:grpSp>
        <p:nvGrpSpPr>
          <p:cNvPr id="60" name="Group 53">
            <a:extLst>
              <a:ext uri="{FF2B5EF4-FFF2-40B4-BE49-F238E27FC236}">
                <a16:creationId xmlns:a16="http://schemas.microsoft.com/office/drawing/2014/main" id="{1C685B08-2609-43CD-BD6D-D798949563B3}"/>
              </a:ext>
            </a:extLst>
          </p:cNvPr>
          <p:cNvGrpSpPr>
            <a:grpSpLocks noChangeAspect="1"/>
          </p:cNvGrpSpPr>
          <p:nvPr/>
        </p:nvGrpSpPr>
        <p:grpSpPr>
          <a:xfrm>
            <a:off x="1063467" y="2777470"/>
            <a:ext cx="695399" cy="516592"/>
            <a:chOff x="5630249" y="-855090"/>
            <a:chExt cx="1258953" cy="935238"/>
          </a:xfrm>
          <a:solidFill>
            <a:srgbClr val="FFFFFF"/>
          </a:solidFill>
        </p:grpSpPr>
        <p:sp>
          <p:nvSpPr>
            <p:cNvPr id="61" name="Freeform 239">
              <a:extLst>
                <a:ext uri="{FF2B5EF4-FFF2-40B4-BE49-F238E27FC236}">
                  <a16:creationId xmlns:a16="http://schemas.microsoft.com/office/drawing/2014/main" id="{5F32EB42-32EF-47E8-AAEC-CF4F80CE3D89}"/>
                </a:ext>
              </a:extLst>
            </p:cNvPr>
            <p:cNvSpPr>
              <a:spLocks/>
            </p:cNvSpPr>
            <p:nvPr/>
          </p:nvSpPr>
          <p:spPr bwMode="auto">
            <a:xfrm>
              <a:off x="6536381" y="-810289"/>
              <a:ext cx="352821" cy="439918"/>
            </a:xfrm>
            <a:custGeom>
              <a:avLst/>
              <a:gdLst/>
              <a:ahLst/>
              <a:cxnLst/>
              <a:rect l="l" t="t" r="r" b="b"/>
              <a:pathLst>
                <a:path w="555609" h="711730">
                  <a:moveTo>
                    <a:pt x="11038" y="660302"/>
                  </a:moveTo>
                  <a:cubicBezTo>
                    <a:pt x="11053" y="660302"/>
                    <a:pt x="13887" y="660302"/>
                    <a:pt x="548250" y="660302"/>
                  </a:cubicBezTo>
                  <a:cubicBezTo>
                    <a:pt x="551930" y="660302"/>
                    <a:pt x="555609" y="663976"/>
                    <a:pt x="555609" y="671323"/>
                  </a:cubicBezTo>
                  <a:cubicBezTo>
                    <a:pt x="555609" y="671332"/>
                    <a:pt x="555609" y="671847"/>
                    <a:pt x="555609" y="704383"/>
                  </a:cubicBezTo>
                  <a:cubicBezTo>
                    <a:pt x="555609" y="708057"/>
                    <a:pt x="551930" y="711730"/>
                    <a:pt x="548250" y="711730"/>
                  </a:cubicBezTo>
                  <a:cubicBezTo>
                    <a:pt x="548235" y="711730"/>
                    <a:pt x="545395" y="711730"/>
                    <a:pt x="11038" y="711730"/>
                  </a:cubicBezTo>
                  <a:lnTo>
                    <a:pt x="0" y="704383"/>
                  </a:lnTo>
                  <a:cubicBezTo>
                    <a:pt x="0" y="704375"/>
                    <a:pt x="0" y="703860"/>
                    <a:pt x="0" y="671323"/>
                  </a:cubicBezTo>
                  <a:cubicBezTo>
                    <a:pt x="0" y="663976"/>
                    <a:pt x="3679" y="660302"/>
                    <a:pt x="11038" y="660302"/>
                  </a:cubicBezTo>
                  <a:close/>
                  <a:moveTo>
                    <a:pt x="176551" y="568466"/>
                  </a:moveTo>
                  <a:cubicBezTo>
                    <a:pt x="206005" y="583160"/>
                    <a:pt x="242823" y="590507"/>
                    <a:pt x="279641" y="590507"/>
                  </a:cubicBezTo>
                  <a:cubicBezTo>
                    <a:pt x="316459" y="590507"/>
                    <a:pt x="349595" y="583160"/>
                    <a:pt x="382732" y="568466"/>
                  </a:cubicBezTo>
                  <a:cubicBezTo>
                    <a:pt x="404822" y="601527"/>
                    <a:pt x="437959" y="627242"/>
                    <a:pt x="482140" y="649282"/>
                  </a:cubicBezTo>
                  <a:cubicBezTo>
                    <a:pt x="482124" y="649282"/>
                    <a:pt x="479561" y="649282"/>
                    <a:pt x="77142" y="649282"/>
                  </a:cubicBezTo>
                  <a:cubicBezTo>
                    <a:pt x="121323" y="627242"/>
                    <a:pt x="154460" y="601527"/>
                    <a:pt x="176551" y="568466"/>
                  </a:cubicBezTo>
                  <a:close/>
                  <a:moveTo>
                    <a:pt x="272261" y="221325"/>
                  </a:moveTo>
                  <a:lnTo>
                    <a:pt x="279642" y="221325"/>
                  </a:lnTo>
                  <a:cubicBezTo>
                    <a:pt x="334999" y="221325"/>
                    <a:pt x="379284" y="265615"/>
                    <a:pt x="379284" y="317285"/>
                  </a:cubicBezTo>
                  <a:cubicBezTo>
                    <a:pt x="379284" y="372647"/>
                    <a:pt x="334999" y="416936"/>
                    <a:pt x="279642" y="416936"/>
                  </a:cubicBezTo>
                  <a:cubicBezTo>
                    <a:pt x="224285" y="416936"/>
                    <a:pt x="179999" y="372647"/>
                    <a:pt x="179999" y="317285"/>
                  </a:cubicBezTo>
                  <a:cubicBezTo>
                    <a:pt x="179999" y="298831"/>
                    <a:pt x="187380" y="280378"/>
                    <a:pt x="194761" y="265615"/>
                  </a:cubicBezTo>
                  <a:cubicBezTo>
                    <a:pt x="194761" y="302522"/>
                    <a:pt x="220594" y="324667"/>
                    <a:pt x="250118" y="324667"/>
                  </a:cubicBezTo>
                  <a:cubicBezTo>
                    <a:pt x="279642" y="324667"/>
                    <a:pt x="305475" y="302522"/>
                    <a:pt x="305475" y="269305"/>
                  </a:cubicBezTo>
                  <a:cubicBezTo>
                    <a:pt x="305475" y="247161"/>
                    <a:pt x="290713" y="228707"/>
                    <a:pt x="272261" y="221325"/>
                  </a:cubicBezTo>
                  <a:close/>
                  <a:moveTo>
                    <a:pt x="277805" y="177015"/>
                  </a:moveTo>
                  <a:cubicBezTo>
                    <a:pt x="202284" y="177015"/>
                    <a:pt x="141063" y="238236"/>
                    <a:pt x="141063" y="313757"/>
                  </a:cubicBezTo>
                  <a:cubicBezTo>
                    <a:pt x="141063" y="389278"/>
                    <a:pt x="202284" y="450499"/>
                    <a:pt x="277805" y="450499"/>
                  </a:cubicBezTo>
                  <a:cubicBezTo>
                    <a:pt x="353326" y="450499"/>
                    <a:pt x="414547" y="389278"/>
                    <a:pt x="414547" y="313757"/>
                  </a:cubicBezTo>
                  <a:cubicBezTo>
                    <a:pt x="414547" y="238236"/>
                    <a:pt x="353326" y="177015"/>
                    <a:pt x="277805" y="177015"/>
                  </a:cubicBezTo>
                  <a:close/>
                  <a:moveTo>
                    <a:pt x="277805" y="67313"/>
                  </a:moveTo>
                  <a:cubicBezTo>
                    <a:pt x="413912" y="67313"/>
                    <a:pt x="524249" y="177650"/>
                    <a:pt x="524249" y="313757"/>
                  </a:cubicBezTo>
                  <a:cubicBezTo>
                    <a:pt x="524249" y="449864"/>
                    <a:pt x="413912" y="560201"/>
                    <a:pt x="277805" y="560201"/>
                  </a:cubicBezTo>
                  <a:cubicBezTo>
                    <a:pt x="141698" y="560201"/>
                    <a:pt x="31361" y="449864"/>
                    <a:pt x="31361" y="313757"/>
                  </a:cubicBezTo>
                  <a:cubicBezTo>
                    <a:pt x="31361" y="177650"/>
                    <a:pt x="141698" y="67313"/>
                    <a:pt x="277805" y="67313"/>
                  </a:cubicBezTo>
                  <a:close/>
                  <a:moveTo>
                    <a:pt x="279641" y="0"/>
                  </a:moveTo>
                  <a:cubicBezTo>
                    <a:pt x="338653" y="0"/>
                    <a:pt x="375536" y="29388"/>
                    <a:pt x="379224" y="29388"/>
                  </a:cubicBezTo>
                  <a:lnTo>
                    <a:pt x="382912" y="36735"/>
                  </a:lnTo>
                  <a:cubicBezTo>
                    <a:pt x="382917" y="36751"/>
                    <a:pt x="383137" y="37482"/>
                    <a:pt x="393977" y="73469"/>
                  </a:cubicBezTo>
                  <a:cubicBezTo>
                    <a:pt x="357095" y="55102"/>
                    <a:pt x="320212" y="47755"/>
                    <a:pt x="279641" y="47755"/>
                  </a:cubicBezTo>
                  <a:cubicBezTo>
                    <a:pt x="239070" y="47755"/>
                    <a:pt x="198500" y="55102"/>
                    <a:pt x="165305" y="73469"/>
                  </a:cubicBezTo>
                  <a:cubicBezTo>
                    <a:pt x="165310" y="73454"/>
                    <a:pt x="165529" y="72727"/>
                    <a:pt x="176370" y="36735"/>
                  </a:cubicBezTo>
                  <a:lnTo>
                    <a:pt x="180058" y="29388"/>
                  </a:lnTo>
                  <a:cubicBezTo>
                    <a:pt x="183747" y="29388"/>
                    <a:pt x="220629" y="0"/>
                    <a:pt x="279641" y="0"/>
                  </a:cubicBezTo>
                  <a:close/>
                </a:path>
              </a:pathLst>
            </a:custGeom>
            <a:grpFill/>
            <a:ln>
              <a:noFill/>
            </a:ln>
            <a:extLst/>
          </p:spPr>
          <p:txBody>
            <a:bodyPr vert="horz" wrap="square" lIns="68551" tIns="34275" rIns="68551" bIns="34275" numCol="1" anchor="t" anchorCtr="0" compatLnSpc="1">
              <a:prstTxWarp prst="textNoShape">
                <a:avLst/>
              </a:prstTxWarp>
            </a:bodyPr>
            <a:lstStyle/>
            <a:p>
              <a:pPr algn="ctr" defTabSz="698840">
                <a:defRPr/>
              </a:pPr>
              <a:endParaRPr lang="en-US" sz="1350" kern="0" dirty="0">
                <a:solidFill>
                  <a:srgbClr val="000000"/>
                </a:solidFill>
              </a:endParaRPr>
            </a:p>
          </p:txBody>
        </p:sp>
        <p:sp>
          <p:nvSpPr>
            <p:cNvPr id="62" name="Round Same Side Corner Rectangle 26">
              <a:extLst>
                <a:ext uri="{FF2B5EF4-FFF2-40B4-BE49-F238E27FC236}">
                  <a16:creationId xmlns:a16="http://schemas.microsoft.com/office/drawing/2014/main" id="{A4EAEDA9-B3BA-4B84-AF3B-F6D36C8FABF8}"/>
                </a:ext>
              </a:extLst>
            </p:cNvPr>
            <p:cNvSpPr>
              <a:spLocks noChangeAspect="1"/>
            </p:cNvSpPr>
            <p:nvPr/>
          </p:nvSpPr>
          <p:spPr bwMode="auto">
            <a:xfrm>
              <a:off x="6169585" y="-360487"/>
              <a:ext cx="240729" cy="403680"/>
            </a:xfrm>
            <a:custGeom>
              <a:avLst/>
              <a:gdLst/>
              <a:ahLst/>
              <a:cxnLst/>
              <a:rect l="l" t="t" r="r" b="b"/>
              <a:pathLst>
                <a:path w="1752600" h="3019424">
                  <a:moveTo>
                    <a:pt x="125916" y="2027200"/>
                  </a:moveTo>
                  <a:lnTo>
                    <a:pt x="125916" y="2164731"/>
                  </a:lnTo>
                  <a:lnTo>
                    <a:pt x="125916" y="2491833"/>
                  </a:lnTo>
                  <a:cubicBezTo>
                    <a:pt x="125916" y="2672486"/>
                    <a:pt x="272365" y="2818935"/>
                    <a:pt x="453018" y="2818935"/>
                  </a:cubicBezTo>
                  <a:lnTo>
                    <a:pt x="1281926" y="2818935"/>
                  </a:lnTo>
                  <a:cubicBezTo>
                    <a:pt x="1462579" y="2818935"/>
                    <a:pt x="1609028" y="2672486"/>
                    <a:pt x="1609028" y="2491833"/>
                  </a:cubicBezTo>
                  <a:cubicBezTo>
                    <a:pt x="1609028" y="2384143"/>
                    <a:pt x="1601776" y="2160419"/>
                    <a:pt x="1601623" y="2049869"/>
                  </a:cubicBezTo>
                  <a:lnTo>
                    <a:pt x="1616462" y="2045785"/>
                  </a:lnTo>
                  <a:lnTo>
                    <a:pt x="1601594" y="2045785"/>
                  </a:lnTo>
                  <a:lnTo>
                    <a:pt x="1601623" y="2049869"/>
                  </a:lnTo>
                  <a:cubicBezTo>
                    <a:pt x="1126071" y="2202699"/>
                    <a:pt x="536769" y="2180503"/>
                    <a:pt x="125916" y="2027200"/>
                  </a:cubicBezTo>
                  <a:close/>
                  <a:moveTo>
                    <a:pt x="1324773" y="1874254"/>
                  </a:moveTo>
                  <a:cubicBezTo>
                    <a:pt x="1312258" y="1874254"/>
                    <a:pt x="1302112" y="1884400"/>
                    <a:pt x="1302112" y="1896915"/>
                  </a:cubicBezTo>
                  <a:lnTo>
                    <a:pt x="1302112" y="1987559"/>
                  </a:lnTo>
                  <a:cubicBezTo>
                    <a:pt x="1302112" y="2000074"/>
                    <a:pt x="1312258" y="2010220"/>
                    <a:pt x="1324773" y="2010220"/>
                  </a:cubicBezTo>
                  <a:lnTo>
                    <a:pt x="1593801" y="2010220"/>
                  </a:lnTo>
                  <a:cubicBezTo>
                    <a:pt x="1606316" y="2010220"/>
                    <a:pt x="1616462" y="2000074"/>
                    <a:pt x="1616462" y="1987559"/>
                  </a:cubicBezTo>
                  <a:lnTo>
                    <a:pt x="1616462" y="1896915"/>
                  </a:lnTo>
                  <a:cubicBezTo>
                    <a:pt x="1616462" y="1884400"/>
                    <a:pt x="1606316" y="1874254"/>
                    <a:pt x="1593801" y="1874254"/>
                  </a:cubicBezTo>
                  <a:close/>
                  <a:moveTo>
                    <a:pt x="935186" y="1874254"/>
                  </a:moveTo>
                  <a:cubicBezTo>
                    <a:pt x="922671" y="1874254"/>
                    <a:pt x="912525" y="1884400"/>
                    <a:pt x="912525" y="1896915"/>
                  </a:cubicBezTo>
                  <a:lnTo>
                    <a:pt x="912525" y="1987559"/>
                  </a:lnTo>
                  <a:cubicBezTo>
                    <a:pt x="912525" y="2000074"/>
                    <a:pt x="922671" y="2010220"/>
                    <a:pt x="935186" y="2010220"/>
                  </a:cubicBezTo>
                  <a:lnTo>
                    <a:pt x="1204214" y="2010220"/>
                  </a:lnTo>
                  <a:cubicBezTo>
                    <a:pt x="1216729" y="2010220"/>
                    <a:pt x="1226875" y="2000074"/>
                    <a:pt x="1226875" y="1987559"/>
                  </a:cubicBezTo>
                  <a:lnTo>
                    <a:pt x="1226875" y="1896915"/>
                  </a:lnTo>
                  <a:cubicBezTo>
                    <a:pt x="1226875" y="1884400"/>
                    <a:pt x="1216729" y="1874254"/>
                    <a:pt x="1204214" y="1874254"/>
                  </a:cubicBezTo>
                  <a:close/>
                  <a:moveTo>
                    <a:pt x="545598" y="1874254"/>
                  </a:moveTo>
                  <a:cubicBezTo>
                    <a:pt x="533083" y="1874254"/>
                    <a:pt x="522937" y="1884400"/>
                    <a:pt x="522937" y="1896915"/>
                  </a:cubicBezTo>
                  <a:lnTo>
                    <a:pt x="522937" y="1987559"/>
                  </a:lnTo>
                  <a:cubicBezTo>
                    <a:pt x="522937" y="2000074"/>
                    <a:pt x="533083" y="2010220"/>
                    <a:pt x="545598" y="2010220"/>
                  </a:cubicBezTo>
                  <a:lnTo>
                    <a:pt x="814626" y="2010220"/>
                  </a:lnTo>
                  <a:cubicBezTo>
                    <a:pt x="827141" y="2010220"/>
                    <a:pt x="837287" y="2000074"/>
                    <a:pt x="837287" y="1987559"/>
                  </a:cubicBezTo>
                  <a:lnTo>
                    <a:pt x="837287" y="1896915"/>
                  </a:lnTo>
                  <a:cubicBezTo>
                    <a:pt x="837287" y="1884400"/>
                    <a:pt x="827141" y="1874254"/>
                    <a:pt x="814626" y="1874254"/>
                  </a:cubicBezTo>
                  <a:close/>
                  <a:moveTo>
                    <a:pt x="156010" y="1874254"/>
                  </a:moveTo>
                  <a:cubicBezTo>
                    <a:pt x="143495" y="1874254"/>
                    <a:pt x="133349" y="1884400"/>
                    <a:pt x="133349" y="1896915"/>
                  </a:cubicBezTo>
                  <a:lnTo>
                    <a:pt x="133349" y="1987559"/>
                  </a:lnTo>
                  <a:cubicBezTo>
                    <a:pt x="133349" y="2000074"/>
                    <a:pt x="143495" y="2010220"/>
                    <a:pt x="156010" y="2010220"/>
                  </a:cubicBezTo>
                  <a:lnTo>
                    <a:pt x="425038" y="2010220"/>
                  </a:lnTo>
                  <a:cubicBezTo>
                    <a:pt x="437553" y="2010220"/>
                    <a:pt x="447699" y="2000074"/>
                    <a:pt x="447699" y="1987559"/>
                  </a:cubicBezTo>
                  <a:lnTo>
                    <a:pt x="447699" y="1896915"/>
                  </a:lnTo>
                  <a:cubicBezTo>
                    <a:pt x="447699" y="1884400"/>
                    <a:pt x="437553" y="1874254"/>
                    <a:pt x="425038" y="1874254"/>
                  </a:cubicBezTo>
                  <a:close/>
                  <a:moveTo>
                    <a:pt x="0" y="1811356"/>
                  </a:moveTo>
                  <a:lnTo>
                    <a:pt x="1752600" y="1811356"/>
                  </a:lnTo>
                  <a:lnTo>
                    <a:pt x="1752600" y="2501115"/>
                  </a:lnTo>
                  <a:cubicBezTo>
                    <a:pt x="1752600" y="2787369"/>
                    <a:pt x="1520545" y="3019424"/>
                    <a:pt x="1234291" y="3019424"/>
                  </a:cubicBezTo>
                  <a:lnTo>
                    <a:pt x="518309" y="3019424"/>
                  </a:lnTo>
                  <a:cubicBezTo>
                    <a:pt x="232055" y="3019424"/>
                    <a:pt x="0" y="2787369"/>
                    <a:pt x="0" y="2501115"/>
                  </a:cubicBezTo>
                  <a:close/>
                  <a:moveTo>
                    <a:pt x="142875" y="676276"/>
                  </a:moveTo>
                  <a:lnTo>
                    <a:pt x="142875" y="1628776"/>
                  </a:lnTo>
                  <a:lnTo>
                    <a:pt x="1609725" y="1628776"/>
                  </a:lnTo>
                  <a:lnTo>
                    <a:pt x="1609725" y="676276"/>
                  </a:lnTo>
                  <a:close/>
                  <a:moveTo>
                    <a:pt x="699410" y="192089"/>
                  </a:moveTo>
                  <a:cubicBezTo>
                    <a:pt x="638133" y="192089"/>
                    <a:pt x="588459" y="241763"/>
                    <a:pt x="588459" y="303040"/>
                  </a:cubicBezTo>
                  <a:cubicBezTo>
                    <a:pt x="588459" y="303039"/>
                    <a:pt x="588459" y="303039"/>
                    <a:pt x="588459" y="303039"/>
                  </a:cubicBezTo>
                  <a:lnTo>
                    <a:pt x="588459" y="303040"/>
                  </a:lnTo>
                  <a:lnTo>
                    <a:pt x="588459" y="303040"/>
                  </a:lnTo>
                  <a:cubicBezTo>
                    <a:pt x="588459" y="364316"/>
                    <a:pt x="638133" y="413990"/>
                    <a:pt x="699410" y="413990"/>
                  </a:cubicBezTo>
                  <a:lnTo>
                    <a:pt x="1053190" y="413991"/>
                  </a:lnTo>
                  <a:cubicBezTo>
                    <a:pt x="1114467" y="413991"/>
                    <a:pt x="1164141" y="364317"/>
                    <a:pt x="1164141" y="303040"/>
                  </a:cubicBezTo>
                  <a:lnTo>
                    <a:pt x="1164142" y="303040"/>
                  </a:lnTo>
                  <a:cubicBezTo>
                    <a:pt x="1164142" y="241763"/>
                    <a:pt x="1114468" y="192089"/>
                    <a:pt x="1053191" y="192089"/>
                  </a:cubicBezTo>
                  <a:close/>
                  <a:moveTo>
                    <a:pt x="434978" y="0"/>
                  </a:moveTo>
                  <a:lnTo>
                    <a:pt x="1317622" y="0"/>
                  </a:lnTo>
                  <a:cubicBezTo>
                    <a:pt x="1557854" y="0"/>
                    <a:pt x="1752600" y="194746"/>
                    <a:pt x="1752600" y="434978"/>
                  </a:cubicBezTo>
                  <a:lnTo>
                    <a:pt x="1752600" y="1781175"/>
                  </a:lnTo>
                  <a:lnTo>
                    <a:pt x="0" y="1781175"/>
                  </a:lnTo>
                  <a:lnTo>
                    <a:pt x="0" y="434978"/>
                  </a:lnTo>
                  <a:cubicBezTo>
                    <a:pt x="0" y="194746"/>
                    <a:pt x="194746" y="0"/>
                    <a:pt x="434978"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8551" tIns="34275" rIns="34275" bIns="68551" numCol="1" spcCol="0" rtlCol="0" fromWordArt="0" anchor="b" anchorCtr="0" forceAA="0" compatLnSpc="1">
              <a:prstTxWarp prst="textNoShape">
                <a:avLst/>
              </a:prstTxWarp>
              <a:noAutofit/>
            </a:bodyPr>
            <a:lstStyle/>
            <a:p>
              <a:pPr algn="ctr" defTabSz="684846" fontAlgn="base">
                <a:spcBef>
                  <a:spcPct val="0"/>
                </a:spcBef>
                <a:spcAft>
                  <a:spcPct val="0"/>
                </a:spcAft>
                <a:defRPr/>
              </a:pPr>
              <a:endParaRPr lang="en-US" sz="750" kern="0" dirty="0" err="1">
                <a:solidFill>
                  <a:srgbClr val="000000"/>
                </a:solidFill>
                <a:ea typeface="Segoe UI" pitchFamily="34" charset="0"/>
                <a:cs typeface="Segoe UI" pitchFamily="34" charset="0"/>
              </a:endParaRPr>
            </a:p>
          </p:txBody>
        </p:sp>
        <p:pic>
          <p:nvPicPr>
            <p:cNvPr id="63" name="Picture 3" descr="C:\Users\chrisw\Desktop\Kinect Hand.png">
              <a:extLst>
                <a:ext uri="{FF2B5EF4-FFF2-40B4-BE49-F238E27FC236}">
                  <a16:creationId xmlns:a16="http://schemas.microsoft.com/office/drawing/2014/main" id="{EF1973B3-F7A5-40DE-9E29-BD5EABB3345F}"/>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black">
            <a:xfrm>
              <a:off x="5630249" y="-354098"/>
              <a:ext cx="495792" cy="397290"/>
            </a:xfrm>
            <a:prstGeom prst="rect">
              <a:avLst/>
            </a:prstGeom>
            <a:grpFill/>
            <a:extLst/>
          </p:spPr>
        </p:pic>
        <p:sp>
          <p:nvSpPr>
            <p:cNvPr id="64" name="Freeform 362">
              <a:extLst>
                <a:ext uri="{FF2B5EF4-FFF2-40B4-BE49-F238E27FC236}">
                  <a16:creationId xmlns:a16="http://schemas.microsoft.com/office/drawing/2014/main" id="{A8C9E2F6-04FA-466D-ADFA-ADD54D36956E}"/>
                </a:ext>
              </a:extLst>
            </p:cNvPr>
            <p:cNvSpPr>
              <a:spLocks noChangeAspect="1"/>
            </p:cNvSpPr>
            <p:nvPr/>
          </p:nvSpPr>
          <p:spPr bwMode="auto">
            <a:xfrm rot="19207886">
              <a:off x="5709957" y="-855090"/>
              <a:ext cx="265470" cy="461887"/>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grpFill/>
            <a:ln w="0">
              <a:noFill/>
              <a:prstDash val="solid"/>
              <a:round/>
              <a:headEnd/>
              <a:tailEnd/>
            </a:ln>
          </p:spPr>
          <p:txBody>
            <a:bodyPr vert="horz" wrap="square" lIns="67203" tIns="33602" rIns="67203" bIns="33602" numCol="1" anchor="t" anchorCtr="0" compatLnSpc="1">
              <a:prstTxWarp prst="textNoShape">
                <a:avLst/>
              </a:prstTxWarp>
            </a:bodyPr>
            <a:lstStyle/>
            <a:p>
              <a:pPr algn="ctr" defTabSz="671576">
                <a:defRPr/>
              </a:pPr>
              <a:endParaRPr lang="en-US" sz="1275" kern="0">
                <a:solidFill>
                  <a:srgbClr val="000000"/>
                </a:solidFill>
              </a:endParaRPr>
            </a:p>
          </p:txBody>
        </p:sp>
        <p:sp>
          <p:nvSpPr>
            <p:cNvPr id="65" name="handheld">
              <a:extLst>
                <a:ext uri="{FF2B5EF4-FFF2-40B4-BE49-F238E27FC236}">
                  <a16:creationId xmlns:a16="http://schemas.microsoft.com/office/drawing/2014/main" id="{013DC603-92FC-4C44-B2F7-DA05AE8ECB58}"/>
                </a:ext>
              </a:extLst>
            </p:cNvPr>
            <p:cNvSpPr>
              <a:spLocks noChangeAspect="1"/>
            </p:cNvSpPr>
            <p:nvPr/>
          </p:nvSpPr>
          <p:spPr bwMode="auto">
            <a:xfrm>
              <a:off x="6068808" y="-810289"/>
              <a:ext cx="396090" cy="274321"/>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8551" tIns="34275" rIns="822610" bIns="34275" numCol="1" spcCol="0" rtlCol="0" fromWordArt="0" anchor="b" anchorCtr="0" forceAA="0" compatLnSpc="1">
              <a:prstTxWarp prst="textNoShape">
                <a:avLst/>
              </a:prstTxWarp>
              <a:noAutofit/>
            </a:bodyPr>
            <a:lstStyle/>
            <a:p>
              <a:pPr defTabSz="684846" fontAlgn="base">
                <a:spcBef>
                  <a:spcPct val="0"/>
                </a:spcBef>
                <a:spcAft>
                  <a:spcPct val="0"/>
                </a:spcAft>
                <a:defRPr/>
              </a:pPr>
              <a:endParaRPr lang="en-US" sz="1650" kern="0" spc="-38" dirty="0" err="1">
                <a:solidFill>
                  <a:srgbClr val="000000"/>
                </a:solidFill>
                <a:latin typeface="Segoe UI Light"/>
                <a:ea typeface="Segoe UI" pitchFamily="34" charset="0"/>
                <a:cs typeface="Segoe UI" pitchFamily="34" charset="0"/>
              </a:endParaRPr>
            </a:p>
          </p:txBody>
        </p:sp>
        <p:sp>
          <p:nvSpPr>
            <p:cNvPr id="66" name="Freeform 86">
              <a:extLst>
                <a:ext uri="{FF2B5EF4-FFF2-40B4-BE49-F238E27FC236}">
                  <a16:creationId xmlns:a16="http://schemas.microsoft.com/office/drawing/2014/main" id="{ABC8FC5A-68EC-43E8-B8C5-DC9061BA4DFB}"/>
                </a:ext>
              </a:extLst>
            </p:cNvPr>
            <p:cNvSpPr>
              <a:spLocks noEditPoints="1"/>
            </p:cNvSpPr>
            <p:nvPr/>
          </p:nvSpPr>
          <p:spPr bwMode="black">
            <a:xfrm>
              <a:off x="6488062" y="-249940"/>
              <a:ext cx="328185" cy="330088"/>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1" tIns="34275" rIns="68551" bIns="34275" numCol="1" anchor="t" anchorCtr="0" compatLnSpc="1">
              <a:prstTxWarp prst="textNoShape">
                <a:avLst/>
              </a:prstTxWarp>
            </a:bodyPr>
            <a:lstStyle/>
            <a:p>
              <a:pPr defTabSz="698813"/>
              <a:endParaRPr lang="en-US" sz="1575">
                <a:solidFill>
                  <a:srgbClr val="000000"/>
                </a:solidFill>
              </a:endParaRPr>
            </a:p>
          </p:txBody>
        </p:sp>
      </p:grpSp>
      <p:grpSp>
        <p:nvGrpSpPr>
          <p:cNvPr id="67" name="Group 60">
            <a:extLst>
              <a:ext uri="{FF2B5EF4-FFF2-40B4-BE49-F238E27FC236}">
                <a16:creationId xmlns:a16="http://schemas.microsoft.com/office/drawing/2014/main" id="{797686CE-C420-4C6C-B26C-A39FC9EB01F0}"/>
              </a:ext>
            </a:extLst>
          </p:cNvPr>
          <p:cNvGrpSpPr/>
          <p:nvPr/>
        </p:nvGrpSpPr>
        <p:grpSpPr>
          <a:xfrm>
            <a:off x="1385906" y="3754064"/>
            <a:ext cx="552282" cy="335680"/>
            <a:chOff x="2012636" y="-279971"/>
            <a:chExt cx="734842" cy="447764"/>
          </a:xfrm>
          <a:solidFill>
            <a:srgbClr val="FFFFFF"/>
          </a:solidFill>
        </p:grpSpPr>
        <p:sp>
          <p:nvSpPr>
            <p:cNvPr id="68" name="Donut 100">
              <a:extLst>
                <a:ext uri="{FF2B5EF4-FFF2-40B4-BE49-F238E27FC236}">
                  <a16:creationId xmlns:a16="http://schemas.microsoft.com/office/drawing/2014/main" id="{4B15002E-97F8-45EE-89DD-AECC4A231FB8}"/>
                </a:ext>
              </a:extLst>
            </p:cNvPr>
            <p:cNvSpPr>
              <a:spLocks noChangeAspect="1"/>
            </p:cNvSpPr>
            <p:nvPr/>
          </p:nvSpPr>
          <p:spPr bwMode="auto">
            <a:xfrm>
              <a:off x="2012636" y="-139831"/>
              <a:ext cx="643825" cy="307624"/>
            </a:xfrm>
            <a:custGeom>
              <a:avLst/>
              <a:gdLst/>
              <a:ahLst/>
              <a:cxnLst/>
              <a:rect l="l" t="t" r="r" b="b"/>
              <a:pathLst>
                <a:path w="6911584" h="2912616">
                  <a:moveTo>
                    <a:pt x="4928423" y="2274235"/>
                  </a:moveTo>
                  <a:cubicBezTo>
                    <a:pt x="4810900" y="2274235"/>
                    <a:pt x="4715629" y="2369506"/>
                    <a:pt x="4715629" y="2487029"/>
                  </a:cubicBezTo>
                  <a:cubicBezTo>
                    <a:pt x="4715629" y="2604552"/>
                    <a:pt x="4810900" y="2699823"/>
                    <a:pt x="4928423" y="2699823"/>
                  </a:cubicBezTo>
                  <a:cubicBezTo>
                    <a:pt x="5045946" y="2699823"/>
                    <a:pt x="5141217" y="2604552"/>
                    <a:pt x="5141217" y="2487029"/>
                  </a:cubicBezTo>
                  <a:cubicBezTo>
                    <a:pt x="5141217" y="2369506"/>
                    <a:pt x="5045946" y="2274235"/>
                    <a:pt x="4928423" y="2274235"/>
                  </a:cubicBezTo>
                  <a:close/>
                  <a:moveTo>
                    <a:pt x="813623" y="2274235"/>
                  </a:moveTo>
                  <a:cubicBezTo>
                    <a:pt x="696100" y="2274235"/>
                    <a:pt x="600829" y="2369506"/>
                    <a:pt x="600829" y="2487029"/>
                  </a:cubicBezTo>
                  <a:cubicBezTo>
                    <a:pt x="600829" y="2604552"/>
                    <a:pt x="696100" y="2699823"/>
                    <a:pt x="813623" y="2699823"/>
                  </a:cubicBezTo>
                  <a:cubicBezTo>
                    <a:pt x="931146" y="2699823"/>
                    <a:pt x="1026417" y="2604552"/>
                    <a:pt x="1026417" y="2487029"/>
                  </a:cubicBezTo>
                  <a:cubicBezTo>
                    <a:pt x="1026417" y="2369506"/>
                    <a:pt x="931146" y="2274235"/>
                    <a:pt x="813623" y="2274235"/>
                  </a:cubicBezTo>
                  <a:close/>
                  <a:moveTo>
                    <a:pt x="4928422" y="2061442"/>
                  </a:moveTo>
                  <a:cubicBezTo>
                    <a:pt x="5163467" y="2061442"/>
                    <a:pt x="5354009" y="2251984"/>
                    <a:pt x="5354009" y="2487029"/>
                  </a:cubicBezTo>
                  <a:cubicBezTo>
                    <a:pt x="5354009" y="2722074"/>
                    <a:pt x="5163467" y="2912616"/>
                    <a:pt x="4928422" y="2912616"/>
                  </a:cubicBezTo>
                  <a:cubicBezTo>
                    <a:pt x="4693377" y="2912616"/>
                    <a:pt x="4502835" y="2722074"/>
                    <a:pt x="4502835" y="2487029"/>
                  </a:cubicBezTo>
                  <a:cubicBezTo>
                    <a:pt x="4502835" y="2251984"/>
                    <a:pt x="4693377" y="2061442"/>
                    <a:pt x="4928422" y="2061442"/>
                  </a:cubicBezTo>
                  <a:close/>
                  <a:moveTo>
                    <a:pt x="813622" y="2061442"/>
                  </a:moveTo>
                  <a:cubicBezTo>
                    <a:pt x="1048667" y="2061442"/>
                    <a:pt x="1239209" y="2251984"/>
                    <a:pt x="1239209" y="2487029"/>
                  </a:cubicBezTo>
                  <a:cubicBezTo>
                    <a:pt x="1239209" y="2722074"/>
                    <a:pt x="1048667" y="2912616"/>
                    <a:pt x="813622" y="2912616"/>
                  </a:cubicBezTo>
                  <a:cubicBezTo>
                    <a:pt x="578577" y="2912616"/>
                    <a:pt x="388035" y="2722074"/>
                    <a:pt x="388035" y="2487029"/>
                  </a:cubicBezTo>
                  <a:cubicBezTo>
                    <a:pt x="388035" y="2251984"/>
                    <a:pt x="578577" y="2061442"/>
                    <a:pt x="813622" y="2061442"/>
                  </a:cubicBezTo>
                  <a:close/>
                  <a:moveTo>
                    <a:pt x="2036754" y="1611385"/>
                  </a:moveTo>
                  <a:cubicBezTo>
                    <a:pt x="2013445" y="1611385"/>
                    <a:pt x="1994550" y="1630280"/>
                    <a:pt x="1994550" y="1653589"/>
                  </a:cubicBezTo>
                  <a:lnTo>
                    <a:pt x="1994550" y="1854931"/>
                  </a:lnTo>
                  <a:cubicBezTo>
                    <a:pt x="1994550" y="1878240"/>
                    <a:pt x="2013445" y="1897135"/>
                    <a:pt x="2036754" y="1897135"/>
                  </a:cubicBezTo>
                  <a:lnTo>
                    <a:pt x="2066645" y="1897135"/>
                  </a:lnTo>
                  <a:cubicBezTo>
                    <a:pt x="2089954" y="1897135"/>
                    <a:pt x="2108849" y="1878240"/>
                    <a:pt x="2108849" y="1854931"/>
                  </a:cubicBezTo>
                  <a:lnTo>
                    <a:pt x="2108849" y="1653589"/>
                  </a:lnTo>
                  <a:cubicBezTo>
                    <a:pt x="2108849" y="1630280"/>
                    <a:pt x="2089954" y="1611385"/>
                    <a:pt x="2066645" y="1611385"/>
                  </a:cubicBezTo>
                  <a:close/>
                  <a:moveTo>
                    <a:pt x="1475440" y="727942"/>
                  </a:moveTo>
                  <a:cubicBezTo>
                    <a:pt x="1454397" y="727942"/>
                    <a:pt x="1437338" y="745001"/>
                    <a:pt x="1437338" y="766044"/>
                  </a:cubicBezTo>
                  <a:lnTo>
                    <a:pt x="1437338" y="1383960"/>
                  </a:lnTo>
                  <a:cubicBezTo>
                    <a:pt x="1437338" y="1405003"/>
                    <a:pt x="1454397" y="1422062"/>
                    <a:pt x="1475440" y="1422062"/>
                  </a:cubicBezTo>
                  <a:lnTo>
                    <a:pt x="2070748" y="1422062"/>
                  </a:lnTo>
                  <a:cubicBezTo>
                    <a:pt x="2091791" y="1422062"/>
                    <a:pt x="2108850" y="1405003"/>
                    <a:pt x="2108850" y="1383960"/>
                  </a:cubicBezTo>
                  <a:lnTo>
                    <a:pt x="2108850" y="766044"/>
                  </a:lnTo>
                  <a:cubicBezTo>
                    <a:pt x="2108850" y="745001"/>
                    <a:pt x="2091791" y="727942"/>
                    <a:pt x="2070748" y="727942"/>
                  </a:cubicBezTo>
                  <a:close/>
                  <a:moveTo>
                    <a:pt x="1119593" y="646850"/>
                  </a:moveTo>
                  <a:lnTo>
                    <a:pt x="732731" y="1335162"/>
                  </a:lnTo>
                  <a:lnTo>
                    <a:pt x="848287" y="1415549"/>
                  </a:lnTo>
                  <a:lnTo>
                    <a:pt x="1124617" y="1400476"/>
                  </a:lnTo>
                  <a:cubicBezTo>
                    <a:pt x="1122942" y="1150942"/>
                    <a:pt x="1121269" y="876287"/>
                    <a:pt x="1119593" y="646850"/>
                  </a:cubicBezTo>
                  <a:close/>
                  <a:moveTo>
                    <a:pt x="1397179" y="570778"/>
                  </a:moveTo>
                  <a:lnTo>
                    <a:pt x="2125675" y="570778"/>
                  </a:lnTo>
                  <a:cubicBezTo>
                    <a:pt x="2202933" y="570778"/>
                    <a:pt x="2252218" y="637545"/>
                    <a:pt x="2252218" y="717081"/>
                  </a:cubicBezTo>
                  <a:cubicBezTo>
                    <a:pt x="2253123" y="910308"/>
                    <a:pt x="2249578" y="2044608"/>
                    <a:pt x="2248259" y="2269890"/>
                  </a:cubicBezTo>
                  <a:cubicBezTo>
                    <a:pt x="2250483" y="2331108"/>
                    <a:pt x="2252033" y="2459994"/>
                    <a:pt x="2105231" y="2459767"/>
                  </a:cubicBezTo>
                  <a:lnTo>
                    <a:pt x="1635886" y="2456926"/>
                  </a:lnTo>
                  <a:cubicBezTo>
                    <a:pt x="1549301" y="2441989"/>
                    <a:pt x="1520317" y="2406126"/>
                    <a:pt x="1487860" y="2315192"/>
                  </a:cubicBezTo>
                  <a:cubicBezTo>
                    <a:pt x="1453241" y="2211444"/>
                    <a:pt x="1369113" y="2004793"/>
                    <a:pt x="1281013" y="1739585"/>
                  </a:cubicBezTo>
                  <a:cubicBezTo>
                    <a:pt x="1281013" y="1190396"/>
                    <a:pt x="1277309" y="1261690"/>
                    <a:pt x="1277309" y="712501"/>
                  </a:cubicBezTo>
                  <a:cubicBezTo>
                    <a:pt x="1277309" y="632964"/>
                    <a:pt x="1319921" y="570778"/>
                    <a:pt x="1397179" y="570778"/>
                  </a:cubicBezTo>
                  <a:close/>
                  <a:moveTo>
                    <a:pt x="1378516" y="531296"/>
                  </a:moveTo>
                  <a:cubicBezTo>
                    <a:pt x="1295800" y="531296"/>
                    <a:pt x="1250178" y="595968"/>
                    <a:pt x="1250178" y="678684"/>
                  </a:cubicBezTo>
                  <a:cubicBezTo>
                    <a:pt x="1250178" y="1249827"/>
                    <a:pt x="1254144" y="1175683"/>
                    <a:pt x="1254144" y="1746826"/>
                  </a:cubicBezTo>
                  <a:cubicBezTo>
                    <a:pt x="1348468" y="2022635"/>
                    <a:pt x="1438538" y="2237547"/>
                    <a:pt x="1475603" y="2345442"/>
                  </a:cubicBezTo>
                  <a:cubicBezTo>
                    <a:pt x="1510353" y="2440012"/>
                    <a:pt x="1541385" y="2477308"/>
                    <a:pt x="1634086" y="2492842"/>
                  </a:cubicBezTo>
                  <a:lnTo>
                    <a:pt x="2136588" y="2495797"/>
                  </a:lnTo>
                  <a:cubicBezTo>
                    <a:pt x="2293761" y="2496033"/>
                    <a:pt x="2292101" y="2361995"/>
                    <a:pt x="2289720" y="2298329"/>
                  </a:cubicBezTo>
                  <a:cubicBezTo>
                    <a:pt x="2291132" y="2064042"/>
                    <a:pt x="2294928" y="884398"/>
                    <a:pt x="2293959" y="683448"/>
                  </a:cubicBezTo>
                  <a:cubicBezTo>
                    <a:pt x="2293959" y="600732"/>
                    <a:pt x="2241192" y="531296"/>
                    <a:pt x="2158476" y="531296"/>
                  </a:cubicBezTo>
                  <a:close/>
                  <a:moveTo>
                    <a:pt x="1423549" y="416"/>
                  </a:moveTo>
                  <a:cubicBezTo>
                    <a:pt x="1438368" y="-304"/>
                    <a:pt x="1455791" y="-118"/>
                    <a:pt x="1476421" y="1183"/>
                  </a:cubicBezTo>
                  <a:lnTo>
                    <a:pt x="6481089" y="10105"/>
                  </a:lnTo>
                  <a:cubicBezTo>
                    <a:pt x="6632014" y="13345"/>
                    <a:pt x="6655620" y="51095"/>
                    <a:pt x="6655050" y="184063"/>
                  </a:cubicBezTo>
                  <a:lnTo>
                    <a:pt x="6646128" y="2374162"/>
                  </a:lnTo>
                  <a:lnTo>
                    <a:pt x="6863866" y="2378147"/>
                  </a:lnTo>
                  <a:cubicBezTo>
                    <a:pt x="6877434" y="2384454"/>
                    <a:pt x="6910051" y="2397906"/>
                    <a:pt x="6906950" y="2418501"/>
                  </a:cubicBezTo>
                  <a:cubicBezTo>
                    <a:pt x="6907670" y="2461406"/>
                    <a:pt x="6908389" y="2504311"/>
                    <a:pt x="6909109" y="2547216"/>
                  </a:cubicBezTo>
                  <a:cubicBezTo>
                    <a:pt x="6920218" y="2597501"/>
                    <a:pt x="6893227" y="2619210"/>
                    <a:pt x="6842424" y="2621870"/>
                  </a:cubicBezTo>
                  <a:lnTo>
                    <a:pt x="5499782" y="2628410"/>
                  </a:lnTo>
                  <a:cubicBezTo>
                    <a:pt x="5461124" y="2372676"/>
                    <a:pt x="5294599" y="2012863"/>
                    <a:pt x="4928839" y="2021784"/>
                  </a:cubicBezTo>
                  <a:cubicBezTo>
                    <a:pt x="4563079" y="2030705"/>
                    <a:pt x="4451567" y="2316177"/>
                    <a:pt x="4380199" y="2623950"/>
                  </a:cubicBezTo>
                  <a:lnTo>
                    <a:pt x="1413975" y="2606108"/>
                  </a:lnTo>
                  <a:cubicBezTo>
                    <a:pt x="1330713" y="2347400"/>
                    <a:pt x="1185005" y="2039627"/>
                    <a:pt x="816270" y="2030705"/>
                  </a:cubicBezTo>
                  <a:cubicBezTo>
                    <a:pt x="447535" y="2021783"/>
                    <a:pt x="361300" y="2329558"/>
                    <a:pt x="294392" y="2458912"/>
                  </a:cubicBezTo>
                  <a:cubicBezTo>
                    <a:pt x="271687" y="2479538"/>
                    <a:pt x="308514" y="2502545"/>
                    <a:pt x="226278" y="2520790"/>
                  </a:cubicBezTo>
                  <a:lnTo>
                    <a:pt x="55873" y="2516259"/>
                  </a:lnTo>
                  <a:cubicBezTo>
                    <a:pt x="16901" y="2506858"/>
                    <a:pt x="4125" y="2495077"/>
                    <a:pt x="3253" y="2459482"/>
                  </a:cubicBezTo>
                  <a:cubicBezTo>
                    <a:pt x="1084" y="2355022"/>
                    <a:pt x="5613" y="2226184"/>
                    <a:pt x="0" y="2146678"/>
                  </a:cubicBezTo>
                  <a:cubicBezTo>
                    <a:pt x="66060" y="2122888"/>
                    <a:pt x="36869" y="2094337"/>
                    <a:pt x="55304" y="2068166"/>
                  </a:cubicBezTo>
                  <a:lnTo>
                    <a:pt x="51749" y="1667628"/>
                  </a:lnTo>
                  <a:cubicBezTo>
                    <a:pt x="59172" y="1613788"/>
                    <a:pt x="45162" y="1555186"/>
                    <a:pt x="102591" y="1548972"/>
                  </a:cubicBezTo>
                  <a:lnTo>
                    <a:pt x="611087" y="1308106"/>
                  </a:lnTo>
                  <a:lnTo>
                    <a:pt x="1289081" y="77011"/>
                  </a:lnTo>
                  <a:cubicBezTo>
                    <a:pt x="1343722" y="54894"/>
                    <a:pt x="1319816" y="5457"/>
                    <a:pt x="1423549" y="416"/>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8551" tIns="34275" rIns="34275" bIns="68551" numCol="1" spcCol="0" rtlCol="0" fromWordArt="0" anchor="b" anchorCtr="0" forceAA="0" compatLnSpc="1">
              <a:prstTxWarp prst="textNoShape">
                <a:avLst/>
              </a:prstTxWarp>
              <a:noAutofit/>
            </a:bodyPr>
            <a:lstStyle/>
            <a:p>
              <a:pPr algn="ctr" defTabSz="684846" fontAlgn="base">
                <a:spcBef>
                  <a:spcPct val="0"/>
                </a:spcBef>
                <a:spcAft>
                  <a:spcPct val="0"/>
                </a:spcAft>
                <a:defRPr/>
              </a:pPr>
              <a:endParaRPr lang="en-US" sz="1350" kern="0" spc="-38" dirty="0" err="1">
                <a:solidFill>
                  <a:srgbClr val="000000"/>
                </a:solidFill>
                <a:ea typeface="Segoe UI" pitchFamily="34" charset="0"/>
                <a:cs typeface="Segoe UI" pitchFamily="34" charset="0"/>
              </a:endParaRPr>
            </a:p>
          </p:txBody>
        </p:sp>
        <p:sp>
          <p:nvSpPr>
            <p:cNvPr id="69" name="Frame 5">
              <a:extLst>
                <a:ext uri="{FF2B5EF4-FFF2-40B4-BE49-F238E27FC236}">
                  <a16:creationId xmlns:a16="http://schemas.microsoft.com/office/drawing/2014/main" id="{380EA819-AE44-4728-8CFC-9FBE23E727EF}"/>
                </a:ext>
              </a:extLst>
            </p:cNvPr>
            <p:cNvSpPr>
              <a:spLocks noChangeAspect="1"/>
            </p:cNvSpPr>
            <p:nvPr/>
          </p:nvSpPr>
          <p:spPr bwMode="auto">
            <a:xfrm>
              <a:off x="2427352" y="-279971"/>
              <a:ext cx="320126" cy="320040"/>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82261" tIns="41131" rIns="41131" bIns="82261" numCol="1" spcCol="0" rtlCol="0" fromWordArt="0" anchor="b" anchorCtr="0" forceAA="0" compatLnSpc="1">
              <a:prstTxWarp prst="textNoShape">
                <a:avLst/>
              </a:prstTxWarp>
              <a:noAutofit/>
            </a:bodyPr>
            <a:lstStyle/>
            <a:p>
              <a:pPr algn="ctr" defTabSz="821816" fontAlgn="base">
                <a:spcBef>
                  <a:spcPct val="0"/>
                </a:spcBef>
                <a:spcAft>
                  <a:spcPct val="0"/>
                </a:spcAft>
                <a:defRPr/>
              </a:pPr>
              <a:endParaRPr lang="en-US" kern="0" spc="-45" dirty="0" err="1">
                <a:solidFill>
                  <a:srgbClr val="000000"/>
                </a:solidFill>
                <a:ea typeface="Segoe UI" pitchFamily="34" charset="0"/>
                <a:cs typeface="Segoe UI" pitchFamily="34" charset="0"/>
              </a:endParaRPr>
            </a:p>
          </p:txBody>
        </p:sp>
      </p:grpSp>
      <p:pic>
        <p:nvPicPr>
          <p:cNvPr id="70" name="Picture 65">
            <a:extLst>
              <a:ext uri="{FF2B5EF4-FFF2-40B4-BE49-F238E27FC236}">
                <a16:creationId xmlns:a16="http://schemas.microsoft.com/office/drawing/2014/main" id="{DC6D0000-FCA8-4AD1-8528-74F6454B80BE}"/>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09102" y="3701473"/>
            <a:ext cx="479992" cy="479992"/>
          </a:xfrm>
          <a:prstGeom prst="rect">
            <a:avLst/>
          </a:prstGeom>
        </p:spPr>
      </p:pic>
      <p:pic>
        <p:nvPicPr>
          <p:cNvPr id="71" name="Picture 2" descr="C:\Users\mitchellg\AppData\Local\Microsoft\Windows\Temporary Internet Files\Content.Outlook\DRES7FCJ\Storage_white (2).png">
            <a:extLst>
              <a:ext uri="{FF2B5EF4-FFF2-40B4-BE49-F238E27FC236}">
                <a16:creationId xmlns:a16="http://schemas.microsoft.com/office/drawing/2014/main" id="{8024D618-1945-41A9-B076-EFE709A5D699}"/>
              </a:ext>
            </a:extLst>
          </p:cNvPr>
          <p:cNvPicPr>
            <a:picLocks noChangeAspect="1" noChangeArrowheads="1"/>
          </p:cNvPicPr>
          <p:nvPr/>
        </p:nvPicPr>
        <p:blipFill>
          <a:blip r:embed="rId8" cstate="screen">
            <a:lum bright="100000"/>
            <a:extLst>
              <a:ext uri="{28A0092B-C50C-407E-A947-70E740481C1C}">
                <a14:useLocalDpi xmlns:a14="http://schemas.microsoft.com/office/drawing/2010/main"/>
              </a:ext>
            </a:extLst>
          </a:blip>
          <a:srcRect/>
          <a:stretch>
            <a:fillRect/>
          </a:stretch>
        </p:blipFill>
        <p:spPr bwMode="auto">
          <a:xfrm>
            <a:off x="2345220" y="3757776"/>
            <a:ext cx="472432" cy="472432"/>
          </a:xfrm>
          <a:prstGeom prst="rect">
            <a:avLst/>
          </a:prstGeom>
          <a:noFill/>
        </p:spPr>
      </p:pic>
      <p:pic>
        <p:nvPicPr>
          <p:cNvPr id="72" name="Picture 3">
            <a:extLst>
              <a:ext uri="{FF2B5EF4-FFF2-40B4-BE49-F238E27FC236}">
                <a16:creationId xmlns:a16="http://schemas.microsoft.com/office/drawing/2014/main" id="{CB728EF6-1FC7-40A5-BF78-A3F2B4FC72BC}"/>
              </a:ext>
            </a:extLst>
          </p:cNvPr>
          <p:cNvPicPr>
            <a:picLocks noChangeAspect="1"/>
          </p:cNvPicPr>
          <p:nvPr/>
        </p:nvPicPr>
        <p:blipFill>
          <a:blip r:embed="rId9">
            <a:biLevel thresh="25000"/>
            <a:extLst>
              <a:ext uri="{28A0092B-C50C-407E-A947-70E740481C1C}">
                <a14:useLocalDpi xmlns:a14="http://schemas.microsoft.com/office/drawing/2010/main"/>
              </a:ext>
            </a:extLst>
          </a:blip>
          <a:srcRect/>
          <a:stretch>
            <a:fillRect/>
          </a:stretch>
        </p:blipFill>
        <p:spPr bwMode="auto">
          <a:xfrm>
            <a:off x="4707166" y="2048449"/>
            <a:ext cx="423739" cy="44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6">
            <a:extLst>
              <a:ext uri="{FF2B5EF4-FFF2-40B4-BE49-F238E27FC236}">
                <a16:creationId xmlns:a16="http://schemas.microsoft.com/office/drawing/2014/main" id="{B1E4A56D-D133-41BC-AAD3-8BCCF8E859FC}"/>
              </a:ext>
            </a:extLst>
          </p:cNvPr>
          <p:cNvPicPr>
            <a:picLocks noChangeAspect="1"/>
          </p:cNvPicPr>
          <p:nvPr/>
        </p:nvPicPr>
        <p:blipFill>
          <a:blip r:embed="rId10">
            <a:biLevel thresh="25000"/>
            <a:extLst>
              <a:ext uri="{28A0092B-C50C-407E-A947-70E740481C1C}">
                <a14:useLocalDpi xmlns:a14="http://schemas.microsoft.com/office/drawing/2010/main"/>
              </a:ext>
            </a:extLst>
          </a:blip>
          <a:srcRect/>
          <a:stretch>
            <a:fillRect/>
          </a:stretch>
        </p:blipFill>
        <p:spPr bwMode="auto">
          <a:xfrm>
            <a:off x="4693205" y="2957427"/>
            <a:ext cx="451665" cy="39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69">
            <a:extLst>
              <a:ext uri="{FF2B5EF4-FFF2-40B4-BE49-F238E27FC236}">
                <a16:creationId xmlns:a16="http://schemas.microsoft.com/office/drawing/2014/main" id="{0E617A70-8C40-4D4F-8D94-92D753E96C8C}"/>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22873" y="3583686"/>
            <a:ext cx="792325" cy="792325"/>
          </a:xfrm>
          <a:prstGeom prst="rect">
            <a:avLst/>
          </a:prstGeom>
        </p:spPr>
      </p:pic>
      <p:sp>
        <p:nvSpPr>
          <p:cNvPr id="75" name="TextBox 70">
            <a:extLst>
              <a:ext uri="{FF2B5EF4-FFF2-40B4-BE49-F238E27FC236}">
                <a16:creationId xmlns:a16="http://schemas.microsoft.com/office/drawing/2014/main" id="{E02A6ACB-12CF-482B-A350-A0E4BEA41CBA}"/>
              </a:ext>
            </a:extLst>
          </p:cNvPr>
          <p:cNvSpPr txBox="1"/>
          <p:nvPr/>
        </p:nvSpPr>
        <p:spPr>
          <a:xfrm>
            <a:off x="4748368" y="3921905"/>
            <a:ext cx="364848" cy="240136"/>
          </a:xfrm>
          <a:prstGeom prst="rect">
            <a:avLst/>
          </a:prstGeom>
          <a:noFill/>
          <a:ln>
            <a:noFill/>
            <a:headEnd type="none" w="med" len="med"/>
            <a:tailEnd type="none" w="med" len="med"/>
          </a:ln>
        </p:spPr>
        <p:txBody>
          <a:bodyPr wrap="square" lIns="0" tIns="0" rIns="0" bIns="0" rtlCol="0">
            <a:spAutoFit/>
          </a:bodyPr>
          <a:lstStyle/>
          <a:p>
            <a:pPr algn="ctr" defTabSz="699385"/>
            <a:r>
              <a:rPr lang="en-US" sz="1530" spc="-30" dirty="0">
                <a:solidFill>
                  <a:srgbClr val="4668C5"/>
                </a:solidFill>
                <a:ea typeface="Segoe UI" pitchFamily="34" charset="0"/>
                <a:cs typeface="Segoe UI" pitchFamily="34" charset="0"/>
              </a:rPr>
              <a:t>{  }</a:t>
            </a:r>
          </a:p>
        </p:txBody>
      </p:sp>
      <p:pic>
        <p:nvPicPr>
          <p:cNvPr id="76" name="Picture 2" descr="C:\Users\mitchellg\AppData\Local\Microsoft\Windows\Temporary Internet Files\Content.Outlook\DRES7FCJ\Storage_white (2).png">
            <a:extLst>
              <a:ext uri="{FF2B5EF4-FFF2-40B4-BE49-F238E27FC236}">
                <a16:creationId xmlns:a16="http://schemas.microsoft.com/office/drawing/2014/main" id="{DB67CAFB-C6B2-4A0A-8927-8B13AE86EF3B}"/>
              </a:ext>
            </a:extLst>
          </p:cNvPr>
          <p:cNvPicPr>
            <a:picLocks noChangeAspect="1" noChangeArrowheads="1"/>
          </p:cNvPicPr>
          <p:nvPr/>
        </p:nvPicPr>
        <p:blipFill>
          <a:blip r:embed="rId8" cstate="screen">
            <a:lum bright="100000"/>
            <a:extLst>
              <a:ext uri="{28A0092B-C50C-407E-A947-70E740481C1C}">
                <a14:useLocalDpi xmlns:a14="http://schemas.microsoft.com/office/drawing/2010/main"/>
              </a:ext>
            </a:extLst>
          </a:blip>
          <a:srcRect/>
          <a:stretch>
            <a:fillRect/>
          </a:stretch>
        </p:blipFill>
        <p:spPr bwMode="auto">
          <a:xfrm>
            <a:off x="4682823" y="4677764"/>
            <a:ext cx="472432" cy="472432"/>
          </a:xfrm>
          <a:prstGeom prst="rect">
            <a:avLst/>
          </a:prstGeom>
          <a:noFill/>
        </p:spPr>
      </p:pic>
      <p:pic>
        <p:nvPicPr>
          <p:cNvPr id="77" name="Picture 74">
            <a:extLst>
              <a:ext uri="{FF2B5EF4-FFF2-40B4-BE49-F238E27FC236}">
                <a16:creationId xmlns:a16="http://schemas.microsoft.com/office/drawing/2014/main" id="{9F7126A4-A276-4D39-9D89-F5B139E5059E}"/>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6941027" y="1883622"/>
            <a:ext cx="753850" cy="753850"/>
          </a:xfrm>
          <a:prstGeom prst="rect">
            <a:avLst/>
          </a:prstGeom>
        </p:spPr>
      </p:pic>
      <p:pic>
        <p:nvPicPr>
          <p:cNvPr id="78" name="Picture 11">
            <a:extLst>
              <a:ext uri="{FF2B5EF4-FFF2-40B4-BE49-F238E27FC236}">
                <a16:creationId xmlns:a16="http://schemas.microsoft.com/office/drawing/2014/main" id="{CD1A0958-0D4E-465E-9B32-43341DCBDE7A}"/>
              </a:ext>
            </a:extLst>
          </p:cNvPr>
          <p:cNvPicPr>
            <a:picLocks noChangeAspect="1"/>
          </p:cNvPicPr>
          <p:nvPr/>
        </p:nvPicPr>
        <p:blipFill>
          <a:blip r:embed="rId13">
            <a:biLevel thresh="25000"/>
            <a:extLst>
              <a:ext uri="{28A0092B-C50C-407E-A947-70E740481C1C}">
                <a14:useLocalDpi xmlns:a14="http://schemas.microsoft.com/office/drawing/2010/main"/>
              </a:ext>
            </a:extLst>
          </a:blip>
          <a:srcRect/>
          <a:stretch>
            <a:fillRect/>
          </a:stretch>
        </p:blipFill>
        <p:spPr bwMode="auto">
          <a:xfrm>
            <a:off x="9488090" y="2058770"/>
            <a:ext cx="429810" cy="42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73">
            <a:extLst>
              <a:ext uri="{FF2B5EF4-FFF2-40B4-BE49-F238E27FC236}">
                <a16:creationId xmlns:a16="http://schemas.microsoft.com/office/drawing/2014/main" id="{E18ABCAD-A0A1-4AF5-A0E2-09969B84525C}"/>
              </a:ext>
            </a:extLst>
          </p:cNvPr>
          <p:cNvPicPr>
            <a:picLocks noChangeAspect="1"/>
          </p:cNvPicPr>
          <p:nvPr/>
        </p:nvPicPr>
        <p:blipFill>
          <a:blip r:embed="rId14">
            <a:biLevel thresh="25000"/>
            <a:extLst>
              <a:ext uri="{28A0092B-C50C-407E-A947-70E740481C1C}">
                <a14:useLocalDpi xmlns:a14="http://schemas.microsoft.com/office/drawing/2010/main"/>
              </a:ext>
            </a:extLst>
          </a:blip>
          <a:srcRect/>
          <a:stretch>
            <a:fillRect/>
          </a:stretch>
        </p:blipFill>
        <p:spPr bwMode="auto">
          <a:xfrm>
            <a:off x="9563972" y="4689397"/>
            <a:ext cx="278041" cy="4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77">
            <a:extLst>
              <a:ext uri="{FF2B5EF4-FFF2-40B4-BE49-F238E27FC236}">
                <a16:creationId xmlns:a16="http://schemas.microsoft.com/office/drawing/2014/main" id="{C0E5041D-9320-43DB-B393-BC716737BCA3}"/>
              </a:ext>
            </a:extLst>
          </p:cNvPr>
          <p:cNvPicPr>
            <a:picLocks noChangeAspect="1"/>
          </p:cNvPicPr>
          <p:nvPr/>
        </p:nvPicPr>
        <p:blipFill>
          <a:blip r:embed="rId15" cstate="screen">
            <a:biLevel thresh="25000"/>
            <a:extLst>
              <a:ext uri="{28A0092B-C50C-407E-A947-70E740481C1C}">
                <a14:useLocalDpi xmlns:a14="http://schemas.microsoft.com/office/drawing/2010/main"/>
              </a:ext>
            </a:extLst>
          </a:blip>
          <a:stretch>
            <a:fillRect/>
          </a:stretch>
        </p:blipFill>
        <p:spPr>
          <a:xfrm>
            <a:off x="9527809" y="3841118"/>
            <a:ext cx="373876" cy="373876"/>
          </a:xfrm>
          <a:prstGeom prst="rect">
            <a:avLst/>
          </a:prstGeom>
        </p:spPr>
      </p:pic>
      <p:pic>
        <p:nvPicPr>
          <p:cNvPr id="81" name="Picture 83">
            <a:extLst>
              <a:ext uri="{FF2B5EF4-FFF2-40B4-BE49-F238E27FC236}">
                <a16:creationId xmlns:a16="http://schemas.microsoft.com/office/drawing/2014/main" id="{57860142-553A-43D3-8518-2FAB2AAB80FE}"/>
              </a:ext>
            </a:extLst>
          </p:cNvPr>
          <p:cNvPicPr>
            <a:picLocks noChangeAspect="1"/>
          </p:cNvPicPr>
          <p:nvPr/>
        </p:nvPicPr>
        <p:blipFill rotWithShape="1">
          <a:blip r:embed="rId16" cstate="screen">
            <a:extLst>
              <a:ext uri="{28A0092B-C50C-407E-A947-70E740481C1C}">
                <a14:useLocalDpi xmlns:a14="http://schemas.microsoft.com/office/drawing/2010/main"/>
              </a:ext>
            </a:extLst>
          </a:blip>
          <a:srcRect t="-1" r="-9452" b="-4026"/>
          <a:stretch/>
        </p:blipFill>
        <p:spPr>
          <a:xfrm>
            <a:off x="9508838" y="2951334"/>
            <a:ext cx="392849" cy="381240"/>
          </a:xfrm>
          <a:prstGeom prst="rect">
            <a:avLst/>
          </a:prstGeom>
        </p:spPr>
      </p:pic>
      <p:pic>
        <p:nvPicPr>
          <p:cNvPr id="82" name="Picture 84">
            <a:extLst>
              <a:ext uri="{FF2B5EF4-FFF2-40B4-BE49-F238E27FC236}">
                <a16:creationId xmlns:a16="http://schemas.microsoft.com/office/drawing/2014/main" id="{F05380EC-7CB5-441D-B868-3F6D26C1D9A1}"/>
              </a:ext>
            </a:extLst>
          </p:cNvPr>
          <p:cNvPicPr>
            <a:picLocks noChangeAspect="1"/>
          </p:cNvPicPr>
          <p:nvPr/>
        </p:nvPicPr>
        <p:blipFill>
          <a:blip r:embed="rId17" cstate="screen">
            <a:biLevel thresh="25000"/>
            <a:extLst>
              <a:ext uri="{28A0092B-C50C-407E-A947-70E740481C1C}">
                <a14:useLocalDpi xmlns:a14="http://schemas.microsoft.com/office/drawing/2010/main"/>
              </a:ext>
            </a:extLst>
          </a:blip>
          <a:stretch>
            <a:fillRect/>
          </a:stretch>
        </p:blipFill>
        <p:spPr>
          <a:xfrm>
            <a:off x="7078192" y="4631535"/>
            <a:ext cx="479521" cy="479521"/>
          </a:xfrm>
          <a:prstGeom prst="rect">
            <a:avLst/>
          </a:prstGeom>
        </p:spPr>
      </p:pic>
      <p:pic>
        <p:nvPicPr>
          <p:cNvPr id="83" name="Picture 85">
            <a:extLst>
              <a:ext uri="{FF2B5EF4-FFF2-40B4-BE49-F238E27FC236}">
                <a16:creationId xmlns:a16="http://schemas.microsoft.com/office/drawing/2014/main" id="{990D90B8-A7C4-40A0-AFDF-C3EFF53B31E4}"/>
              </a:ext>
            </a:extLst>
          </p:cNvPr>
          <p:cNvPicPr>
            <a:picLocks noChangeAspect="1"/>
          </p:cNvPicPr>
          <p:nvPr/>
        </p:nvPicPr>
        <p:blipFill>
          <a:blip r:embed="rId18" cstate="screen">
            <a:biLevel thresh="25000"/>
            <a:extLst>
              <a:ext uri="{28A0092B-C50C-407E-A947-70E740481C1C}">
                <a14:useLocalDpi xmlns:a14="http://schemas.microsoft.com/office/drawing/2010/main"/>
              </a:ext>
            </a:extLst>
          </a:blip>
          <a:stretch>
            <a:fillRect/>
          </a:stretch>
        </p:blipFill>
        <p:spPr>
          <a:xfrm>
            <a:off x="2442674" y="2950125"/>
            <a:ext cx="406778" cy="406778"/>
          </a:xfrm>
          <a:prstGeom prst="rect">
            <a:avLst/>
          </a:prstGeom>
        </p:spPr>
      </p:pic>
      <p:pic>
        <p:nvPicPr>
          <p:cNvPr id="84" name="Picture 86">
            <a:extLst>
              <a:ext uri="{FF2B5EF4-FFF2-40B4-BE49-F238E27FC236}">
                <a16:creationId xmlns:a16="http://schemas.microsoft.com/office/drawing/2014/main" id="{1D35A126-7E16-4301-9CEE-FEAC262FCCFD}"/>
              </a:ext>
            </a:extLst>
          </p:cNvPr>
          <p:cNvPicPr>
            <a:picLocks noChangeAspect="1"/>
          </p:cNvPicPr>
          <p:nvPr/>
        </p:nvPicPr>
        <p:blipFill>
          <a:blip r:embed="rId19" cstate="screen">
            <a:biLevel thresh="25000"/>
            <a:extLst>
              <a:ext uri="{28A0092B-C50C-407E-A947-70E740481C1C}">
                <a14:useLocalDpi xmlns:a14="http://schemas.microsoft.com/office/drawing/2010/main"/>
              </a:ext>
            </a:extLst>
          </a:blip>
          <a:stretch>
            <a:fillRect/>
          </a:stretch>
        </p:blipFill>
        <p:spPr>
          <a:xfrm>
            <a:off x="9488088" y="5549224"/>
            <a:ext cx="488038" cy="488038"/>
          </a:xfrm>
          <a:prstGeom prst="rect">
            <a:avLst/>
          </a:prstGeom>
        </p:spPr>
      </p:pic>
      <p:pic>
        <p:nvPicPr>
          <p:cNvPr id="85" name="Picture 87">
            <a:extLst>
              <a:ext uri="{FF2B5EF4-FFF2-40B4-BE49-F238E27FC236}">
                <a16:creationId xmlns:a16="http://schemas.microsoft.com/office/drawing/2014/main" id="{74AD04A8-0E10-491A-A254-19190866D747}"/>
              </a:ext>
            </a:extLst>
          </p:cNvPr>
          <p:cNvPicPr>
            <a:picLocks noChangeAspect="1"/>
          </p:cNvPicPr>
          <p:nvPr/>
        </p:nvPicPr>
        <p:blipFill>
          <a:blip r:embed="rId20"/>
          <a:stretch>
            <a:fillRect/>
          </a:stretch>
        </p:blipFill>
        <p:spPr>
          <a:xfrm>
            <a:off x="7053043" y="2843688"/>
            <a:ext cx="529819" cy="529819"/>
          </a:xfrm>
          <a:prstGeom prst="rect">
            <a:avLst/>
          </a:prstGeom>
        </p:spPr>
      </p:pic>
      <p:pic>
        <p:nvPicPr>
          <p:cNvPr id="86" name="Picture 88">
            <a:extLst>
              <a:ext uri="{FF2B5EF4-FFF2-40B4-BE49-F238E27FC236}">
                <a16:creationId xmlns:a16="http://schemas.microsoft.com/office/drawing/2014/main" id="{B393E3C0-1938-408C-8CDC-2187E7C2FB8C}"/>
              </a:ext>
            </a:extLst>
          </p:cNvPr>
          <p:cNvPicPr>
            <a:picLocks noChangeAspect="1"/>
          </p:cNvPicPr>
          <p:nvPr/>
        </p:nvPicPr>
        <p:blipFill>
          <a:blip r:embed="rId21"/>
          <a:stretch>
            <a:fillRect/>
          </a:stretch>
        </p:blipFill>
        <p:spPr>
          <a:xfrm>
            <a:off x="2276920" y="2039100"/>
            <a:ext cx="557267" cy="557267"/>
          </a:xfrm>
          <a:prstGeom prst="rect">
            <a:avLst/>
          </a:prstGeom>
        </p:spPr>
      </p:pic>
      <p:pic>
        <p:nvPicPr>
          <p:cNvPr id="87" name="Picture 89">
            <a:extLst>
              <a:ext uri="{FF2B5EF4-FFF2-40B4-BE49-F238E27FC236}">
                <a16:creationId xmlns:a16="http://schemas.microsoft.com/office/drawing/2014/main" id="{F914CCA4-78F7-44FD-A0E2-C4FAF6058009}"/>
              </a:ext>
            </a:extLst>
          </p:cNvPr>
          <p:cNvPicPr>
            <a:picLocks noChangeAspect="1"/>
          </p:cNvPicPr>
          <p:nvPr/>
        </p:nvPicPr>
        <p:blipFill>
          <a:blip r:embed="rId22"/>
          <a:stretch>
            <a:fillRect/>
          </a:stretch>
        </p:blipFill>
        <p:spPr>
          <a:xfrm>
            <a:off x="7012647" y="3623977"/>
            <a:ext cx="610610" cy="610610"/>
          </a:xfrm>
          <a:prstGeom prst="rect">
            <a:avLst/>
          </a:prstGeom>
        </p:spPr>
      </p:pic>
    </p:spTree>
    <p:extLst>
      <p:ext uri="{BB962C8B-B14F-4D97-AF65-F5344CB8AC3E}">
        <p14:creationId xmlns:p14="http://schemas.microsoft.com/office/powerpoint/2010/main" val="3945738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1+#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500" fill="hold"/>
                                        <p:tgtEl>
                                          <p:spTgt spid="70"/>
                                        </p:tgtEl>
                                        <p:attrNameLst>
                                          <p:attrName>ppt_x</p:attrName>
                                        </p:attrNameLst>
                                      </p:cBhvr>
                                      <p:tavLst>
                                        <p:tav tm="0">
                                          <p:val>
                                            <p:strVal val="1+#ppt_w/2"/>
                                          </p:val>
                                        </p:tav>
                                        <p:tav tm="100000">
                                          <p:val>
                                            <p:strVal val="#ppt_x"/>
                                          </p:val>
                                        </p:tav>
                                      </p:tavLst>
                                    </p:anim>
                                    <p:anim calcmode="lin" valueType="num">
                                      <p:cBhvr additive="base">
                                        <p:cTn id="12" dur="500" fill="hold"/>
                                        <p:tgtEl>
                                          <p:spTgt spid="7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additive="base">
                                        <p:cTn id="15" dur="500" fill="hold"/>
                                        <p:tgtEl>
                                          <p:spTgt spid="71"/>
                                        </p:tgtEl>
                                        <p:attrNameLst>
                                          <p:attrName>ppt_x</p:attrName>
                                        </p:attrNameLst>
                                      </p:cBhvr>
                                      <p:tavLst>
                                        <p:tav tm="0">
                                          <p:val>
                                            <p:strVal val="1+#ppt_w/2"/>
                                          </p:val>
                                        </p:tav>
                                        <p:tav tm="100000">
                                          <p:val>
                                            <p:strVal val="#ppt_x"/>
                                          </p:val>
                                        </p:tav>
                                      </p:tavLst>
                                    </p:anim>
                                    <p:anim calcmode="lin" valueType="num">
                                      <p:cBhvr additive="base">
                                        <p:cTn id="16" dur="500" fill="hold"/>
                                        <p:tgtEl>
                                          <p:spTgt spid="7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additive="base">
                                        <p:cTn id="19" dur="500" fill="hold"/>
                                        <p:tgtEl>
                                          <p:spTgt spid="72"/>
                                        </p:tgtEl>
                                        <p:attrNameLst>
                                          <p:attrName>ppt_x</p:attrName>
                                        </p:attrNameLst>
                                      </p:cBhvr>
                                      <p:tavLst>
                                        <p:tav tm="0">
                                          <p:val>
                                            <p:strVal val="1+#ppt_w/2"/>
                                          </p:val>
                                        </p:tav>
                                        <p:tav tm="100000">
                                          <p:val>
                                            <p:strVal val="#ppt_x"/>
                                          </p:val>
                                        </p:tav>
                                      </p:tavLst>
                                    </p:anim>
                                    <p:anim calcmode="lin" valueType="num">
                                      <p:cBhvr additive="base">
                                        <p:cTn id="20" dur="500" fill="hold"/>
                                        <p:tgtEl>
                                          <p:spTgt spid="72"/>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73"/>
                                        </p:tgtEl>
                                        <p:attrNameLst>
                                          <p:attrName>style.visibility</p:attrName>
                                        </p:attrNameLst>
                                      </p:cBhvr>
                                      <p:to>
                                        <p:strVal val="visible"/>
                                      </p:to>
                                    </p:set>
                                    <p:anim calcmode="lin" valueType="num">
                                      <p:cBhvr additive="base">
                                        <p:cTn id="23" dur="500" fill="hold"/>
                                        <p:tgtEl>
                                          <p:spTgt spid="73"/>
                                        </p:tgtEl>
                                        <p:attrNameLst>
                                          <p:attrName>ppt_x</p:attrName>
                                        </p:attrNameLst>
                                      </p:cBhvr>
                                      <p:tavLst>
                                        <p:tav tm="0">
                                          <p:val>
                                            <p:strVal val="1+#ppt_w/2"/>
                                          </p:val>
                                        </p:tav>
                                        <p:tav tm="100000">
                                          <p:val>
                                            <p:strVal val="#ppt_x"/>
                                          </p:val>
                                        </p:tav>
                                      </p:tavLst>
                                    </p:anim>
                                    <p:anim calcmode="lin" valueType="num">
                                      <p:cBhvr additive="base">
                                        <p:cTn id="24" dur="500" fill="hold"/>
                                        <p:tgtEl>
                                          <p:spTgt spid="7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anim calcmode="lin" valueType="num">
                                      <p:cBhvr additive="base">
                                        <p:cTn id="27" dur="500" fill="hold"/>
                                        <p:tgtEl>
                                          <p:spTgt spid="75"/>
                                        </p:tgtEl>
                                        <p:attrNameLst>
                                          <p:attrName>ppt_x</p:attrName>
                                        </p:attrNameLst>
                                      </p:cBhvr>
                                      <p:tavLst>
                                        <p:tav tm="0">
                                          <p:val>
                                            <p:strVal val="1+#ppt_w/2"/>
                                          </p:val>
                                        </p:tav>
                                        <p:tav tm="100000">
                                          <p:val>
                                            <p:strVal val="#ppt_x"/>
                                          </p:val>
                                        </p:tav>
                                      </p:tavLst>
                                    </p:anim>
                                    <p:anim calcmode="lin" valueType="num">
                                      <p:cBhvr additive="base">
                                        <p:cTn id="28" dur="500" fill="hold"/>
                                        <p:tgtEl>
                                          <p:spTgt spid="75"/>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500" fill="hold"/>
                                        <p:tgtEl>
                                          <p:spTgt spid="77"/>
                                        </p:tgtEl>
                                        <p:attrNameLst>
                                          <p:attrName>ppt_x</p:attrName>
                                        </p:attrNameLst>
                                      </p:cBhvr>
                                      <p:tavLst>
                                        <p:tav tm="0">
                                          <p:val>
                                            <p:strVal val="1+#ppt_w/2"/>
                                          </p:val>
                                        </p:tav>
                                        <p:tav tm="100000">
                                          <p:val>
                                            <p:strVal val="#ppt_x"/>
                                          </p:val>
                                        </p:tav>
                                      </p:tavLst>
                                    </p:anim>
                                    <p:anim calcmode="lin" valueType="num">
                                      <p:cBhvr additive="base">
                                        <p:cTn id="32" dur="500" fill="hold"/>
                                        <p:tgtEl>
                                          <p:spTgt spid="77"/>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1+#ppt_w/2"/>
                                          </p:val>
                                        </p:tav>
                                        <p:tav tm="100000">
                                          <p:val>
                                            <p:strVal val="#ppt_x"/>
                                          </p:val>
                                        </p:tav>
                                      </p:tavLst>
                                    </p:anim>
                                    <p:anim calcmode="lin" valueType="num">
                                      <p:cBhvr additive="base">
                                        <p:cTn id="36" dur="500" fill="hold"/>
                                        <p:tgtEl>
                                          <p:spTgt spid="78"/>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anim calcmode="lin" valueType="num">
                                      <p:cBhvr additive="base">
                                        <p:cTn id="39" dur="500" fill="hold"/>
                                        <p:tgtEl>
                                          <p:spTgt spid="79"/>
                                        </p:tgtEl>
                                        <p:attrNameLst>
                                          <p:attrName>ppt_x</p:attrName>
                                        </p:attrNameLst>
                                      </p:cBhvr>
                                      <p:tavLst>
                                        <p:tav tm="0">
                                          <p:val>
                                            <p:strVal val="1+#ppt_w/2"/>
                                          </p:val>
                                        </p:tav>
                                        <p:tav tm="100000">
                                          <p:val>
                                            <p:strVal val="#ppt_x"/>
                                          </p:val>
                                        </p:tav>
                                      </p:tavLst>
                                    </p:anim>
                                    <p:anim calcmode="lin" valueType="num">
                                      <p:cBhvr additive="base">
                                        <p:cTn id="40" dur="500" fill="hold"/>
                                        <p:tgtEl>
                                          <p:spTgt spid="79"/>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fill="hold"/>
                                        <p:tgtEl>
                                          <p:spTgt spid="80"/>
                                        </p:tgtEl>
                                        <p:attrNameLst>
                                          <p:attrName>ppt_x</p:attrName>
                                        </p:attrNameLst>
                                      </p:cBhvr>
                                      <p:tavLst>
                                        <p:tav tm="0">
                                          <p:val>
                                            <p:strVal val="1+#ppt_w/2"/>
                                          </p:val>
                                        </p:tav>
                                        <p:tav tm="100000">
                                          <p:val>
                                            <p:strVal val="#ppt_x"/>
                                          </p:val>
                                        </p:tav>
                                      </p:tavLst>
                                    </p:anim>
                                    <p:anim calcmode="lin" valueType="num">
                                      <p:cBhvr additive="base">
                                        <p:cTn id="44" dur="500" fill="hold"/>
                                        <p:tgtEl>
                                          <p:spTgt spid="80"/>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500" fill="hold"/>
                                        <p:tgtEl>
                                          <p:spTgt spid="81"/>
                                        </p:tgtEl>
                                        <p:attrNameLst>
                                          <p:attrName>ppt_x</p:attrName>
                                        </p:attrNameLst>
                                      </p:cBhvr>
                                      <p:tavLst>
                                        <p:tav tm="0">
                                          <p:val>
                                            <p:strVal val="1+#ppt_w/2"/>
                                          </p:val>
                                        </p:tav>
                                        <p:tav tm="100000">
                                          <p:val>
                                            <p:strVal val="#ppt_x"/>
                                          </p:val>
                                        </p:tav>
                                      </p:tavLst>
                                    </p:anim>
                                    <p:anim calcmode="lin" valueType="num">
                                      <p:cBhvr additive="base">
                                        <p:cTn id="48" dur="500" fill="hold"/>
                                        <p:tgtEl>
                                          <p:spTgt spid="81"/>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additive="base">
                                        <p:cTn id="51" dur="500" fill="hold"/>
                                        <p:tgtEl>
                                          <p:spTgt spid="67"/>
                                        </p:tgtEl>
                                        <p:attrNameLst>
                                          <p:attrName>ppt_x</p:attrName>
                                        </p:attrNameLst>
                                      </p:cBhvr>
                                      <p:tavLst>
                                        <p:tav tm="0">
                                          <p:val>
                                            <p:strVal val="1+#ppt_w/2"/>
                                          </p:val>
                                        </p:tav>
                                        <p:tav tm="100000">
                                          <p:val>
                                            <p:strVal val="#ppt_x"/>
                                          </p:val>
                                        </p:tav>
                                      </p:tavLst>
                                    </p:anim>
                                    <p:anim calcmode="lin" valueType="num">
                                      <p:cBhvr additive="base">
                                        <p:cTn id="52" dur="500" fill="hold"/>
                                        <p:tgtEl>
                                          <p:spTgt spid="67"/>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anim calcmode="lin" valueType="num">
                                      <p:cBhvr additive="base">
                                        <p:cTn id="55" dur="500" fill="hold"/>
                                        <p:tgtEl>
                                          <p:spTgt spid="60"/>
                                        </p:tgtEl>
                                        <p:attrNameLst>
                                          <p:attrName>ppt_x</p:attrName>
                                        </p:attrNameLst>
                                      </p:cBhvr>
                                      <p:tavLst>
                                        <p:tav tm="0">
                                          <p:val>
                                            <p:strVal val="1+#ppt_w/2"/>
                                          </p:val>
                                        </p:tav>
                                        <p:tav tm="100000">
                                          <p:val>
                                            <p:strVal val="#ppt_x"/>
                                          </p:val>
                                        </p:tav>
                                      </p:tavLst>
                                    </p:anim>
                                    <p:anim calcmode="lin" valueType="num">
                                      <p:cBhvr additive="base">
                                        <p:cTn id="56" dur="500" fill="hold"/>
                                        <p:tgtEl>
                                          <p:spTgt spid="60"/>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1+#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additive="base">
                                        <p:cTn id="63" dur="500" fill="hold"/>
                                        <p:tgtEl>
                                          <p:spTgt spid="76"/>
                                        </p:tgtEl>
                                        <p:attrNameLst>
                                          <p:attrName>ppt_x</p:attrName>
                                        </p:attrNameLst>
                                      </p:cBhvr>
                                      <p:tavLst>
                                        <p:tav tm="0">
                                          <p:val>
                                            <p:strVal val="1+#ppt_w/2"/>
                                          </p:val>
                                        </p:tav>
                                        <p:tav tm="100000">
                                          <p:val>
                                            <p:strVal val="#ppt_x"/>
                                          </p:val>
                                        </p:tav>
                                      </p:tavLst>
                                    </p:anim>
                                    <p:anim calcmode="lin" valueType="num">
                                      <p:cBhvr additive="base">
                                        <p:cTn id="64" dur="500" fill="hold"/>
                                        <p:tgtEl>
                                          <p:spTgt spid="76"/>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additive="base">
                                        <p:cTn id="67" dur="500" fill="hold"/>
                                        <p:tgtEl>
                                          <p:spTgt spid="74"/>
                                        </p:tgtEl>
                                        <p:attrNameLst>
                                          <p:attrName>ppt_x</p:attrName>
                                        </p:attrNameLst>
                                      </p:cBhvr>
                                      <p:tavLst>
                                        <p:tav tm="0">
                                          <p:val>
                                            <p:strVal val="1+#ppt_w/2"/>
                                          </p:val>
                                        </p:tav>
                                        <p:tav tm="100000">
                                          <p:val>
                                            <p:strVal val="#ppt_x"/>
                                          </p:val>
                                        </p:tav>
                                      </p:tavLst>
                                    </p:anim>
                                    <p:anim calcmode="lin" valueType="num">
                                      <p:cBhvr additive="base">
                                        <p:cTn id="68" dur="500" fill="hold"/>
                                        <p:tgtEl>
                                          <p:spTgt spid="74"/>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82"/>
                                        </p:tgtEl>
                                        <p:attrNameLst>
                                          <p:attrName>style.visibility</p:attrName>
                                        </p:attrNameLst>
                                      </p:cBhvr>
                                      <p:to>
                                        <p:strVal val="visible"/>
                                      </p:to>
                                    </p:set>
                                    <p:anim calcmode="lin" valueType="num">
                                      <p:cBhvr additive="base">
                                        <p:cTn id="71" dur="500" fill="hold"/>
                                        <p:tgtEl>
                                          <p:spTgt spid="82"/>
                                        </p:tgtEl>
                                        <p:attrNameLst>
                                          <p:attrName>ppt_x</p:attrName>
                                        </p:attrNameLst>
                                      </p:cBhvr>
                                      <p:tavLst>
                                        <p:tav tm="0">
                                          <p:val>
                                            <p:strVal val="1+#ppt_w/2"/>
                                          </p:val>
                                        </p:tav>
                                        <p:tav tm="100000">
                                          <p:val>
                                            <p:strVal val="#ppt_x"/>
                                          </p:val>
                                        </p:tav>
                                      </p:tavLst>
                                    </p:anim>
                                    <p:anim calcmode="lin" valueType="num">
                                      <p:cBhvr additive="base">
                                        <p:cTn id="72" dur="500" fill="hold"/>
                                        <p:tgtEl>
                                          <p:spTgt spid="82"/>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anim calcmode="lin" valueType="num">
                                      <p:cBhvr additive="base">
                                        <p:cTn id="75" dur="500" fill="hold"/>
                                        <p:tgtEl>
                                          <p:spTgt spid="83"/>
                                        </p:tgtEl>
                                        <p:attrNameLst>
                                          <p:attrName>ppt_x</p:attrName>
                                        </p:attrNameLst>
                                      </p:cBhvr>
                                      <p:tavLst>
                                        <p:tav tm="0">
                                          <p:val>
                                            <p:strVal val="1+#ppt_w/2"/>
                                          </p:val>
                                        </p:tav>
                                        <p:tav tm="100000">
                                          <p:val>
                                            <p:strVal val="#ppt_x"/>
                                          </p:val>
                                        </p:tav>
                                      </p:tavLst>
                                    </p:anim>
                                    <p:anim calcmode="lin" valueType="num">
                                      <p:cBhvr additive="base">
                                        <p:cTn id="76" dur="500" fill="hold"/>
                                        <p:tgtEl>
                                          <p:spTgt spid="83"/>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anim calcmode="lin" valueType="num">
                                      <p:cBhvr additive="base">
                                        <p:cTn id="79" dur="500" fill="hold"/>
                                        <p:tgtEl>
                                          <p:spTgt spid="84"/>
                                        </p:tgtEl>
                                        <p:attrNameLst>
                                          <p:attrName>ppt_x</p:attrName>
                                        </p:attrNameLst>
                                      </p:cBhvr>
                                      <p:tavLst>
                                        <p:tav tm="0">
                                          <p:val>
                                            <p:strVal val="1+#ppt_w/2"/>
                                          </p:val>
                                        </p:tav>
                                        <p:tav tm="100000">
                                          <p:val>
                                            <p:strVal val="#ppt_x"/>
                                          </p:val>
                                        </p:tav>
                                      </p:tavLst>
                                    </p:anim>
                                    <p:anim calcmode="lin" valueType="num">
                                      <p:cBhvr additive="base">
                                        <p:cTn id="80" dur="500" fill="hold"/>
                                        <p:tgtEl>
                                          <p:spTgt spid="84"/>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86"/>
                                        </p:tgtEl>
                                        <p:attrNameLst>
                                          <p:attrName>style.visibility</p:attrName>
                                        </p:attrNameLst>
                                      </p:cBhvr>
                                      <p:to>
                                        <p:strVal val="visible"/>
                                      </p:to>
                                    </p:set>
                                    <p:anim calcmode="lin" valueType="num">
                                      <p:cBhvr additive="base">
                                        <p:cTn id="83" dur="500" fill="hold"/>
                                        <p:tgtEl>
                                          <p:spTgt spid="86"/>
                                        </p:tgtEl>
                                        <p:attrNameLst>
                                          <p:attrName>ppt_x</p:attrName>
                                        </p:attrNameLst>
                                      </p:cBhvr>
                                      <p:tavLst>
                                        <p:tav tm="0">
                                          <p:val>
                                            <p:strVal val="1+#ppt_w/2"/>
                                          </p:val>
                                        </p:tav>
                                        <p:tav tm="100000">
                                          <p:val>
                                            <p:strVal val="#ppt_x"/>
                                          </p:val>
                                        </p:tav>
                                      </p:tavLst>
                                    </p:anim>
                                    <p:anim calcmode="lin" valueType="num">
                                      <p:cBhvr additive="base">
                                        <p:cTn id="84" dur="500" fill="hold"/>
                                        <p:tgtEl>
                                          <p:spTgt spid="86"/>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85"/>
                                        </p:tgtEl>
                                        <p:attrNameLst>
                                          <p:attrName>style.visibility</p:attrName>
                                        </p:attrNameLst>
                                      </p:cBhvr>
                                      <p:to>
                                        <p:strVal val="visible"/>
                                      </p:to>
                                    </p:set>
                                    <p:anim calcmode="lin" valueType="num">
                                      <p:cBhvr additive="base">
                                        <p:cTn id="87" dur="500" fill="hold"/>
                                        <p:tgtEl>
                                          <p:spTgt spid="85"/>
                                        </p:tgtEl>
                                        <p:attrNameLst>
                                          <p:attrName>ppt_x</p:attrName>
                                        </p:attrNameLst>
                                      </p:cBhvr>
                                      <p:tavLst>
                                        <p:tav tm="0">
                                          <p:val>
                                            <p:strVal val="1+#ppt_w/2"/>
                                          </p:val>
                                        </p:tav>
                                        <p:tav tm="100000">
                                          <p:val>
                                            <p:strVal val="#ppt_x"/>
                                          </p:val>
                                        </p:tav>
                                      </p:tavLst>
                                    </p:anim>
                                    <p:anim calcmode="lin" valueType="num">
                                      <p:cBhvr additive="base">
                                        <p:cTn id="88" dur="500" fill="hold"/>
                                        <p:tgtEl>
                                          <p:spTgt spid="85"/>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stCondLst>
                                    <p:cond delay="0"/>
                                  </p:stCondLst>
                                  <p:childTnLst>
                                    <p:set>
                                      <p:cBhvr>
                                        <p:cTn id="90" dur="1" fill="hold">
                                          <p:stCondLst>
                                            <p:cond delay="0"/>
                                          </p:stCondLst>
                                        </p:cTn>
                                        <p:tgtEl>
                                          <p:spTgt spid="87"/>
                                        </p:tgtEl>
                                        <p:attrNameLst>
                                          <p:attrName>style.visibility</p:attrName>
                                        </p:attrNameLst>
                                      </p:cBhvr>
                                      <p:to>
                                        <p:strVal val="visible"/>
                                      </p:to>
                                    </p:set>
                                    <p:anim calcmode="lin" valueType="num">
                                      <p:cBhvr additive="base">
                                        <p:cTn id="91" dur="500" fill="hold"/>
                                        <p:tgtEl>
                                          <p:spTgt spid="87"/>
                                        </p:tgtEl>
                                        <p:attrNameLst>
                                          <p:attrName>ppt_x</p:attrName>
                                        </p:attrNameLst>
                                      </p:cBhvr>
                                      <p:tavLst>
                                        <p:tav tm="0">
                                          <p:val>
                                            <p:strVal val="1+#ppt_w/2"/>
                                          </p:val>
                                        </p:tav>
                                        <p:tav tm="100000">
                                          <p:val>
                                            <p:strVal val="#ppt_x"/>
                                          </p:val>
                                        </p:tav>
                                      </p:tavLst>
                                    </p:anim>
                                    <p:anim calcmode="lin" valueType="num">
                                      <p:cBhvr additive="base">
                                        <p:cTn id="92"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14CD93-2236-46CE-AEA0-B7B00ED3AEA4}"/>
              </a:ext>
            </a:extLst>
          </p:cNvPr>
          <p:cNvSpPr>
            <a:spLocks noGrp="1"/>
          </p:cNvSpPr>
          <p:nvPr>
            <p:ph type="title"/>
          </p:nvPr>
        </p:nvSpPr>
        <p:spPr/>
        <p:txBody>
          <a:bodyPr/>
          <a:lstStyle/>
          <a:p>
            <a:r>
              <a:rPr lang="de-DE" dirty="0"/>
              <a:t>Azure </a:t>
            </a:r>
            <a:r>
              <a:rPr lang="de-DE" dirty="0" err="1"/>
              <a:t>IoT</a:t>
            </a:r>
            <a:r>
              <a:rPr lang="de-DE" dirty="0"/>
              <a:t> Hub</a:t>
            </a:r>
          </a:p>
        </p:txBody>
      </p:sp>
      <p:sp>
        <p:nvSpPr>
          <p:cNvPr id="3" name="Textplatzhalter 2">
            <a:extLst>
              <a:ext uri="{FF2B5EF4-FFF2-40B4-BE49-F238E27FC236}">
                <a16:creationId xmlns:a16="http://schemas.microsoft.com/office/drawing/2014/main" id="{E3A4519F-B760-4A52-9977-6DB6BDF9C0D5}"/>
              </a:ext>
            </a:extLst>
          </p:cNvPr>
          <p:cNvSpPr>
            <a:spLocks noGrp="1"/>
          </p:cNvSpPr>
          <p:nvPr>
            <p:ph type="body" sz="quarter" idx="10"/>
          </p:nvPr>
        </p:nvSpPr>
        <p:spPr>
          <a:xfrm>
            <a:off x="519112" y="1370525"/>
            <a:ext cx="11149013" cy="4455066"/>
          </a:xfrm>
        </p:spPr>
        <p:txBody>
          <a:bodyPr/>
          <a:lstStyle/>
          <a:p>
            <a:pPr marL="574675" indent="-571500">
              <a:buFont typeface="Arial" panose="020B0604020202020204" pitchFamily="34" charset="0"/>
              <a:buChar char="•"/>
            </a:pPr>
            <a:r>
              <a:rPr lang="de-DE" dirty="0"/>
              <a:t>Bidirektionale Kommunikation zwischen </a:t>
            </a:r>
            <a:r>
              <a:rPr lang="de-DE" dirty="0" err="1"/>
              <a:t>IoT</a:t>
            </a:r>
            <a:r>
              <a:rPr lang="de-DE" dirty="0"/>
              <a:t>-Geräten und einem Lösungs-Back-End</a:t>
            </a:r>
          </a:p>
          <a:p>
            <a:pPr marL="574675" indent="-571500">
              <a:buFont typeface="Arial" panose="020B0604020202020204" pitchFamily="34" charset="0"/>
              <a:buChar char="•"/>
            </a:pPr>
            <a:r>
              <a:rPr lang="de-DE" dirty="0"/>
              <a:t>Sicherheit durch Authentifizierung auf Gerätebasis</a:t>
            </a:r>
          </a:p>
          <a:p>
            <a:pPr marL="574675" indent="-571500">
              <a:buFont typeface="Arial" panose="020B0604020202020204" pitchFamily="34" charset="0"/>
              <a:buChar char="•"/>
            </a:pPr>
            <a:r>
              <a:rPr lang="de-DE" dirty="0"/>
              <a:t>Automatisierter </a:t>
            </a:r>
            <a:r>
              <a:rPr lang="de-DE" dirty="0" err="1"/>
              <a:t>Provisioning</a:t>
            </a:r>
            <a:r>
              <a:rPr lang="de-DE" dirty="0"/>
              <a:t>-Dienst</a:t>
            </a:r>
          </a:p>
          <a:p>
            <a:pPr marL="574675" indent="-571500">
              <a:buFont typeface="Arial" panose="020B0604020202020204" pitchFamily="34" charset="0"/>
              <a:buChar char="•"/>
            </a:pPr>
            <a:r>
              <a:rPr lang="de-DE" dirty="0"/>
              <a:t>Umfangreiche Geräteverwaltung</a:t>
            </a:r>
          </a:p>
          <a:p>
            <a:pPr marL="574675" indent="-571500">
              <a:buFont typeface="Arial" panose="020B0604020202020204" pitchFamily="34" charset="0"/>
              <a:buChar char="•"/>
            </a:pPr>
            <a:r>
              <a:rPr lang="de-DE" dirty="0"/>
              <a:t>Verschiedenste Entwicklungsmöglichkeiten</a:t>
            </a:r>
          </a:p>
          <a:p>
            <a:endParaRPr lang="de-DE" dirty="0"/>
          </a:p>
        </p:txBody>
      </p:sp>
    </p:spTree>
    <p:extLst>
      <p:ext uri="{BB962C8B-B14F-4D97-AF65-F5344CB8AC3E}">
        <p14:creationId xmlns:p14="http://schemas.microsoft.com/office/powerpoint/2010/main" val="27608619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Azure </a:t>
            </a:r>
            <a:r>
              <a:rPr lang="de-DE" dirty="0" err="1"/>
              <a:t>IoT</a:t>
            </a:r>
            <a:r>
              <a:rPr lang="de-DE" dirty="0"/>
              <a:t> Hub</a:t>
            </a:r>
          </a:p>
        </p:txBody>
      </p:sp>
      <p:grpSp>
        <p:nvGrpSpPr>
          <p:cNvPr id="6" name="Group 1">
            <a:extLst>
              <a:ext uri="{FF2B5EF4-FFF2-40B4-BE49-F238E27FC236}">
                <a16:creationId xmlns:a16="http://schemas.microsoft.com/office/drawing/2014/main" id="{73A17F22-CF6F-4D3D-82BC-2FEB2E36A3F9}"/>
              </a:ext>
            </a:extLst>
          </p:cNvPr>
          <p:cNvGrpSpPr/>
          <p:nvPr/>
        </p:nvGrpSpPr>
        <p:grpSpPr>
          <a:xfrm>
            <a:off x="656428" y="1402658"/>
            <a:ext cx="11011696" cy="4541518"/>
            <a:chOff x="656428" y="1402658"/>
            <a:chExt cx="11011696" cy="4541518"/>
          </a:xfrm>
        </p:grpSpPr>
        <p:cxnSp>
          <p:nvCxnSpPr>
            <p:cNvPr id="7" name="Straight Arrow Connector 103">
              <a:extLst>
                <a:ext uri="{FF2B5EF4-FFF2-40B4-BE49-F238E27FC236}">
                  <a16:creationId xmlns:a16="http://schemas.microsoft.com/office/drawing/2014/main" id="{26AB6A50-CA24-4399-9774-0DBF1F8EE33E}"/>
                </a:ext>
              </a:extLst>
            </p:cNvPr>
            <p:cNvCxnSpPr/>
            <p:nvPr/>
          </p:nvCxnSpPr>
          <p:spPr>
            <a:xfrm flipV="1">
              <a:off x="2166829" y="3020220"/>
              <a:ext cx="1865313" cy="758"/>
            </a:xfrm>
            <a:prstGeom prst="straightConnector1">
              <a:avLst/>
            </a:prstGeom>
            <a:ln>
              <a:solidFill>
                <a:schemeClr val="bg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8" name="Oval 106">
              <a:extLst>
                <a:ext uri="{FF2B5EF4-FFF2-40B4-BE49-F238E27FC236}">
                  <a16:creationId xmlns:a16="http://schemas.microsoft.com/office/drawing/2014/main" id="{88D69789-FC70-4632-A635-61DF06E77184}"/>
                </a:ext>
              </a:extLst>
            </p:cNvPr>
            <p:cNvSpPr/>
            <p:nvPr/>
          </p:nvSpPr>
          <p:spPr>
            <a:xfrm>
              <a:off x="8725165" y="3514037"/>
              <a:ext cx="207680" cy="203317"/>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defTabSz="913698">
                <a:defRPr/>
              </a:pPr>
              <a:endParaRPr lang="en-US" sz="1096" kern="0">
                <a:solidFill>
                  <a:prstClr val="white"/>
                </a:solidFill>
                <a:cs typeface="Arial" panose="020B0604020202020204" pitchFamily="34" charset="0"/>
              </a:endParaRPr>
            </a:p>
          </p:txBody>
        </p:sp>
        <p:sp>
          <p:nvSpPr>
            <p:cNvPr id="9" name="Oval 107">
              <a:extLst>
                <a:ext uri="{FF2B5EF4-FFF2-40B4-BE49-F238E27FC236}">
                  <a16:creationId xmlns:a16="http://schemas.microsoft.com/office/drawing/2014/main" id="{10EB2570-8BE0-455F-9973-BA8671D957F9}"/>
                </a:ext>
              </a:extLst>
            </p:cNvPr>
            <p:cNvSpPr/>
            <p:nvPr/>
          </p:nvSpPr>
          <p:spPr>
            <a:xfrm>
              <a:off x="8725165" y="3514037"/>
              <a:ext cx="207680" cy="203317"/>
            </a:xfrm>
            <a:prstGeom prst="ellipse">
              <a:avLst/>
            </a:prstGeom>
            <a:solidFill>
              <a:srgbClr val="5B9BD5"/>
            </a:solidFill>
            <a:ln w="12700" cap="flat" cmpd="sng" algn="ctr">
              <a:solidFill>
                <a:srgbClr val="5B9BD5">
                  <a:shade val="50000"/>
                </a:srgbClr>
              </a:solidFill>
              <a:prstDash val="dash"/>
              <a:miter lim="800000"/>
            </a:ln>
            <a:effectLst/>
          </p:spPr>
          <p:txBody>
            <a:bodyPr rtlCol="0" anchor="ctr"/>
            <a:lstStyle/>
            <a:p>
              <a:pPr defTabSz="913698">
                <a:defRPr/>
              </a:pPr>
              <a:endParaRPr lang="en-US" sz="1096" kern="0">
                <a:solidFill>
                  <a:prstClr val="white"/>
                </a:solidFill>
                <a:cs typeface="Arial" panose="020B0604020202020204" pitchFamily="34" charset="0"/>
              </a:endParaRPr>
            </a:p>
          </p:txBody>
        </p:sp>
        <p:sp>
          <p:nvSpPr>
            <p:cNvPr id="10" name="Rectangle 108">
              <a:extLst>
                <a:ext uri="{FF2B5EF4-FFF2-40B4-BE49-F238E27FC236}">
                  <a16:creationId xmlns:a16="http://schemas.microsoft.com/office/drawing/2014/main" id="{285EADCD-25ED-4C91-8784-DC1D55827B47}"/>
                </a:ext>
              </a:extLst>
            </p:cNvPr>
            <p:cNvSpPr/>
            <p:nvPr/>
          </p:nvSpPr>
          <p:spPr>
            <a:xfrm>
              <a:off x="4055779" y="2269126"/>
              <a:ext cx="7612345" cy="3675050"/>
            </a:xfrm>
            <a:prstGeom prst="rect">
              <a:avLst/>
            </a:prstGeom>
            <a:solidFill>
              <a:schemeClr val="accent6">
                <a:lumMod val="20000"/>
                <a:lumOff val="80000"/>
              </a:schemeClr>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defTabSz="913698">
                <a:defRPr/>
              </a:pPr>
              <a:endParaRPr lang="en-US" sz="1096" kern="0" dirty="0">
                <a:solidFill>
                  <a:prstClr val="black"/>
                </a:solidFill>
                <a:cs typeface="Arial" panose="020B0604020202020204" pitchFamily="34" charset="0"/>
              </a:endParaRPr>
            </a:p>
          </p:txBody>
        </p:sp>
        <p:sp>
          <p:nvSpPr>
            <p:cNvPr id="21" name="Rectangle 139">
              <a:extLst>
                <a:ext uri="{FF2B5EF4-FFF2-40B4-BE49-F238E27FC236}">
                  <a16:creationId xmlns:a16="http://schemas.microsoft.com/office/drawing/2014/main" id="{9EA68062-4322-4569-91C7-BEA9391C62C5}"/>
                </a:ext>
              </a:extLst>
            </p:cNvPr>
            <p:cNvSpPr/>
            <p:nvPr/>
          </p:nvSpPr>
          <p:spPr>
            <a:xfrm>
              <a:off x="9857255" y="2406669"/>
              <a:ext cx="1720605" cy="3387600"/>
            </a:xfrm>
            <a:prstGeom prst="rect">
              <a:avLst/>
            </a:prstGeom>
            <a:solidFill>
              <a:srgbClr val="3999C6"/>
            </a:solidFill>
            <a:ln w="12700" cap="flat" cmpd="sng" algn="ctr">
              <a:solidFill>
                <a:srgbClr val="33A4C4"/>
              </a:solidFill>
              <a:prstDash val="solid"/>
              <a:miter lim="800000"/>
            </a:ln>
            <a:effectLst/>
          </p:spPr>
          <p:txBody>
            <a:bodyPr vert="vert270" rtlCol="0" anchor="ctr"/>
            <a:lstStyle/>
            <a:p>
              <a:pPr algn="ctr" defTabSz="913698">
                <a:defRPr/>
              </a:pPr>
              <a:r>
                <a:rPr lang="en-US" kern="0" dirty="0" err="1">
                  <a:solidFill>
                    <a:srgbClr val="FFFFFF"/>
                  </a:solidFill>
                  <a:cs typeface="Arial" panose="020B0604020202020204" pitchFamily="34" charset="0"/>
                </a:rPr>
                <a:t>Präsentation</a:t>
              </a:r>
              <a:r>
                <a:rPr lang="en-US" kern="0" dirty="0">
                  <a:solidFill>
                    <a:srgbClr val="FFFFFF"/>
                  </a:solidFill>
                  <a:cs typeface="Arial" panose="020B0604020202020204" pitchFamily="34" charset="0"/>
                </a:rPr>
                <a:t> und </a:t>
              </a:r>
            </a:p>
            <a:p>
              <a:pPr algn="ctr" defTabSz="913698">
                <a:defRPr/>
              </a:pPr>
              <a:r>
                <a:rPr lang="en-US" kern="0" dirty="0">
                  <a:solidFill>
                    <a:srgbClr val="FFFFFF"/>
                  </a:solidFill>
                  <a:cs typeface="Arial" panose="020B0604020202020204" pitchFamily="34" charset="0"/>
                </a:rPr>
                <a:t>Business Connectivity</a:t>
              </a:r>
            </a:p>
          </p:txBody>
        </p:sp>
        <p:sp>
          <p:nvSpPr>
            <p:cNvPr id="23" name="Rectangle 120">
              <a:extLst>
                <a:ext uri="{FF2B5EF4-FFF2-40B4-BE49-F238E27FC236}">
                  <a16:creationId xmlns:a16="http://schemas.microsoft.com/office/drawing/2014/main" id="{7E6FFF18-B6A4-46B1-93E9-56709CD990EC}"/>
                </a:ext>
              </a:extLst>
            </p:cNvPr>
            <p:cNvSpPr/>
            <p:nvPr/>
          </p:nvSpPr>
          <p:spPr>
            <a:xfrm>
              <a:off x="2532255" y="4316882"/>
              <a:ext cx="1122589" cy="909933"/>
            </a:xfrm>
            <a:prstGeom prst="rect">
              <a:avLst/>
            </a:prstGeom>
            <a:noFill/>
            <a:ln w="12700" cap="flat" cmpd="sng" algn="ctr">
              <a:solidFill>
                <a:sysClr val="windowText" lastClr="000000"/>
              </a:solidFill>
              <a:prstDash val="dash"/>
              <a:miter lim="800000"/>
            </a:ln>
            <a:effectLst/>
          </p:spPr>
          <p:txBody>
            <a:bodyPr rtlCol="0" anchor="ctr"/>
            <a:lstStyle/>
            <a:p>
              <a:pPr algn="ctr" defTabSz="913698">
                <a:defRPr/>
              </a:pPr>
              <a:r>
                <a:rPr lang="en-US" sz="1399" b="1" kern="0" dirty="0">
                  <a:solidFill>
                    <a:prstClr val="black"/>
                  </a:solidFill>
                  <a:cs typeface="Arial" panose="020B0604020202020204" pitchFamily="34" charset="0"/>
                </a:rPr>
                <a:t>Gateway</a:t>
              </a:r>
            </a:p>
            <a:p>
              <a:pPr algn="ctr" defTabSz="913698">
                <a:defRPr/>
              </a:pPr>
              <a:endParaRPr lang="en-US" sz="1399" kern="0" dirty="0">
                <a:solidFill>
                  <a:prstClr val="black"/>
                </a:solidFill>
                <a:cs typeface="Arial" panose="020B0604020202020204" pitchFamily="34" charset="0"/>
              </a:endParaRPr>
            </a:p>
          </p:txBody>
        </p:sp>
        <p:sp>
          <p:nvSpPr>
            <p:cNvPr id="27" name="TextBox 56">
              <a:extLst>
                <a:ext uri="{FF2B5EF4-FFF2-40B4-BE49-F238E27FC236}">
                  <a16:creationId xmlns:a16="http://schemas.microsoft.com/office/drawing/2014/main" id="{B94EBF01-BB63-4F82-A4A9-119E967F9F6C}"/>
                </a:ext>
              </a:extLst>
            </p:cNvPr>
            <p:cNvSpPr txBox="1"/>
            <p:nvPr/>
          </p:nvSpPr>
          <p:spPr>
            <a:xfrm>
              <a:off x="715465" y="2497484"/>
              <a:ext cx="1493468" cy="966933"/>
            </a:xfrm>
            <a:prstGeom prst="rect">
              <a:avLst/>
            </a:prstGeom>
            <a:solidFill>
              <a:schemeClr val="accent6">
                <a:lumMod val="20000"/>
                <a:lumOff val="80000"/>
              </a:schemeClr>
            </a:solid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399" b="1" dirty="0"/>
                <a:t>IP-</a:t>
              </a:r>
              <a:r>
                <a:rPr lang="en-US" sz="1399" b="1" dirty="0" err="1"/>
                <a:t>fähige</a:t>
              </a:r>
              <a:r>
                <a:rPr lang="en-US" sz="1399" dirty="0"/>
                <a:t> </a:t>
              </a:r>
              <a:r>
                <a:rPr lang="en-US" sz="1399" b="1" dirty="0" err="1"/>
                <a:t>Geräte</a:t>
              </a:r>
              <a:br>
                <a:rPr lang="en-US" sz="1399" dirty="0"/>
              </a:br>
              <a:endParaRPr lang="en-US" sz="1199" dirty="0"/>
            </a:p>
          </p:txBody>
        </p:sp>
        <p:sp>
          <p:nvSpPr>
            <p:cNvPr id="28" name="TextBox 58">
              <a:extLst>
                <a:ext uri="{FF2B5EF4-FFF2-40B4-BE49-F238E27FC236}">
                  <a16:creationId xmlns:a16="http://schemas.microsoft.com/office/drawing/2014/main" id="{C5F1B418-163C-4926-A508-2F2704BEA8AE}"/>
                </a:ext>
              </a:extLst>
            </p:cNvPr>
            <p:cNvSpPr txBox="1"/>
            <p:nvPr/>
          </p:nvSpPr>
          <p:spPr>
            <a:xfrm>
              <a:off x="715465" y="3797704"/>
              <a:ext cx="1493468" cy="888396"/>
            </a:xfrm>
            <a:prstGeom prst="rect">
              <a:avLst/>
            </a:prstGeom>
            <a:solidFill>
              <a:schemeClr val="accent6">
                <a:lumMod val="20000"/>
                <a:lumOff val="80000"/>
              </a:schemeClr>
            </a:solid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399" b="1" dirty="0" err="1"/>
                <a:t>Vorhandene</a:t>
              </a:r>
              <a:r>
                <a:rPr lang="en-US" sz="1399" b="1" dirty="0"/>
                <a:t> IoT-</a:t>
              </a:r>
              <a:r>
                <a:rPr lang="en-US" sz="1399" b="1" dirty="0" err="1"/>
                <a:t>Geräte</a:t>
              </a:r>
              <a:endParaRPr lang="en-US" sz="1399" b="1" dirty="0"/>
            </a:p>
            <a:p>
              <a:pPr algn="l"/>
              <a:endParaRPr lang="en-US" sz="1197" dirty="0"/>
            </a:p>
          </p:txBody>
        </p:sp>
        <p:sp>
          <p:nvSpPr>
            <p:cNvPr id="29" name="TextBox 59">
              <a:extLst>
                <a:ext uri="{FF2B5EF4-FFF2-40B4-BE49-F238E27FC236}">
                  <a16:creationId xmlns:a16="http://schemas.microsoft.com/office/drawing/2014/main" id="{EE41EDA3-D0D5-4CA5-B7E3-B6B617BF5DBD}"/>
                </a:ext>
              </a:extLst>
            </p:cNvPr>
            <p:cNvSpPr txBox="1"/>
            <p:nvPr/>
          </p:nvSpPr>
          <p:spPr>
            <a:xfrm>
              <a:off x="715465" y="5019386"/>
              <a:ext cx="1493468" cy="797349"/>
            </a:xfrm>
            <a:prstGeom prst="rect">
              <a:avLst/>
            </a:prstGeom>
            <a:solidFill>
              <a:schemeClr val="accent6">
                <a:lumMod val="20000"/>
                <a:lumOff val="80000"/>
              </a:schemeClr>
            </a:solid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399" b="1" dirty="0" err="1"/>
                <a:t>Geräte</a:t>
              </a:r>
              <a:r>
                <a:rPr lang="en-US" sz="1399" b="1" dirty="0"/>
                <a:t> </a:t>
              </a:r>
              <a:r>
                <a:rPr lang="en-US" sz="1399" b="1" dirty="0" err="1"/>
                <a:t>mit</a:t>
              </a:r>
              <a:r>
                <a:rPr lang="en-US" sz="1399" b="1" dirty="0"/>
                <a:t> </a:t>
              </a:r>
              <a:r>
                <a:rPr lang="en-US" sz="1399" b="1" dirty="0" err="1"/>
                <a:t>geringer</a:t>
              </a:r>
              <a:r>
                <a:rPr lang="en-US" sz="1399" b="1" dirty="0"/>
                <a:t> </a:t>
              </a:r>
              <a:r>
                <a:rPr lang="en-US" sz="1399" b="1" dirty="0" err="1"/>
                <a:t>Leistung</a:t>
              </a:r>
              <a:endParaRPr lang="en-US" sz="1399" b="1" dirty="0"/>
            </a:p>
          </p:txBody>
        </p:sp>
        <p:sp>
          <p:nvSpPr>
            <p:cNvPr id="30" name="Rectangle 60">
              <a:extLst>
                <a:ext uri="{FF2B5EF4-FFF2-40B4-BE49-F238E27FC236}">
                  <a16:creationId xmlns:a16="http://schemas.microsoft.com/office/drawing/2014/main" id="{038B3776-F0CD-4530-9C41-2B22EBB03058}"/>
                </a:ext>
              </a:extLst>
            </p:cNvPr>
            <p:cNvSpPr/>
            <p:nvPr/>
          </p:nvSpPr>
          <p:spPr bwMode="auto">
            <a:xfrm>
              <a:off x="9857255" y="1413397"/>
              <a:ext cx="1794782" cy="732619"/>
            </a:xfrm>
            <a:prstGeom prst="rect">
              <a:avLst/>
            </a:prstGeom>
            <a:solidFill>
              <a:schemeClr val="accent6">
                <a:lumMod val="75000"/>
              </a:schemeClr>
            </a:solidFill>
            <a:ln w="10795" cap="flat" cmpd="sng" algn="ctr">
              <a:noFill/>
              <a:prstDash val="solid"/>
              <a:headEnd type="none" w="med" len="med"/>
              <a:tailEnd type="none" w="med" len="med"/>
            </a:ln>
            <a:effectLst/>
          </p:spPr>
          <p:txBody>
            <a:bodyPr vert="horz" wrap="square" lIns="146304" tIns="182750" rIns="91440" bIns="146200" numCol="1" rtlCol="0" anchor="ctr" anchorCtr="0" compatLnSpc="1">
              <a:prstTxWarp prst="textNoShape">
                <a:avLst/>
              </a:prstTxWarp>
              <a:noAutofit/>
            </a:bodyPr>
            <a:lstStyle/>
            <a:p>
              <a:pPr defTabSz="931577" fontAlgn="base">
                <a:lnSpc>
                  <a:spcPct val="90000"/>
                </a:lnSpc>
                <a:spcBef>
                  <a:spcPct val="0"/>
                </a:spcBef>
                <a:spcAft>
                  <a:spcPct val="0"/>
                </a:spcAft>
              </a:pPr>
              <a:r>
                <a:rPr lang="en-US" sz="2000" b="1" kern="0" dirty="0" err="1">
                  <a:solidFill>
                    <a:srgbClr val="FFFFFF"/>
                  </a:solidFill>
                </a:rPr>
                <a:t>Präsentation</a:t>
              </a:r>
              <a:r>
                <a:rPr lang="en-US" sz="2000" b="1" kern="0" dirty="0">
                  <a:solidFill>
                    <a:srgbClr val="FFFFFF"/>
                  </a:solidFill>
                </a:rPr>
                <a:t> </a:t>
              </a:r>
              <a:endParaRPr lang="en-US" sz="1800" b="1" kern="0" dirty="0">
                <a:solidFill>
                  <a:srgbClr val="FFFFFF"/>
                </a:solidFill>
              </a:endParaRPr>
            </a:p>
          </p:txBody>
        </p:sp>
        <p:sp>
          <p:nvSpPr>
            <p:cNvPr id="31" name="Rectangle 61">
              <a:extLst>
                <a:ext uri="{FF2B5EF4-FFF2-40B4-BE49-F238E27FC236}">
                  <a16:creationId xmlns:a16="http://schemas.microsoft.com/office/drawing/2014/main" id="{FBD1BD85-BFA2-4029-A463-18363F9134D4}"/>
                </a:ext>
              </a:extLst>
            </p:cNvPr>
            <p:cNvSpPr/>
            <p:nvPr/>
          </p:nvSpPr>
          <p:spPr bwMode="auto">
            <a:xfrm>
              <a:off x="5566795" y="1402658"/>
              <a:ext cx="3805024" cy="732620"/>
            </a:xfrm>
            <a:prstGeom prst="rect">
              <a:avLst/>
            </a:prstGeom>
            <a:solidFill>
              <a:srgbClr val="00558D"/>
            </a:solidFill>
            <a:ln w="10795" cap="flat" cmpd="sng" algn="ctr">
              <a:noFill/>
              <a:prstDash val="solid"/>
              <a:headEnd type="none" w="med" len="med"/>
              <a:tailEnd type="none" w="med" len="med"/>
            </a:ln>
            <a:effectLst/>
          </p:spPr>
          <p:txBody>
            <a:bodyPr vert="horz" wrap="square" lIns="146304" tIns="182750" rIns="91440" bIns="146200" numCol="1" rtlCol="0" anchor="ctr" anchorCtr="0" compatLnSpc="1">
              <a:prstTxWarp prst="textNoShape">
                <a:avLst/>
              </a:prstTxWarp>
              <a:noAutofit/>
            </a:bodyPr>
            <a:lstStyle/>
            <a:p>
              <a:pPr algn="ctr" defTabSz="931577" fontAlgn="base">
                <a:lnSpc>
                  <a:spcPct val="90000"/>
                </a:lnSpc>
                <a:spcBef>
                  <a:spcPct val="0"/>
                </a:spcBef>
                <a:spcAft>
                  <a:spcPct val="0"/>
                </a:spcAft>
                <a:defRPr/>
              </a:pPr>
              <a:r>
                <a:rPr lang="en-US" sz="2000" b="1" kern="0" dirty="0" err="1">
                  <a:solidFill>
                    <a:srgbClr val="FFFFFF"/>
                  </a:solidFill>
                </a:rPr>
                <a:t>Datenverabeitung</a:t>
              </a:r>
              <a:r>
                <a:rPr lang="en-US" sz="2000" b="1" kern="0" dirty="0">
                  <a:solidFill>
                    <a:srgbClr val="FFFFFF"/>
                  </a:solidFill>
                </a:rPr>
                <a:t> und -</a:t>
              </a:r>
              <a:r>
                <a:rPr lang="en-US" sz="2000" b="1" kern="0" dirty="0" err="1">
                  <a:solidFill>
                    <a:srgbClr val="FFFFFF"/>
                  </a:solidFill>
                </a:rPr>
                <a:t>analyse</a:t>
              </a:r>
              <a:endParaRPr lang="en-US" sz="2000" b="1" kern="0" dirty="0">
                <a:solidFill>
                  <a:srgbClr val="FFFFFF"/>
                </a:solidFill>
              </a:endParaRPr>
            </a:p>
          </p:txBody>
        </p:sp>
        <p:sp>
          <p:nvSpPr>
            <p:cNvPr id="33" name="Rectangle 64">
              <a:extLst>
                <a:ext uri="{FF2B5EF4-FFF2-40B4-BE49-F238E27FC236}">
                  <a16:creationId xmlns:a16="http://schemas.microsoft.com/office/drawing/2014/main" id="{E784698C-5522-40C5-AD3D-BD232EEDCDD5}"/>
                </a:ext>
              </a:extLst>
            </p:cNvPr>
            <p:cNvSpPr/>
            <p:nvPr/>
          </p:nvSpPr>
          <p:spPr bwMode="auto">
            <a:xfrm>
              <a:off x="656428" y="1402662"/>
              <a:ext cx="4424932" cy="732619"/>
            </a:xfrm>
            <a:prstGeom prst="rect">
              <a:avLst/>
            </a:prstGeom>
            <a:solidFill>
              <a:schemeClr val="accent6">
                <a:lumMod val="75000"/>
              </a:schemeClr>
            </a:solidFill>
            <a:ln w="10795" cap="flat" cmpd="sng" algn="ctr">
              <a:noFill/>
              <a:prstDash val="solid"/>
              <a:headEnd type="none" w="med" len="med"/>
              <a:tailEnd type="none" w="med" len="med"/>
            </a:ln>
            <a:effectLst/>
          </p:spPr>
          <p:txBody>
            <a:bodyPr vert="horz" wrap="square" lIns="146304" tIns="182750" rIns="91440" bIns="146200" numCol="1" rtlCol="0" anchor="ctr" anchorCtr="0" compatLnSpc="1">
              <a:prstTxWarp prst="textNoShape">
                <a:avLst/>
              </a:prstTxWarp>
              <a:noAutofit/>
            </a:bodyPr>
            <a:lstStyle/>
            <a:p>
              <a:pPr algn="ctr" defTabSz="931577" fontAlgn="base">
                <a:spcBef>
                  <a:spcPct val="0"/>
                </a:spcBef>
                <a:spcAft>
                  <a:spcPct val="0"/>
                </a:spcAft>
                <a:defRPr/>
              </a:pPr>
              <a:r>
                <a:rPr lang="en-US" sz="2000" b="1" kern="0" dirty="0" err="1">
                  <a:solidFill>
                    <a:srgbClr val="FFFFFF"/>
                  </a:solidFill>
                </a:rPr>
                <a:t>Gerätekonnektivität</a:t>
              </a:r>
              <a:endParaRPr lang="en-US" sz="2000" b="1" kern="0" dirty="0">
                <a:solidFill>
                  <a:srgbClr val="FFFFFF"/>
                </a:solidFill>
              </a:endParaRPr>
            </a:p>
          </p:txBody>
        </p:sp>
        <p:cxnSp>
          <p:nvCxnSpPr>
            <p:cNvPr id="35" name="Straight Arrow Connector 68">
              <a:extLst>
                <a:ext uri="{FF2B5EF4-FFF2-40B4-BE49-F238E27FC236}">
                  <a16:creationId xmlns:a16="http://schemas.microsoft.com/office/drawing/2014/main" id="{4058EE06-3BC5-4CBA-9282-87ECE70962A8}"/>
                </a:ext>
              </a:extLst>
            </p:cNvPr>
            <p:cNvCxnSpPr>
              <a:cxnSpLocks/>
            </p:cNvCxnSpPr>
            <p:nvPr/>
          </p:nvCxnSpPr>
          <p:spPr>
            <a:xfrm>
              <a:off x="9447016" y="4045211"/>
              <a:ext cx="335041" cy="0"/>
            </a:xfrm>
            <a:prstGeom prst="straightConnector1">
              <a:avLst/>
            </a:prstGeom>
            <a:ln>
              <a:solidFill>
                <a:schemeClr val="accent6">
                  <a:lumMod val="75000"/>
                </a:schemeClr>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37" name="Rectangle 117">
              <a:extLst>
                <a:ext uri="{FF2B5EF4-FFF2-40B4-BE49-F238E27FC236}">
                  <a16:creationId xmlns:a16="http://schemas.microsoft.com/office/drawing/2014/main" id="{4D903077-C701-4D38-9369-10AD4D08D2ED}"/>
                </a:ext>
              </a:extLst>
            </p:cNvPr>
            <p:cNvSpPr/>
            <p:nvPr/>
          </p:nvSpPr>
          <p:spPr>
            <a:xfrm>
              <a:off x="4312871" y="2412590"/>
              <a:ext cx="768489" cy="3388122"/>
            </a:xfrm>
            <a:prstGeom prst="rect">
              <a:avLst/>
            </a:prstGeom>
            <a:solidFill>
              <a:srgbClr val="3999C6"/>
            </a:solidFill>
            <a:ln w="12700" cap="flat" cmpd="sng" algn="ctr">
              <a:noFill/>
              <a:prstDash val="solid"/>
              <a:miter lim="800000"/>
            </a:ln>
            <a:effectLst/>
          </p:spPr>
          <p:txBody>
            <a:bodyPr vert="vert270" rtlCol="0" anchor="ctr"/>
            <a:lstStyle/>
            <a:p>
              <a:pPr algn="ctr" defTabSz="913698"/>
              <a:r>
                <a:rPr lang="en-US" kern="0" dirty="0">
                  <a:solidFill>
                    <a:srgbClr val="FFFFFF"/>
                  </a:solidFill>
                  <a:cs typeface="Arial" panose="020B0604020202020204" pitchFamily="34" charset="0"/>
                </a:rPr>
                <a:t>Cloud Gateway</a:t>
              </a:r>
            </a:p>
          </p:txBody>
        </p:sp>
        <p:sp>
          <p:nvSpPr>
            <p:cNvPr id="38" name="Rectangle 47">
              <a:extLst>
                <a:ext uri="{FF2B5EF4-FFF2-40B4-BE49-F238E27FC236}">
                  <a16:creationId xmlns:a16="http://schemas.microsoft.com/office/drawing/2014/main" id="{F356B4E4-695E-441D-8648-2AC9577A179E}"/>
                </a:ext>
              </a:extLst>
            </p:cNvPr>
            <p:cNvSpPr/>
            <p:nvPr/>
          </p:nvSpPr>
          <p:spPr>
            <a:xfrm>
              <a:off x="985183" y="3188567"/>
              <a:ext cx="942036" cy="180317"/>
            </a:xfrm>
            <a:prstGeom prst="rect">
              <a:avLst/>
            </a:prstGeom>
            <a:gradFill>
              <a:gsLst>
                <a:gs pos="50000">
                  <a:srgbClr val="3999C6"/>
                </a:gs>
                <a:gs pos="50000">
                  <a:srgbClr val="5EB6DA"/>
                </a:gs>
              </a:gsLst>
              <a:lin ang="18900000" scaled="1"/>
            </a:gradFill>
            <a:ln w="6350" cap="flat" cmpd="sng" algn="ctr">
              <a:solidFill>
                <a:srgbClr val="00B0F0"/>
              </a:solidFill>
              <a:prstDash val="solid"/>
              <a:miter lim="800000"/>
            </a:ln>
            <a:effectLst/>
          </p:spPr>
          <p:txBody>
            <a:bodyPr rtlCol="0" anchor="ctr"/>
            <a:lstStyle/>
            <a:p>
              <a:pPr algn="ctr" defTabSz="913698"/>
              <a:r>
                <a:rPr lang="en-US" sz="1197" kern="0" dirty="0">
                  <a:solidFill>
                    <a:prstClr val="white"/>
                  </a:solidFill>
                  <a:cs typeface="Arial" panose="020B0604020202020204" pitchFamily="34" charset="0"/>
                </a:rPr>
                <a:t>IoT-Client</a:t>
              </a:r>
            </a:p>
          </p:txBody>
        </p:sp>
        <p:cxnSp>
          <p:nvCxnSpPr>
            <p:cNvPr id="39" name="Elbow Connector 13">
              <a:extLst>
                <a:ext uri="{FF2B5EF4-FFF2-40B4-BE49-F238E27FC236}">
                  <a16:creationId xmlns:a16="http://schemas.microsoft.com/office/drawing/2014/main" id="{3FC32D19-5783-4D99-B71A-26CB80A868D8}"/>
                </a:ext>
              </a:extLst>
            </p:cNvPr>
            <p:cNvCxnSpPr>
              <a:cxnSpLocks/>
              <a:endCxn id="23" idx="1"/>
            </p:cNvCxnSpPr>
            <p:nvPr/>
          </p:nvCxnSpPr>
          <p:spPr>
            <a:xfrm flipV="1">
              <a:off x="2208933" y="4771848"/>
              <a:ext cx="323322" cy="646212"/>
            </a:xfrm>
            <a:prstGeom prst="bentConnector3">
              <a:avLst>
                <a:gd name="adj1" fmla="val 50000"/>
              </a:avLst>
            </a:prstGeom>
            <a:ln>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0" name="Elbow Connector 62">
              <a:extLst>
                <a:ext uri="{FF2B5EF4-FFF2-40B4-BE49-F238E27FC236}">
                  <a16:creationId xmlns:a16="http://schemas.microsoft.com/office/drawing/2014/main" id="{7DF29243-6012-4F14-A199-922CD0661DCC}"/>
                </a:ext>
              </a:extLst>
            </p:cNvPr>
            <p:cNvCxnSpPr>
              <a:cxnSpLocks/>
              <a:endCxn id="23" idx="1"/>
            </p:cNvCxnSpPr>
            <p:nvPr/>
          </p:nvCxnSpPr>
          <p:spPr>
            <a:xfrm>
              <a:off x="2208933" y="4241902"/>
              <a:ext cx="323322" cy="529946"/>
            </a:xfrm>
            <a:prstGeom prst="bentConnector3">
              <a:avLst>
                <a:gd name="adj1" fmla="val 50000"/>
              </a:avLst>
            </a:prstGeom>
            <a:ln>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67">
              <a:extLst>
                <a:ext uri="{FF2B5EF4-FFF2-40B4-BE49-F238E27FC236}">
                  <a16:creationId xmlns:a16="http://schemas.microsoft.com/office/drawing/2014/main" id="{9DE34FA3-0A8E-485E-9D0A-63FF2CEEC5EA}"/>
                </a:ext>
              </a:extLst>
            </p:cNvPr>
            <p:cNvCxnSpPr/>
            <p:nvPr/>
          </p:nvCxnSpPr>
          <p:spPr>
            <a:xfrm>
              <a:off x="3709309" y="4773900"/>
              <a:ext cx="316895" cy="0"/>
            </a:xfrm>
            <a:prstGeom prst="straightConnector1">
              <a:avLst/>
            </a:prstGeom>
            <a:ln>
              <a:solidFill>
                <a:schemeClr val="bg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42" name="Straight Arrow Connector 66">
              <a:extLst>
                <a:ext uri="{FF2B5EF4-FFF2-40B4-BE49-F238E27FC236}">
                  <a16:creationId xmlns:a16="http://schemas.microsoft.com/office/drawing/2014/main" id="{755FBA68-5996-43C6-8CA6-00F00B6CCAA5}"/>
                </a:ext>
              </a:extLst>
            </p:cNvPr>
            <p:cNvCxnSpPr/>
            <p:nvPr/>
          </p:nvCxnSpPr>
          <p:spPr>
            <a:xfrm flipV="1">
              <a:off x="2166829" y="4057790"/>
              <a:ext cx="1865313" cy="758"/>
            </a:xfrm>
            <a:prstGeom prst="straightConnector1">
              <a:avLst/>
            </a:prstGeom>
            <a:ln>
              <a:solidFill>
                <a:schemeClr val="bg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grpSp>
      <p:sp>
        <p:nvSpPr>
          <p:cNvPr id="48" name="Rectangle 47">
            <a:extLst>
              <a:ext uri="{FF2B5EF4-FFF2-40B4-BE49-F238E27FC236}">
                <a16:creationId xmlns:a16="http://schemas.microsoft.com/office/drawing/2014/main" id="{764381E9-B423-4B24-9D94-0F2AFDD96533}"/>
              </a:ext>
            </a:extLst>
          </p:cNvPr>
          <p:cNvSpPr/>
          <p:nvPr/>
        </p:nvSpPr>
        <p:spPr>
          <a:xfrm>
            <a:off x="995243" y="4411994"/>
            <a:ext cx="942036" cy="180317"/>
          </a:xfrm>
          <a:prstGeom prst="rect">
            <a:avLst/>
          </a:prstGeom>
          <a:gradFill>
            <a:gsLst>
              <a:gs pos="50000">
                <a:srgbClr val="3999C6"/>
              </a:gs>
              <a:gs pos="50000">
                <a:srgbClr val="5EB6DA"/>
              </a:gs>
            </a:gsLst>
            <a:lin ang="18900000" scaled="1"/>
          </a:gradFill>
          <a:ln w="6350" cap="flat" cmpd="sng" algn="ctr">
            <a:solidFill>
              <a:srgbClr val="00B0F0"/>
            </a:solidFill>
            <a:prstDash val="solid"/>
            <a:miter lim="800000"/>
          </a:ln>
          <a:effectLst/>
        </p:spPr>
        <p:txBody>
          <a:bodyPr rtlCol="0" anchor="ctr"/>
          <a:lstStyle/>
          <a:p>
            <a:pPr algn="ctr" defTabSz="913698"/>
            <a:r>
              <a:rPr lang="en-US" sz="1197" kern="0" dirty="0">
                <a:solidFill>
                  <a:prstClr val="white"/>
                </a:solidFill>
                <a:cs typeface="Arial" panose="020B0604020202020204" pitchFamily="34" charset="0"/>
              </a:rPr>
              <a:t>IoT-Client</a:t>
            </a:r>
          </a:p>
        </p:txBody>
      </p:sp>
      <p:sp>
        <p:nvSpPr>
          <p:cNvPr id="49" name="Rectangle 47">
            <a:extLst>
              <a:ext uri="{FF2B5EF4-FFF2-40B4-BE49-F238E27FC236}">
                <a16:creationId xmlns:a16="http://schemas.microsoft.com/office/drawing/2014/main" id="{05495775-00D7-47D1-8FA7-B59EF313C0E1}"/>
              </a:ext>
            </a:extLst>
          </p:cNvPr>
          <p:cNvSpPr/>
          <p:nvPr/>
        </p:nvSpPr>
        <p:spPr>
          <a:xfrm>
            <a:off x="2651525" y="4872105"/>
            <a:ext cx="942036" cy="180317"/>
          </a:xfrm>
          <a:prstGeom prst="rect">
            <a:avLst/>
          </a:prstGeom>
          <a:gradFill>
            <a:gsLst>
              <a:gs pos="50000">
                <a:srgbClr val="3999C6"/>
              </a:gs>
              <a:gs pos="50000">
                <a:srgbClr val="5EB6DA"/>
              </a:gs>
            </a:gsLst>
            <a:lin ang="18900000" scaled="1"/>
          </a:gradFill>
          <a:ln w="6350" cap="flat" cmpd="sng" algn="ctr">
            <a:solidFill>
              <a:srgbClr val="00B0F0"/>
            </a:solidFill>
            <a:prstDash val="solid"/>
            <a:miter lim="800000"/>
          </a:ln>
          <a:effectLst/>
        </p:spPr>
        <p:txBody>
          <a:bodyPr rtlCol="0" anchor="ctr"/>
          <a:lstStyle/>
          <a:p>
            <a:pPr algn="ctr" defTabSz="913698"/>
            <a:r>
              <a:rPr lang="en-US" sz="1197" kern="0" dirty="0">
                <a:solidFill>
                  <a:prstClr val="white"/>
                </a:solidFill>
                <a:cs typeface="Arial" panose="020B0604020202020204" pitchFamily="34" charset="0"/>
              </a:rPr>
              <a:t>IoT-Client</a:t>
            </a:r>
          </a:p>
        </p:txBody>
      </p:sp>
      <p:cxnSp>
        <p:nvCxnSpPr>
          <p:cNvPr id="52" name="Straight Arrow Connector 68">
            <a:extLst>
              <a:ext uri="{FF2B5EF4-FFF2-40B4-BE49-F238E27FC236}">
                <a16:creationId xmlns:a16="http://schemas.microsoft.com/office/drawing/2014/main" id="{A4C9855C-E854-455A-A237-5441C22F5F78}"/>
              </a:ext>
            </a:extLst>
          </p:cNvPr>
          <p:cNvCxnSpPr>
            <a:cxnSpLocks/>
          </p:cNvCxnSpPr>
          <p:nvPr/>
        </p:nvCxnSpPr>
        <p:spPr>
          <a:xfrm>
            <a:off x="5156557" y="4045211"/>
            <a:ext cx="335041" cy="0"/>
          </a:xfrm>
          <a:prstGeom prst="straightConnector1">
            <a:avLst/>
          </a:prstGeom>
          <a:ln>
            <a:solidFill>
              <a:schemeClr val="accent6">
                <a:lumMod val="75000"/>
              </a:schemeClr>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53" name="Rectangle 139">
            <a:extLst>
              <a:ext uri="{FF2B5EF4-FFF2-40B4-BE49-F238E27FC236}">
                <a16:creationId xmlns:a16="http://schemas.microsoft.com/office/drawing/2014/main" id="{91938746-D4BB-4E2A-A890-A655692825CB}"/>
              </a:ext>
            </a:extLst>
          </p:cNvPr>
          <p:cNvSpPr/>
          <p:nvPr/>
        </p:nvSpPr>
        <p:spPr>
          <a:xfrm>
            <a:off x="5566795" y="2429135"/>
            <a:ext cx="3805023" cy="3387600"/>
          </a:xfrm>
          <a:prstGeom prst="rect">
            <a:avLst/>
          </a:prstGeom>
          <a:solidFill>
            <a:srgbClr val="3999C6"/>
          </a:solidFill>
          <a:ln w="12700" cap="flat" cmpd="sng" algn="ctr">
            <a:solidFill>
              <a:srgbClr val="33A4C4"/>
            </a:solidFill>
            <a:prstDash val="solid"/>
            <a:miter lim="800000"/>
          </a:ln>
          <a:effectLst/>
        </p:spPr>
        <p:txBody>
          <a:bodyPr vert="horz" rtlCol="0" anchor="ctr"/>
          <a:lstStyle/>
          <a:p>
            <a:pPr algn="ctr" defTabSz="913698">
              <a:defRPr/>
            </a:pPr>
            <a:r>
              <a:rPr lang="de-DE" kern="0" dirty="0" err="1">
                <a:solidFill>
                  <a:srgbClr val="FFFFFF"/>
                </a:solidFill>
                <a:cs typeface="Arial" panose="020B0604020202020204" pitchFamily="34" charset="0"/>
              </a:rPr>
              <a:t>IoT</a:t>
            </a:r>
            <a:r>
              <a:rPr lang="de-DE" kern="0" dirty="0">
                <a:solidFill>
                  <a:srgbClr val="FFFFFF"/>
                </a:solidFill>
                <a:cs typeface="Arial" panose="020B0604020202020204" pitchFamily="34" charset="0"/>
              </a:rPr>
              <a:t>-Lösungs-Back-End</a:t>
            </a:r>
          </a:p>
        </p:txBody>
      </p:sp>
    </p:spTree>
    <p:extLst>
      <p:ext uri="{BB962C8B-B14F-4D97-AF65-F5344CB8AC3E}">
        <p14:creationId xmlns:p14="http://schemas.microsoft.com/office/powerpoint/2010/main" val="561871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Device-</a:t>
            </a:r>
            <a:r>
              <a:rPr lang="de-DE" dirty="0" err="1"/>
              <a:t>to</a:t>
            </a:r>
            <a:r>
              <a:rPr lang="de-DE" dirty="0"/>
              <a:t>-Cloud Nachrichten</a:t>
            </a:r>
          </a:p>
        </p:txBody>
      </p:sp>
      <p:sp>
        <p:nvSpPr>
          <p:cNvPr id="3" name="Textplatzhalter 2">
            <a:extLst>
              <a:ext uri="{FF2B5EF4-FFF2-40B4-BE49-F238E27FC236}">
                <a16:creationId xmlns:a16="http://schemas.microsoft.com/office/drawing/2014/main" id="{19F4AF21-F8BC-4397-86A0-ACC00AAF48AB}"/>
              </a:ext>
            </a:extLst>
          </p:cNvPr>
          <p:cNvSpPr>
            <a:spLocks noGrp="1"/>
          </p:cNvSpPr>
          <p:nvPr>
            <p:ph type="body" sz="quarter" idx="10"/>
          </p:nvPr>
        </p:nvSpPr>
        <p:spPr>
          <a:xfrm>
            <a:off x="519112" y="1370525"/>
            <a:ext cx="11149013" cy="4450449"/>
          </a:xfrm>
        </p:spPr>
        <p:txBody>
          <a:bodyPr/>
          <a:lstStyle/>
          <a:p>
            <a:pPr marL="574675" indent="-571500">
              <a:buFont typeface="Arial" panose="020B0604020202020204" pitchFamily="34" charset="0"/>
              <a:buChar char="•"/>
            </a:pPr>
            <a:r>
              <a:rPr lang="de-DE" dirty="0"/>
              <a:t>Verschiedene Protokolle</a:t>
            </a:r>
          </a:p>
          <a:p>
            <a:pPr marL="1830388" lvl="2" indent="-571500">
              <a:buFont typeface="Arial" panose="020B0604020202020204" pitchFamily="34" charset="0"/>
              <a:buChar char="•"/>
            </a:pPr>
            <a:r>
              <a:rPr lang="de-DE" sz="2400">
                <a:solidFill>
                  <a:srgbClr val="FFFFFF"/>
                </a:solidFill>
              </a:rPr>
              <a:t>AMQP</a:t>
            </a:r>
            <a:endParaRPr lang="de-DE" sz="2400" dirty="0">
              <a:solidFill>
                <a:srgbClr val="FFFFFF"/>
              </a:solidFill>
            </a:endParaRPr>
          </a:p>
          <a:p>
            <a:pPr marL="1830388" lvl="2" indent="-571500">
              <a:buFont typeface="Arial" panose="020B0604020202020204" pitchFamily="34" charset="0"/>
              <a:buChar char="•"/>
            </a:pPr>
            <a:r>
              <a:rPr lang="de-DE" sz="2400" dirty="0">
                <a:solidFill>
                  <a:srgbClr val="FFFFFF"/>
                </a:solidFill>
              </a:rPr>
              <a:t>HTTPS</a:t>
            </a:r>
          </a:p>
          <a:p>
            <a:pPr marL="1830388" lvl="2" indent="-571500">
              <a:buFont typeface="Arial" panose="020B0604020202020204" pitchFamily="34" charset="0"/>
              <a:buChar char="•"/>
            </a:pPr>
            <a:r>
              <a:rPr lang="de-DE" sz="2400" dirty="0">
                <a:solidFill>
                  <a:srgbClr val="FFFFFF"/>
                </a:solidFill>
              </a:rPr>
              <a:t>MQTT</a:t>
            </a:r>
          </a:p>
          <a:p>
            <a:pPr marL="574675" indent="-571500">
              <a:buFont typeface="Arial" panose="020B0604020202020204" pitchFamily="34" charset="0"/>
              <a:buChar char="•"/>
            </a:pPr>
            <a:r>
              <a:rPr lang="de-DE" dirty="0"/>
              <a:t>Werden 7 Tage lang aufbewahrt</a:t>
            </a:r>
          </a:p>
          <a:p>
            <a:pPr marL="574675" indent="-571500">
              <a:buFont typeface="Arial" panose="020B0604020202020204" pitchFamily="34" charset="0"/>
              <a:buChar char="•"/>
            </a:pPr>
            <a:r>
              <a:rPr lang="de-DE" dirty="0"/>
              <a:t>Maximal 256 KB groß</a:t>
            </a:r>
          </a:p>
          <a:p>
            <a:pPr marL="574675" indent="-571500">
              <a:buFont typeface="Arial" panose="020B0604020202020204" pitchFamily="34" charset="0"/>
              <a:buChar char="•"/>
            </a:pPr>
            <a:r>
              <a:rPr lang="de-DE" dirty="0"/>
              <a:t>Weiterleitung an Back-End-Apps</a:t>
            </a:r>
          </a:p>
          <a:p>
            <a:endParaRPr lang="de-DE" dirty="0"/>
          </a:p>
        </p:txBody>
      </p:sp>
      <p:grpSp>
        <p:nvGrpSpPr>
          <p:cNvPr id="4" name="Group 4">
            <a:extLst>
              <a:ext uri="{FF2B5EF4-FFF2-40B4-BE49-F238E27FC236}">
                <a16:creationId xmlns:a16="http://schemas.microsoft.com/office/drawing/2014/main" id="{15BAD18B-D725-4340-860B-E083D84E0C47}"/>
              </a:ext>
            </a:extLst>
          </p:cNvPr>
          <p:cNvGrpSpPr/>
          <p:nvPr/>
        </p:nvGrpSpPr>
        <p:grpSpPr>
          <a:xfrm>
            <a:off x="8646590" y="1644845"/>
            <a:ext cx="3112975" cy="3840438"/>
            <a:chOff x="3749384" y="2308555"/>
            <a:chExt cx="3112975" cy="3840438"/>
          </a:xfrm>
        </p:grpSpPr>
        <p:sp>
          <p:nvSpPr>
            <p:cNvPr id="5" name="Rectangle 5">
              <a:extLst>
                <a:ext uri="{FF2B5EF4-FFF2-40B4-BE49-F238E27FC236}">
                  <a16:creationId xmlns:a16="http://schemas.microsoft.com/office/drawing/2014/main" id="{CDC81C39-B474-40EF-9136-FA997F25EFCC}"/>
                </a:ext>
              </a:extLst>
            </p:cNvPr>
            <p:cNvSpPr/>
            <p:nvPr/>
          </p:nvSpPr>
          <p:spPr bwMode="auto">
            <a:xfrm>
              <a:off x="3749384" y="2308555"/>
              <a:ext cx="3112975" cy="3840438"/>
            </a:xfrm>
            <a:prstGeom prst="rect">
              <a:avLst/>
            </a:prstGeom>
            <a:solidFill>
              <a:srgbClr val="00558D"/>
            </a:solidFill>
            <a:ln>
              <a:solidFill>
                <a:srgbClr val="00558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Azure IoT Suite: IoT Hub</a:t>
              </a:r>
            </a:p>
          </p:txBody>
        </p:sp>
        <p:grpSp>
          <p:nvGrpSpPr>
            <p:cNvPr id="6" name="Group 6">
              <a:extLst>
                <a:ext uri="{FF2B5EF4-FFF2-40B4-BE49-F238E27FC236}">
                  <a16:creationId xmlns:a16="http://schemas.microsoft.com/office/drawing/2014/main" id="{B76B3DC5-5555-412C-A2E8-E494214A221A}"/>
                </a:ext>
              </a:extLst>
            </p:cNvPr>
            <p:cNvGrpSpPr/>
            <p:nvPr/>
          </p:nvGrpSpPr>
          <p:grpSpPr>
            <a:xfrm>
              <a:off x="3932262" y="2857189"/>
              <a:ext cx="1371585" cy="1554464"/>
              <a:chOff x="1829165" y="3680140"/>
              <a:chExt cx="1371585" cy="1554464"/>
            </a:xfrm>
          </p:grpSpPr>
          <p:sp>
            <p:nvSpPr>
              <p:cNvPr id="13" name="Rectangle 13">
                <a:extLst>
                  <a:ext uri="{FF2B5EF4-FFF2-40B4-BE49-F238E27FC236}">
                    <a16:creationId xmlns:a16="http://schemas.microsoft.com/office/drawing/2014/main" id="{508657A8-3806-4216-98F6-69DA26787B12}"/>
                  </a:ext>
                </a:extLst>
              </p:cNvPr>
              <p:cNvSpPr/>
              <p:nvPr/>
            </p:nvSpPr>
            <p:spPr bwMode="auto">
              <a:xfrm>
                <a:off x="1829165" y="3680140"/>
                <a:ext cx="1371585" cy="1554464"/>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id</a:t>
                </a:r>
              </a:p>
            </p:txBody>
          </p:sp>
          <p:sp>
            <p:nvSpPr>
              <p:cNvPr id="14" name="Rectangle 14">
                <a:extLst>
                  <a:ext uri="{FF2B5EF4-FFF2-40B4-BE49-F238E27FC236}">
                    <a16:creationId xmlns:a16="http://schemas.microsoft.com/office/drawing/2014/main" id="{06FD11B0-9128-4DDE-8DE6-AABA11C6BE02}"/>
                  </a:ext>
                </a:extLst>
              </p:cNvPr>
              <p:cNvSpPr/>
              <p:nvPr/>
            </p:nvSpPr>
            <p:spPr bwMode="auto">
              <a:xfrm>
                <a:off x="2012042" y="4594530"/>
                <a:ext cx="1005829" cy="457195"/>
              </a:xfrm>
              <a:prstGeom prst="rect">
                <a:avLst/>
              </a:prstGeom>
              <a:ln>
                <a:solidFill>
                  <a:srgbClr val="00558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dirty="0">
                    <a:gradFill>
                      <a:gsLst>
                        <a:gs pos="16814">
                          <a:srgbClr val="FFFFFF"/>
                        </a:gs>
                        <a:gs pos="46000">
                          <a:srgbClr val="FFFFFF"/>
                        </a:gs>
                      </a:gsLst>
                      <a:lin ang="5400000" scaled="0"/>
                    </a:gradFill>
                  </a:rPr>
                  <a:t>C2D queue</a:t>
                </a:r>
              </a:p>
              <a:p>
                <a:pPr algn="ctr" defTabSz="932398" fontAlgn="base">
                  <a:spcBef>
                    <a:spcPct val="0"/>
                  </a:spcBef>
                  <a:spcAft>
                    <a:spcPct val="0"/>
                  </a:spcAft>
                </a:pPr>
                <a:r>
                  <a:rPr lang="en-US" sz="1200" dirty="0">
                    <a:gradFill>
                      <a:gsLst>
                        <a:gs pos="16814">
                          <a:srgbClr val="FFFFFF"/>
                        </a:gs>
                        <a:gs pos="46000">
                          <a:srgbClr val="FFFFFF"/>
                        </a:gs>
                      </a:gsLst>
                      <a:lin ang="5400000" scaled="0"/>
                    </a:gradFill>
                  </a:rPr>
                  <a:t>endpoint</a:t>
                </a:r>
              </a:p>
            </p:txBody>
          </p:sp>
          <p:sp>
            <p:nvSpPr>
              <p:cNvPr id="15" name="Rectangle 15">
                <a:extLst>
                  <a:ext uri="{FF2B5EF4-FFF2-40B4-BE49-F238E27FC236}">
                    <a16:creationId xmlns:a16="http://schemas.microsoft.com/office/drawing/2014/main" id="{0882C9A2-FC6E-431C-AE89-C3CF8FC6300F}"/>
                  </a:ext>
                </a:extLst>
              </p:cNvPr>
              <p:cNvSpPr/>
              <p:nvPr/>
            </p:nvSpPr>
            <p:spPr bwMode="auto">
              <a:xfrm>
                <a:off x="2012041" y="4045896"/>
                <a:ext cx="1005829" cy="457195"/>
              </a:xfrm>
              <a:prstGeom prst="rect">
                <a:avLst/>
              </a:prstGeom>
              <a:ln>
                <a:solidFill>
                  <a:srgbClr val="00558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b="1" dirty="0">
                    <a:gradFill>
                      <a:gsLst>
                        <a:gs pos="16814">
                          <a:srgbClr val="FFFFFF"/>
                        </a:gs>
                        <a:gs pos="46000">
                          <a:srgbClr val="FFFFFF"/>
                        </a:gs>
                      </a:gsLst>
                      <a:lin ang="5400000" scaled="0"/>
                    </a:gradFill>
                  </a:rPr>
                  <a:t>D2C send endpoint</a:t>
                </a:r>
              </a:p>
            </p:txBody>
          </p:sp>
        </p:grpSp>
        <p:sp>
          <p:nvSpPr>
            <p:cNvPr id="7" name="Rectangle 7">
              <a:extLst>
                <a:ext uri="{FF2B5EF4-FFF2-40B4-BE49-F238E27FC236}">
                  <a16:creationId xmlns:a16="http://schemas.microsoft.com/office/drawing/2014/main" id="{DB9FAE15-8616-46F6-96DA-75D2860BAF1D}"/>
                </a:ext>
              </a:extLst>
            </p:cNvPr>
            <p:cNvSpPr/>
            <p:nvPr/>
          </p:nvSpPr>
          <p:spPr bwMode="auto">
            <a:xfrm>
              <a:off x="3932262" y="4594530"/>
              <a:ext cx="1371585" cy="365757"/>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8" name="Rectangle 8">
              <a:extLst>
                <a:ext uri="{FF2B5EF4-FFF2-40B4-BE49-F238E27FC236}">
                  <a16:creationId xmlns:a16="http://schemas.microsoft.com/office/drawing/2014/main" id="{0CCEA5AC-0B0F-423B-879A-4315BC0EA883}"/>
                </a:ext>
              </a:extLst>
            </p:cNvPr>
            <p:cNvSpPr/>
            <p:nvPr/>
          </p:nvSpPr>
          <p:spPr bwMode="auto">
            <a:xfrm>
              <a:off x="3932262" y="5076794"/>
              <a:ext cx="1371585" cy="365757"/>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9" name="Rectangle 9">
              <a:extLst>
                <a:ext uri="{FF2B5EF4-FFF2-40B4-BE49-F238E27FC236}">
                  <a16:creationId xmlns:a16="http://schemas.microsoft.com/office/drawing/2014/main" id="{26FBC302-D69D-43F1-929B-2861328B5147}"/>
                </a:ext>
              </a:extLst>
            </p:cNvPr>
            <p:cNvSpPr/>
            <p:nvPr/>
          </p:nvSpPr>
          <p:spPr bwMode="auto">
            <a:xfrm>
              <a:off x="3932259" y="5517920"/>
              <a:ext cx="1371585" cy="365757"/>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10" name="Rectangle 10">
              <a:extLst>
                <a:ext uri="{FF2B5EF4-FFF2-40B4-BE49-F238E27FC236}">
                  <a16:creationId xmlns:a16="http://schemas.microsoft.com/office/drawing/2014/main" id="{E0C3BE26-FE16-4989-84E8-5153CB0347CF}"/>
                </a:ext>
              </a:extLst>
            </p:cNvPr>
            <p:cNvSpPr/>
            <p:nvPr/>
          </p:nvSpPr>
          <p:spPr bwMode="auto">
            <a:xfrm>
              <a:off x="5364082" y="2857532"/>
              <a:ext cx="1371585" cy="548635"/>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b="1" dirty="0">
                  <a:gradFill>
                    <a:gsLst>
                      <a:gs pos="16814">
                        <a:srgbClr val="FFFFFF"/>
                      </a:gs>
                      <a:gs pos="46000">
                        <a:srgbClr val="FFFFFF"/>
                      </a:gs>
                    </a:gsLst>
                    <a:lin ang="5400000" scaled="0"/>
                  </a:gradFill>
                </a:rPr>
                <a:t>D2C receive endpoint</a:t>
              </a:r>
              <a:endParaRPr lang="en-US" sz="1400" b="1" i="1" dirty="0">
                <a:gradFill>
                  <a:gsLst>
                    <a:gs pos="16814">
                      <a:srgbClr val="FFFFFF"/>
                    </a:gs>
                    <a:gs pos="46000">
                      <a:srgbClr val="FFFFFF"/>
                    </a:gs>
                  </a:gsLst>
                  <a:lin ang="5400000" scaled="0"/>
                </a:gradFill>
              </a:endParaRPr>
            </a:p>
          </p:txBody>
        </p:sp>
        <p:sp>
          <p:nvSpPr>
            <p:cNvPr id="11" name="Rectangle 11">
              <a:extLst>
                <a:ext uri="{FF2B5EF4-FFF2-40B4-BE49-F238E27FC236}">
                  <a16:creationId xmlns:a16="http://schemas.microsoft.com/office/drawing/2014/main" id="{A5AC9D38-C3CA-42EC-A680-F53291545ED9}"/>
                </a:ext>
              </a:extLst>
            </p:cNvPr>
            <p:cNvSpPr/>
            <p:nvPr/>
          </p:nvSpPr>
          <p:spPr bwMode="auto">
            <a:xfrm>
              <a:off x="5350879" y="3576378"/>
              <a:ext cx="1371585" cy="548635"/>
            </a:xfrm>
            <a:prstGeom prst="rect">
              <a:avLst/>
            </a:prstGeom>
            <a:solidFill>
              <a:srgbClr val="0082B3"/>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C2D send endpoint</a:t>
              </a:r>
              <a:endParaRPr lang="en-US" sz="1400" i="1" dirty="0">
                <a:gradFill>
                  <a:gsLst>
                    <a:gs pos="16814">
                      <a:srgbClr val="FFFFFF"/>
                    </a:gs>
                    <a:gs pos="46000">
                      <a:srgbClr val="FFFFFF"/>
                    </a:gs>
                  </a:gsLst>
                  <a:lin ang="5400000" scaled="0"/>
                </a:gradFill>
              </a:endParaRPr>
            </a:p>
          </p:txBody>
        </p:sp>
        <p:sp>
          <p:nvSpPr>
            <p:cNvPr id="12" name="Rectangle 12">
              <a:extLst>
                <a:ext uri="{FF2B5EF4-FFF2-40B4-BE49-F238E27FC236}">
                  <a16:creationId xmlns:a16="http://schemas.microsoft.com/office/drawing/2014/main" id="{36497413-A999-4425-950A-449DFB5EF851}"/>
                </a:ext>
              </a:extLst>
            </p:cNvPr>
            <p:cNvSpPr/>
            <p:nvPr/>
          </p:nvSpPr>
          <p:spPr bwMode="auto">
            <a:xfrm>
              <a:off x="5364081" y="5243458"/>
              <a:ext cx="1371585" cy="641746"/>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identity management</a:t>
              </a:r>
            </a:p>
          </p:txBody>
        </p:sp>
      </p:grpSp>
      <p:cxnSp>
        <p:nvCxnSpPr>
          <p:cNvPr id="16" name="Straight Arrow Connector 16">
            <a:extLst>
              <a:ext uri="{FF2B5EF4-FFF2-40B4-BE49-F238E27FC236}">
                <a16:creationId xmlns:a16="http://schemas.microsoft.com/office/drawing/2014/main" id="{347B69DE-A212-478C-9BC8-C3751F321D15}"/>
              </a:ext>
            </a:extLst>
          </p:cNvPr>
          <p:cNvCxnSpPr/>
          <p:nvPr/>
        </p:nvCxnSpPr>
        <p:spPr>
          <a:xfrm>
            <a:off x="8273340" y="2787860"/>
            <a:ext cx="548632" cy="1"/>
          </a:xfrm>
          <a:prstGeom prst="straightConnector1">
            <a:avLst/>
          </a:prstGeom>
          <a:ln w="38100">
            <a:solidFill>
              <a:schemeClr val="tx2">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8">
            <a:extLst>
              <a:ext uri="{FF2B5EF4-FFF2-40B4-BE49-F238E27FC236}">
                <a16:creationId xmlns:a16="http://schemas.microsoft.com/office/drawing/2014/main" id="{B75DB8F0-C950-4274-9715-ED251FB3CCE4}"/>
              </a:ext>
            </a:extLst>
          </p:cNvPr>
          <p:cNvCxnSpPr/>
          <p:nvPr/>
        </p:nvCxnSpPr>
        <p:spPr>
          <a:xfrm flipV="1">
            <a:off x="11530418" y="2469732"/>
            <a:ext cx="520995" cy="86"/>
          </a:xfrm>
          <a:prstGeom prst="straightConnector1">
            <a:avLst/>
          </a:prstGeom>
          <a:ln w="38100">
            <a:solidFill>
              <a:schemeClr val="tx2">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608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a:xfrm>
            <a:off x="519112" y="402776"/>
            <a:ext cx="11149013" cy="747897"/>
          </a:xfrm>
        </p:spPr>
        <p:txBody>
          <a:bodyPr/>
          <a:lstStyle/>
          <a:p>
            <a:r>
              <a:rPr lang="de-DE" dirty="0"/>
              <a:t>Cloud-</a:t>
            </a:r>
            <a:r>
              <a:rPr lang="de-DE" dirty="0" err="1"/>
              <a:t>to</a:t>
            </a:r>
            <a:r>
              <a:rPr lang="de-DE" dirty="0"/>
              <a:t>-Device Nachrichten</a:t>
            </a:r>
          </a:p>
        </p:txBody>
      </p:sp>
      <p:sp>
        <p:nvSpPr>
          <p:cNvPr id="3" name="Textplatzhalter 2">
            <a:extLst>
              <a:ext uri="{FF2B5EF4-FFF2-40B4-BE49-F238E27FC236}">
                <a16:creationId xmlns:a16="http://schemas.microsoft.com/office/drawing/2014/main" id="{19F4AF21-F8BC-4397-86A0-ACC00AAF48AB}"/>
              </a:ext>
            </a:extLst>
          </p:cNvPr>
          <p:cNvSpPr>
            <a:spLocks noGrp="1"/>
          </p:cNvSpPr>
          <p:nvPr>
            <p:ph type="body" sz="quarter" idx="10"/>
          </p:nvPr>
        </p:nvSpPr>
        <p:spPr>
          <a:xfrm>
            <a:off x="519112" y="1370525"/>
            <a:ext cx="11149013" cy="4570482"/>
          </a:xfrm>
        </p:spPr>
        <p:txBody>
          <a:bodyPr/>
          <a:lstStyle/>
          <a:p>
            <a:pPr marL="574675" indent="-571500">
              <a:buFont typeface="Arial" panose="020B0604020202020204" pitchFamily="34" charset="0"/>
              <a:buChar char="•"/>
            </a:pPr>
            <a:r>
              <a:rPr lang="de-DE" dirty="0"/>
              <a:t>Protokolle vgl. D2C</a:t>
            </a:r>
          </a:p>
          <a:p>
            <a:pPr marL="574675" indent="-571500">
              <a:buFont typeface="Arial" panose="020B0604020202020204" pitchFamily="34" charset="0"/>
              <a:buChar char="•"/>
            </a:pPr>
            <a:r>
              <a:rPr lang="de-DE" dirty="0"/>
              <a:t>Queue hält maximal 50 Nachrichten</a:t>
            </a:r>
          </a:p>
          <a:p>
            <a:pPr marL="574675" indent="-571500">
              <a:buFont typeface="Arial" panose="020B0604020202020204" pitchFamily="34" charset="0"/>
              <a:buChar char="•"/>
            </a:pPr>
            <a:r>
              <a:rPr lang="de-DE" dirty="0"/>
              <a:t>Bis zu 48 Stunden</a:t>
            </a:r>
          </a:p>
          <a:p>
            <a:pPr marL="574675" indent="-571500">
              <a:buFont typeface="Arial" panose="020B0604020202020204" pitchFamily="34" charset="0"/>
              <a:buChar char="•"/>
            </a:pPr>
            <a:r>
              <a:rPr lang="de-DE" dirty="0"/>
              <a:t>Geräte bestätigen den Abschluss</a:t>
            </a:r>
          </a:p>
          <a:p>
            <a:pPr marL="574675" indent="-571500">
              <a:buFont typeface="Arial" panose="020B0604020202020204" pitchFamily="34" charset="0"/>
              <a:buChar char="•"/>
            </a:pPr>
            <a:r>
              <a:rPr lang="de-DE" dirty="0"/>
              <a:t>Maximal 64 KB groß</a:t>
            </a:r>
          </a:p>
          <a:p>
            <a:pPr marL="574675" indent="-571500">
              <a:buFont typeface="Arial" panose="020B0604020202020204" pitchFamily="34" charset="0"/>
              <a:buChar char="•"/>
            </a:pPr>
            <a:r>
              <a:rPr lang="de-DE" dirty="0"/>
              <a:t>Verschiedene Nachrichtenstatus</a:t>
            </a:r>
          </a:p>
          <a:p>
            <a:endParaRPr lang="de-DE" dirty="0"/>
          </a:p>
        </p:txBody>
      </p:sp>
      <p:grpSp>
        <p:nvGrpSpPr>
          <p:cNvPr id="18" name="Group 18">
            <a:extLst>
              <a:ext uri="{FF2B5EF4-FFF2-40B4-BE49-F238E27FC236}">
                <a16:creationId xmlns:a16="http://schemas.microsoft.com/office/drawing/2014/main" id="{FD5229CE-8F9C-4708-88A7-2643733A7987}"/>
              </a:ext>
            </a:extLst>
          </p:cNvPr>
          <p:cNvGrpSpPr/>
          <p:nvPr/>
        </p:nvGrpSpPr>
        <p:grpSpPr>
          <a:xfrm>
            <a:off x="8671376" y="1658501"/>
            <a:ext cx="3112975" cy="3840438"/>
            <a:chOff x="3800054" y="2398450"/>
            <a:chExt cx="3112975" cy="3840438"/>
          </a:xfrm>
        </p:grpSpPr>
        <p:sp>
          <p:nvSpPr>
            <p:cNvPr id="19" name="Rectangle 19">
              <a:extLst>
                <a:ext uri="{FF2B5EF4-FFF2-40B4-BE49-F238E27FC236}">
                  <a16:creationId xmlns:a16="http://schemas.microsoft.com/office/drawing/2014/main" id="{585B514F-9308-4D24-8AAC-D85CC4182DE4}"/>
                </a:ext>
              </a:extLst>
            </p:cNvPr>
            <p:cNvSpPr/>
            <p:nvPr/>
          </p:nvSpPr>
          <p:spPr bwMode="auto">
            <a:xfrm>
              <a:off x="3800054" y="2398450"/>
              <a:ext cx="3112975" cy="3840438"/>
            </a:xfrm>
            <a:prstGeom prst="rect">
              <a:avLst/>
            </a:prstGeom>
            <a:solidFill>
              <a:srgbClr val="00558D"/>
            </a:solidFill>
            <a:ln>
              <a:solidFill>
                <a:srgbClr val="00558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Azure IoT Suite: IoT Hub</a:t>
              </a:r>
            </a:p>
          </p:txBody>
        </p:sp>
        <p:grpSp>
          <p:nvGrpSpPr>
            <p:cNvPr id="20" name="Group 20">
              <a:extLst>
                <a:ext uri="{FF2B5EF4-FFF2-40B4-BE49-F238E27FC236}">
                  <a16:creationId xmlns:a16="http://schemas.microsoft.com/office/drawing/2014/main" id="{C6EEB0E5-0EE3-4E05-9283-50FFFC92831A}"/>
                </a:ext>
              </a:extLst>
            </p:cNvPr>
            <p:cNvGrpSpPr/>
            <p:nvPr/>
          </p:nvGrpSpPr>
          <p:grpSpPr>
            <a:xfrm>
              <a:off x="3932262" y="2857189"/>
              <a:ext cx="1371585" cy="1554464"/>
              <a:chOff x="1829165" y="3680140"/>
              <a:chExt cx="1371585" cy="1554464"/>
            </a:xfrm>
          </p:grpSpPr>
          <p:sp>
            <p:nvSpPr>
              <p:cNvPr id="27" name="Rectangle 27">
                <a:extLst>
                  <a:ext uri="{FF2B5EF4-FFF2-40B4-BE49-F238E27FC236}">
                    <a16:creationId xmlns:a16="http://schemas.microsoft.com/office/drawing/2014/main" id="{D4774B0E-B4FF-4AC1-A737-58871F61EF36}"/>
                  </a:ext>
                </a:extLst>
              </p:cNvPr>
              <p:cNvSpPr/>
              <p:nvPr/>
            </p:nvSpPr>
            <p:spPr bwMode="auto">
              <a:xfrm>
                <a:off x="1829165" y="3680140"/>
                <a:ext cx="1371585" cy="1554464"/>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id</a:t>
                </a:r>
              </a:p>
            </p:txBody>
          </p:sp>
          <p:sp>
            <p:nvSpPr>
              <p:cNvPr id="28" name="Rectangle 28">
                <a:extLst>
                  <a:ext uri="{FF2B5EF4-FFF2-40B4-BE49-F238E27FC236}">
                    <a16:creationId xmlns:a16="http://schemas.microsoft.com/office/drawing/2014/main" id="{AB2A2C78-3D87-4316-9E7F-C738E5F8339C}"/>
                  </a:ext>
                </a:extLst>
              </p:cNvPr>
              <p:cNvSpPr/>
              <p:nvPr/>
            </p:nvSpPr>
            <p:spPr bwMode="auto">
              <a:xfrm>
                <a:off x="2012042" y="4594530"/>
                <a:ext cx="1005829" cy="45719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b="1" dirty="0">
                    <a:gradFill>
                      <a:gsLst>
                        <a:gs pos="16814">
                          <a:srgbClr val="FFFFFF"/>
                        </a:gs>
                        <a:gs pos="46000">
                          <a:srgbClr val="FFFFFF"/>
                        </a:gs>
                      </a:gsLst>
                      <a:lin ang="5400000" scaled="0"/>
                    </a:gradFill>
                  </a:rPr>
                  <a:t>C2D queue</a:t>
                </a:r>
              </a:p>
              <a:p>
                <a:pPr algn="ctr" defTabSz="932398" fontAlgn="base">
                  <a:spcBef>
                    <a:spcPct val="0"/>
                  </a:spcBef>
                  <a:spcAft>
                    <a:spcPct val="0"/>
                  </a:spcAft>
                </a:pPr>
                <a:r>
                  <a:rPr lang="en-US" sz="1200" b="1" dirty="0">
                    <a:gradFill>
                      <a:gsLst>
                        <a:gs pos="16814">
                          <a:srgbClr val="FFFFFF"/>
                        </a:gs>
                        <a:gs pos="46000">
                          <a:srgbClr val="FFFFFF"/>
                        </a:gs>
                      </a:gsLst>
                      <a:lin ang="5400000" scaled="0"/>
                    </a:gradFill>
                  </a:rPr>
                  <a:t>endpoint</a:t>
                </a:r>
              </a:p>
            </p:txBody>
          </p:sp>
          <p:sp>
            <p:nvSpPr>
              <p:cNvPr id="29" name="Rectangle 29">
                <a:extLst>
                  <a:ext uri="{FF2B5EF4-FFF2-40B4-BE49-F238E27FC236}">
                    <a16:creationId xmlns:a16="http://schemas.microsoft.com/office/drawing/2014/main" id="{E342D8F0-CC2C-4CEA-B2E6-B73CB950C115}"/>
                  </a:ext>
                </a:extLst>
              </p:cNvPr>
              <p:cNvSpPr/>
              <p:nvPr/>
            </p:nvSpPr>
            <p:spPr bwMode="auto">
              <a:xfrm>
                <a:off x="2012041" y="4045896"/>
                <a:ext cx="1005829" cy="45719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dirty="0">
                    <a:gradFill>
                      <a:gsLst>
                        <a:gs pos="16814">
                          <a:srgbClr val="FFFFFF"/>
                        </a:gs>
                        <a:gs pos="46000">
                          <a:srgbClr val="FFFFFF"/>
                        </a:gs>
                      </a:gsLst>
                      <a:lin ang="5400000" scaled="0"/>
                    </a:gradFill>
                  </a:rPr>
                  <a:t>D2C send endpoint</a:t>
                </a:r>
              </a:p>
            </p:txBody>
          </p:sp>
        </p:grpSp>
        <p:sp>
          <p:nvSpPr>
            <p:cNvPr id="21" name="Rectangle 21">
              <a:extLst>
                <a:ext uri="{FF2B5EF4-FFF2-40B4-BE49-F238E27FC236}">
                  <a16:creationId xmlns:a16="http://schemas.microsoft.com/office/drawing/2014/main" id="{CBCEB0FB-8A03-4FFF-8A5A-DA73FEC0BA21}"/>
                </a:ext>
              </a:extLst>
            </p:cNvPr>
            <p:cNvSpPr/>
            <p:nvPr/>
          </p:nvSpPr>
          <p:spPr bwMode="auto">
            <a:xfrm>
              <a:off x="3932262" y="4594530"/>
              <a:ext cx="1371585" cy="365757"/>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22" name="Rectangle 22">
              <a:extLst>
                <a:ext uri="{FF2B5EF4-FFF2-40B4-BE49-F238E27FC236}">
                  <a16:creationId xmlns:a16="http://schemas.microsoft.com/office/drawing/2014/main" id="{62DFFCC1-EB7B-4A1D-BE78-43AE8EF7A9B9}"/>
                </a:ext>
              </a:extLst>
            </p:cNvPr>
            <p:cNvSpPr/>
            <p:nvPr/>
          </p:nvSpPr>
          <p:spPr bwMode="auto">
            <a:xfrm>
              <a:off x="3932262" y="5076794"/>
              <a:ext cx="1371585" cy="365757"/>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23" name="Rectangle 23">
              <a:extLst>
                <a:ext uri="{FF2B5EF4-FFF2-40B4-BE49-F238E27FC236}">
                  <a16:creationId xmlns:a16="http://schemas.microsoft.com/office/drawing/2014/main" id="{B5B76B0F-E65F-4731-A544-A9CE87E6FE43}"/>
                </a:ext>
              </a:extLst>
            </p:cNvPr>
            <p:cNvSpPr/>
            <p:nvPr/>
          </p:nvSpPr>
          <p:spPr bwMode="auto">
            <a:xfrm>
              <a:off x="3932259" y="5517920"/>
              <a:ext cx="1371585" cy="365757"/>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24" name="Rectangle 24">
              <a:extLst>
                <a:ext uri="{FF2B5EF4-FFF2-40B4-BE49-F238E27FC236}">
                  <a16:creationId xmlns:a16="http://schemas.microsoft.com/office/drawing/2014/main" id="{CCF4966F-3F2D-40E0-B312-E99601B7CF25}"/>
                </a:ext>
              </a:extLst>
            </p:cNvPr>
            <p:cNvSpPr/>
            <p:nvPr/>
          </p:nvSpPr>
          <p:spPr bwMode="auto">
            <a:xfrm>
              <a:off x="5364082" y="2857532"/>
              <a:ext cx="1371585" cy="548635"/>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D2C receive endpoint</a:t>
              </a:r>
              <a:endParaRPr lang="en-US" sz="1400" i="1" dirty="0">
                <a:gradFill>
                  <a:gsLst>
                    <a:gs pos="16814">
                      <a:srgbClr val="FFFFFF"/>
                    </a:gs>
                    <a:gs pos="46000">
                      <a:srgbClr val="FFFFFF"/>
                    </a:gs>
                  </a:gsLst>
                  <a:lin ang="5400000" scaled="0"/>
                </a:gradFill>
              </a:endParaRPr>
            </a:p>
          </p:txBody>
        </p:sp>
        <p:sp>
          <p:nvSpPr>
            <p:cNvPr id="25" name="Rectangle 25">
              <a:extLst>
                <a:ext uri="{FF2B5EF4-FFF2-40B4-BE49-F238E27FC236}">
                  <a16:creationId xmlns:a16="http://schemas.microsoft.com/office/drawing/2014/main" id="{F3C72026-F6AA-48E5-A0D9-9149C6DBA510}"/>
                </a:ext>
              </a:extLst>
            </p:cNvPr>
            <p:cNvSpPr/>
            <p:nvPr/>
          </p:nvSpPr>
          <p:spPr bwMode="auto">
            <a:xfrm>
              <a:off x="5350879" y="3576378"/>
              <a:ext cx="1371585" cy="548635"/>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b="1" dirty="0">
                  <a:gradFill>
                    <a:gsLst>
                      <a:gs pos="16814">
                        <a:srgbClr val="FFFFFF"/>
                      </a:gs>
                      <a:gs pos="46000">
                        <a:srgbClr val="FFFFFF"/>
                      </a:gs>
                    </a:gsLst>
                    <a:lin ang="5400000" scaled="0"/>
                  </a:gradFill>
                </a:rPr>
                <a:t>C2D send endpoint</a:t>
              </a:r>
              <a:endParaRPr lang="en-US" sz="1400" b="1" i="1" dirty="0">
                <a:gradFill>
                  <a:gsLst>
                    <a:gs pos="16814">
                      <a:srgbClr val="FFFFFF"/>
                    </a:gs>
                    <a:gs pos="46000">
                      <a:srgbClr val="FFFFFF"/>
                    </a:gs>
                  </a:gsLst>
                  <a:lin ang="5400000" scaled="0"/>
                </a:gradFill>
              </a:endParaRPr>
            </a:p>
          </p:txBody>
        </p:sp>
        <p:sp>
          <p:nvSpPr>
            <p:cNvPr id="26" name="Rectangle 26">
              <a:extLst>
                <a:ext uri="{FF2B5EF4-FFF2-40B4-BE49-F238E27FC236}">
                  <a16:creationId xmlns:a16="http://schemas.microsoft.com/office/drawing/2014/main" id="{96237FED-3E6E-40F2-9D42-D9690873DD31}"/>
                </a:ext>
              </a:extLst>
            </p:cNvPr>
            <p:cNvSpPr/>
            <p:nvPr/>
          </p:nvSpPr>
          <p:spPr bwMode="auto">
            <a:xfrm>
              <a:off x="5364081" y="5243458"/>
              <a:ext cx="1371585" cy="641746"/>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identity management</a:t>
              </a:r>
            </a:p>
          </p:txBody>
        </p:sp>
      </p:grpSp>
      <p:cxnSp>
        <p:nvCxnSpPr>
          <p:cNvPr id="30" name="Straight Arrow Connector 30">
            <a:extLst>
              <a:ext uri="{FF2B5EF4-FFF2-40B4-BE49-F238E27FC236}">
                <a16:creationId xmlns:a16="http://schemas.microsoft.com/office/drawing/2014/main" id="{4B7A1401-0E50-4CF9-ACC1-F0FFDE7CE64C}"/>
              </a:ext>
            </a:extLst>
          </p:cNvPr>
          <p:cNvCxnSpPr/>
          <p:nvPr/>
        </p:nvCxnSpPr>
        <p:spPr>
          <a:xfrm flipH="1">
            <a:off x="8326059" y="3221726"/>
            <a:ext cx="592937" cy="0"/>
          </a:xfrm>
          <a:prstGeom prst="straightConnector1">
            <a:avLst/>
          </a:prstGeom>
          <a:ln w="38100">
            <a:solidFill>
              <a:srgbClr val="BFBFB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1">
            <a:extLst>
              <a:ext uri="{FF2B5EF4-FFF2-40B4-BE49-F238E27FC236}">
                <a16:creationId xmlns:a16="http://schemas.microsoft.com/office/drawing/2014/main" id="{AD524D81-BFDC-4196-B155-3CF905F51CE5}"/>
              </a:ext>
            </a:extLst>
          </p:cNvPr>
          <p:cNvCxnSpPr>
            <a:cxnSpLocks/>
          </p:cNvCxnSpPr>
          <p:nvPr/>
        </p:nvCxnSpPr>
        <p:spPr>
          <a:xfrm>
            <a:off x="11681502" y="3962600"/>
            <a:ext cx="423636" cy="0"/>
          </a:xfrm>
          <a:prstGeom prst="straightConnector1">
            <a:avLst/>
          </a:prstGeom>
          <a:ln w="38100">
            <a:solidFill>
              <a:srgbClr val="BFBFB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Rectangle 32">
            <a:extLst>
              <a:ext uri="{FF2B5EF4-FFF2-40B4-BE49-F238E27FC236}">
                <a16:creationId xmlns:a16="http://schemas.microsoft.com/office/drawing/2014/main" id="{39AEF56E-B062-4004-80E2-658272C662F8}"/>
              </a:ext>
            </a:extLst>
          </p:cNvPr>
          <p:cNvSpPr/>
          <p:nvPr/>
        </p:nvSpPr>
        <p:spPr bwMode="auto">
          <a:xfrm>
            <a:off x="10222201" y="3559616"/>
            <a:ext cx="1371585" cy="777229"/>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b="1" dirty="0" err="1">
                <a:gradFill>
                  <a:gsLst>
                    <a:gs pos="16814">
                      <a:srgbClr val="FFFFFF"/>
                    </a:gs>
                    <a:gs pos="46000">
                      <a:srgbClr val="FFFFFF"/>
                    </a:gs>
                  </a:gsLst>
                  <a:lin ang="5400000" scaled="0"/>
                </a:gradFill>
              </a:rPr>
              <a:t>Msg</a:t>
            </a:r>
            <a:r>
              <a:rPr lang="en-US" sz="1400" b="1" dirty="0">
                <a:gradFill>
                  <a:gsLst>
                    <a:gs pos="16814">
                      <a:srgbClr val="FFFFFF"/>
                    </a:gs>
                    <a:gs pos="46000">
                      <a:srgbClr val="FFFFFF"/>
                    </a:gs>
                  </a:gsLst>
                  <a:lin ang="5400000" scaled="0"/>
                </a:gradFill>
              </a:rPr>
              <a:t> feedback and monitoring endpoint</a:t>
            </a:r>
          </a:p>
        </p:txBody>
      </p:sp>
      <p:cxnSp>
        <p:nvCxnSpPr>
          <p:cNvPr id="33" name="Straight Arrow Connector 33">
            <a:extLst>
              <a:ext uri="{FF2B5EF4-FFF2-40B4-BE49-F238E27FC236}">
                <a16:creationId xmlns:a16="http://schemas.microsoft.com/office/drawing/2014/main" id="{0810B4A9-2E79-40E8-8128-5CE1FB873547}"/>
              </a:ext>
            </a:extLst>
          </p:cNvPr>
          <p:cNvCxnSpPr>
            <a:cxnSpLocks/>
          </p:cNvCxnSpPr>
          <p:nvPr/>
        </p:nvCxnSpPr>
        <p:spPr>
          <a:xfrm flipH="1">
            <a:off x="11668125" y="3139623"/>
            <a:ext cx="437014" cy="0"/>
          </a:xfrm>
          <a:prstGeom prst="straightConnector1">
            <a:avLst/>
          </a:prstGeom>
          <a:ln w="38100">
            <a:solidFill>
              <a:srgbClr val="BFBFBF"/>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8615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B1DF59-7C47-4EAD-A8D4-6FEE48239861}"/>
              </a:ext>
            </a:extLst>
          </p:cNvPr>
          <p:cNvSpPr>
            <a:spLocks noGrp="1"/>
          </p:cNvSpPr>
          <p:nvPr>
            <p:ph type="title"/>
          </p:nvPr>
        </p:nvSpPr>
        <p:spPr/>
        <p:txBody>
          <a:bodyPr/>
          <a:lstStyle/>
          <a:p>
            <a:r>
              <a:rPr lang="de-DE" dirty="0"/>
              <a:t>Aufgabenstellung</a:t>
            </a:r>
          </a:p>
        </p:txBody>
      </p:sp>
      <p:sp>
        <p:nvSpPr>
          <p:cNvPr id="3" name="Textplatzhalter 2">
            <a:extLst>
              <a:ext uri="{FF2B5EF4-FFF2-40B4-BE49-F238E27FC236}">
                <a16:creationId xmlns:a16="http://schemas.microsoft.com/office/drawing/2014/main" id="{8A570CE4-75B5-4BE5-A5BD-57563AA286D8}"/>
              </a:ext>
            </a:extLst>
          </p:cNvPr>
          <p:cNvSpPr>
            <a:spLocks noGrp="1"/>
          </p:cNvSpPr>
          <p:nvPr>
            <p:ph type="body" sz="quarter" idx="10"/>
          </p:nvPr>
        </p:nvSpPr>
        <p:spPr>
          <a:xfrm>
            <a:off x="519112" y="1370525"/>
            <a:ext cx="11149013" cy="4570482"/>
          </a:xfrm>
        </p:spPr>
        <p:txBody>
          <a:bodyPr/>
          <a:lstStyle/>
          <a:p>
            <a:pPr marL="574675" indent="-571500">
              <a:buFont typeface="Arial" panose="020B0604020202020204" pitchFamily="34" charset="0"/>
              <a:buChar char="•"/>
            </a:pPr>
            <a:r>
              <a:rPr lang="de-DE" dirty="0"/>
              <a:t>Bodenfeuchtigkeit von 3 Weinbergen überwachen</a:t>
            </a:r>
          </a:p>
          <a:p>
            <a:pPr marL="574675" indent="-571500">
              <a:buFont typeface="Arial" panose="020B0604020202020204" pitchFamily="34" charset="0"/>
              <a:buChar char="•"/>
            </a:pPr>
            <a:r>
              <a:rPr lang="de-DE" dirty="0"/>
              <a:t>Ca. 3000 Sensoren </a:t>
            </a:r>
          </a:p>
          <a:p>
            <a:pPr marL="574675" indent="-571500">
              <a:buFont typeface="Arial" panose="020B0604020202020204" pitchFamily="34" charset="0"/>
              <a:buChar char="•"/>
            </a:pPr>
            <a:r>
              <a:rPr lang="de-DE" dirty="0"/>
              <a:t>Unterschreiten mehr als 200 einen Schwellwert</a:t>
            </a:r>
          </a:p>
          <a:p>
            <a:r>
              <a:rPr lang="de-DE" dirty="0">
                <a:solidFill>
                  <a:srgbClr val="FFFFFF"/>
                </a:solidFill>
                <a:cs typeface="Segoe UI Light" panose="020B0502040204020203" pitchFamily="34" charset="0"/>
                <a:sym typeface="Wingdings" panose="05000000000000000000" pitchFamily="2" charset="2"/>
              </a:rPr>
              <a:t>     	  </a:t>
            </a:r>
            <a:r>
              <a:rPr lang="de-DE" dirty="0">
                <a:solidFill>
                  <a:srgbClr val="FFFFFF"/>
                </a:solidFill>
                <a:latin typeface="Segoe UI Light" panose="020B0502040204020203" pitchFamily="34" charset="0"/>
                <a:cs typeface="Segoe UI Light" panose="020B0502040204020203" pitchFamily="34" charset="0"/>
                <a:sym typeface="Wingdings" panose="05000000000000000000" pitchFamily="2" charset="2"/>
              </a:rPr>
              <a:t></a:t>
            </a:r>
            <a:r>
              <a:rPr lang="de-DE" dirty="0">
                <a:solidFill>
                  <a:srgbClr val="FFFFFF"/>
                </a:solidFill>
                <a:latin typeface="Segoe UI Light" panose="020B0502040204020203" pitchFamily="34" charset="0"/>
                <a:cs typeface="Segoe UI Light" panose="020B0502040204020203" pitchFamily="34" charset="0"/>
              </a:rPr>
              <a:t>Aufforderung zur Bewässerung</a:t>
            </a:r>
          </a:p>
          <a:p>
            <a:pPr marL="574675" indent="-571500">
              <a:buFont typeface="Arial" panose="020B0604020202020204" pitchFamily="34" charset="0"/>
              <a:buChar char="•"/>
            </a:pPr>
            <a:r>
              <a:rPr lang="de-DE" dirty="0"/>
              <a:t>Raspberry Pi für Sensoranbindung</a:t>
            </a:r>
          </a:p>
          <a:p>
            <a:pPr marL="574675" indent="-571500">
              <a:buFont typeface="Arial" panose="020B0604020202020204" pitchFamily="34" charset="0"/>
              <a:buChar char="•"/>
            </a:pPr>
            <a:r>
              <a:rPr lang="de-DE" dirty="0"/>
              <a:t>Azure </a:t>
            </a:r>
            <a:r>
              <a:rPr lang="de-DE" dirty="0" err="1"/>
              <a:t>IoT</a:t>
            </a:r>
            <a:r>
              <a:rPr lang="de-DE" dirty="0"/>
              <a:t> Hub als Backend</a:t>
            </a:r>
          </a:p>
          <a:p>
            <a:endParaRPr lang="de-DE" dirty="0"/>
          </a:p>
        </p:txBody>
      </p:sp>
    </p:spTree>
    <p:extLst>
      <p:ext uri="{BB962C8B-B14F-4D97-AF65-F5344CB8AC3E}">
        <p14:creationId xmlns:p14="http://schemas.microsoft.com/office/powerpoint/2010/main" val="118015678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BASF_CONVERTED_TO_TAGS" val="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microsoft.com/office/2006/documentManagement/types"/>
    <ds:schemaRef ds:uri="http://schemas.openxmlformats.org/package/2006/metadata/core-properties"/>
    <ds:schemaRef ds:uri="http://www.w3.org/XML/1998/namespace"/>
    <ds:schemaRef ds:uri="http://purl.org/dc/dcmitype/"/>
    <ds:schemaRef ds:uri="http://purl.org/dc/elements/1.1/"/>
    <ds:schemaRef ds:uri="http://purl.org/dc/terms/"/>
    <ds:schemaRef ds:uri="http://schemas.microsoft.com/office/infopath/2007/PartnerControls"/>
    <ds:schemaRef ds:uri="230e9df3-be65-4c73-a93b-d1236ebd677e"/>
    <ds:schemaRef ds:uri="http://schemas.microsoft.com/office/2006/metadata/properties"/>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564</Words>
  <Application>Microsoft Office PowerPoint</Application>
  <PresentationFormat>Benutzerdefiniert</PresentationFormat>
  <Paragraphs>183</Paragraphs>
  <Slides>21</Slides>
  <Notes>10</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21</vt:i4>
      </vt:variant>
    </vt:vector>
  </HeadingPairs>
  <TitlesOfParts>
    <vt:vector size="31" baseType="lpstr">
      <vt:lpstr>メイリオ</vt:lpstr>
      <vt:lpstr>Arial</vt:lpstr>
      <vt:lpstr>Consolas</vt:lpstr>
      <vt:lpstr>Segoe UI</vt:lpstr>
      <vt:lpstr>Segoe UI Light</vt:lpstr>
      <vt:lpstr>Segoe UI Semibold</vt:lpstr>
      <vt:lpstr>Symbol</vt:lpstr>
      <vt:lpstr>Wingdings</vt:lpstr>
      <vt:lpstr>MS1444_Windows Azure Template 16x9_r08a</vt:lpstr>
      <vt:lpstr>White with Consolas font for code slides</vt:lpstr>
      <vt:lpstr>PowerPoint-Präsentation</vt:lpstr>
      <vt:lpstr>Übersicht</vt:lpstr>
      <vt:lpstr>Azure Allgemein</vt:lpstr>
      <vt:lpstr>Azure IoT Services</vt:lpstr>
      <vt:lpstr>Azure IoT Hub</vt:lpstr>
      <vt:lpstr>Azure IoT Hub</vt:lpstr>
      <vt:lpstr>Device-to-Cloud Nachrichten</vt:lpstr>
      <vt:lpstr>Cloud-to-Device Nachrichten</vt:lpstr>
      <vt:lpstr>Aufgabenstellung</vt:lpstr>
      <vt:lpstr>Aufgabenstellung</vt:lpstr>
      <vt:lpstr>Aufbau</vt:lpstr>
      <vt:lpstr>Raspberry Pi</vt:lpstr>
      <vt:lpstr>Raspberry Pi</vt:lpstr>
      <vt:lpstr>Azure IoT Hub</vt:lpstr>
      <vt:lpstr>WebSite: IoTSignalRHub</vt:lpstr>
      <vt:lpstr>WebSite + WebJob: HumidityInfo</vt:lpstr>
      <vt:lpstr>Web-Job</vt:lpstr>
      <vt:lpstr>WebBrowser: JavaScript</vt:lpstr>
      <vt:lpstr>Ausblick</vt:lpstr>
      <vt:lpstr>PowerPoint-Präsentation</vt:lpstr>
      <vt:lpstr>PowerPoint-Präsentation</vt:lpstr>
    </vt:vector>
  </TitlesOfParts>
  <Company>Artitudes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LW16</cp:lastModifiedBy>
  <cp:revision>597</cp:revision>
  <cp:lastPrinted>2011-12-06T05:57:58Z</cp:lastPrinted>
  <dcterms:created xsi:type="dcterms:W3CDTF">2011-03-29T16:07:22Z</dcterms:created>
  <dcterms:modified xsi:type="dcterms:W3CDTF">2017-12-14T17:42:45Z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Classification_to_AIP">
    <vt:i4>0</vt:i4>
  </property>
</Properties>
</file>