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Lst>
  <p:notesMasterIdLst>
    <p:notesMasterId r:id="rId33"/>
  </p:notesMasterIdLst>
  <p:handoutMasterIdLst>
    <p:handoutMasterId r:id="rId34"/>
  </p:handoutMasterIdLst>
  <p:sldIdLst>
    <p:sldId id="472" r:id="rId6"/>
    <p:sldId id="330" r:id="rId7"/>
    <p:sldId id="489" r:id="rId8"/>
    <p:sldId id="485" r:id="rId9"/>
    <p:sldId id="493" r:id="rId10"/>
    <p:sldId id="486" r:id="rId11"/>
    <p:sldId id="484" r:id="rId12"/>
    <p:sldId id="491" r:id="rId13"/>
    <p:sldId id="475" r:id="rId14"/>
    <p:sldId id="483" r:id="rId15"/>
    <p:sldId id="474" r:id="rId16"/>
    <p:sldId id="477" r:id="rId17"/>
    <p:sldId id="476" r:id="rId18"/>
    <p:sldId id="499" r:id="rId19"/>
    <p:sldId id="502" r:id="rId20"/>
    <p:sldId id="500" r:id="rId21"/>
    <p:sldId id="503" r:id="rId22"/>
    <p:sldId id="501" r:id="rId23"/>
    <p:sldId id="504" r:id="rId24"/>
    <p:sldId id="498" r:id="rId25"/>
    <p:sldId id="494" r:id="rId26"/>
    <p:sldId id="495" r:id="rId27"/>
    <p:sldId id="496" r:id="rId28"/>
    <p:sldId id="497" r:id="rId29"/>
    <p:sldId id="479" r:id="rId30"/>
    <p:sldId id="481" r:id="rId31"/>
    <p:sldId id="473" r:id="rId32"/>
  </p:sldIdLst>
  <p:sldSz cx="12188825" cy="6858000"/>
  <p:notesSz cx="7023100" cy="9309100"/>
  <p:custDataLst>
    <p:tags r:id="rId3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472"/>
            <p14:sldId id="330"/>
            <p14:sldId id="489"/>
            <p14:sldId id="485"/>
            <p14:sldId id="493"/>
            <p14:sldId id="486"/>
            <p14:sldId id="484"/>
            <p14:sldId id="491"/>
            <p14:sldId id="475"/>
            <p14:sldId id="483"/>
            <p14:sldId id="474"/>
            <p14:sldId id="477"/>
            <p14:sldId id="476"/>
            <p14:sldId id="499"/>
            <p14:sldId id="502"/>
            <p14:sldId id="500"/>
            <p14:sldId id="503"/>
            <p14:sldId id="501"/>
            <p14:sldId id="504"/>
            <p14:sldId id="498"/>
            <p14:sldId id="494"/>
            <p14:sldId id="495"/>
            <p14:sldId id="496"/>
            <p14:sldId id="497"/>
            <p14:sldId id="479"/>
            <p14:sldId id="481"/>
            <p14:sldId id="473"/>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2B3"/>
    <a:srgbClr val="00558D"/>
    <a:srgbClr val="BFBFBF"/>
    <a:srgbClr val="3999C6"/>
    <a:srgbClr val="CFCECE"/>
    <a:srgbClr val="3399FF"/>
    <a:srgbClr val="00AEEF"/>
    <a:srgbClr val="5BADFF"/>
    <a:srgbClr val="9A0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89985" autoAdjust="0"/>
  </p:normalViewPr>
  <p:slideViewPr>
    <p:cSldViewPr snapToGrid="0">
      <p:cViewPr>
        <p:scale>
          <a:sx n="75" d="100"/>
          <a:sy n="75" d="100"/>
        </p:scale>
        <p:origin x="1056" y="43"/>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12/15/2017</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12/15/2017</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‹Nr.›</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11008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574675" marR="0" lvl="0" indent="-5715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IaaS, PaaS, SaaS</a:t>
            </a:r>
          </a:p>
          <a:p>
            <a:pPr marL="574675" indent="-571500">
              <a:buFont typeface="Arial" panose="020B0604020202020204" pitchFamily="34" charset="0"/>
              <a:buChar char="•"/>
            </a:pPr>
            <a:endParaRPr lang="de-DE" dirty="0"/>
          </a:p>
          <a:p>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75586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Service Bus Cloudmessaging </a:t>
            </a:r>
            <a:r>
              <a:rPr lang="de-DE" dirty="0" err="1"/>
              <a:t>priv</a:t>
            </a:r>
            <a:r>
              <a:rPr lang="de-DE" dirty="0"/>
              <a:t> </a:t>
            </a:r>
            <a:r>
              <a:rPr lang="de-DE" dirty="0" err="1"/>
              <a:t>vs</a:t>
            </a:r>
            <a:r>
              <a:rPr lang="de-DE" dirty="0"/>
              <a:t> </a:t>
            </a:r>
            <a:r>
              <a:rPr lang="de-DE" dirty="0" err="1"/>
              <a:t>public</a:t>
            </a:r>
            <a:endParaRPr lang="de-DE" dirty="0"/>
          </a:p>
          <a:p>
            <a:r>
              <a:rPr lang="de-DE" dirty="0"/>
              <a:t>HD Insight = Big Data Analysen</a:t>
            </a:r>
          </a:p>
          <a:p>
            <a:r>
              <a:rPr lang="de-DE" dirty="0"/>
              <a:t>Stream Analytics = Echtzeitanalysen</a:t>
            </a:r>
          </a:p>
          <a:p>
            <a:r>
              <a:rPr lang="de-DE" dirty="0"/>
              <a:t>Power BI = Business Analytics </a:t>
            </a:r>
            <a:r>
              <a:rPr lang="de-DE" dirty="0">
                <a:sym typeface="Wingdings" panose="05000000000000000000" pitchFamily="2" charset="2"/>
              </a:rPr>
              <a:t> Darstellung</a:t>
            </a:r>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2711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Tx/>
              <a:buChar char="-"/>
            </a:pPr>
            <a:r>
              <a:rPr lang="de-DE" dirty="0" err="1"/>
              <a:t>Provisioning</a:t>
            </a:r>
            <a:r>
              <a:rPr lang="de-DE" dirty="0"/>
              <a:t> Dienst: Installation ohne Userbemühungen</a:t>
            </a:r>
          </a:p>
          <a:p>
            <a:pPr marL="285750" indent="-285750">
              <a:buFontTx/>
              <a:buChar char="-"/>
            </a:pPr>
            <a:r>
              <a:rPr lang="de-DE" dirty="0"/>
              <a:t>Start, </a:t>
            </a:r>
            <a:r>
              <a:rPr lang="de-DE" dirty="0" err="1"/>
              <a:t>Stop</a:t>
            </a:r>
            <a:r>
              <a:rPr lang="de-DE" dirty="0"/>
              <a:t> Geräte Status etc.</a:t>
            </a:r>
          </a:p>
          <a:p>
            <a:pPr marL="285750" indent="-285750">
              <a:buFontTx/>
              <a:buChar char="-"/>
            </a:pPr>
            <a:r>
              <a:rPr lang="de-DE" dirty="0"/>
              <a:t>Entwicklungsmöglichkeiten: .net, </a:t>
            </a:r>
            <a:r>
              <a:rPr lang="de-DE" dirty="0" err="1"/>
              <a:t>python</a:t>
            </a:r>
            <a:r>
              <a:rPr lang="de-DE" dirty="0"/>
              <a:t>, </a:t>
            </a:r>
            <a:r>
              <a:rPr lang="de-DE" dirty="0" err="1"/>
              <a:t>java</a:t>
            </a:r>
            <a:r>
              <a:rPr lang="de-DE" dirty="0"/>
              <a:t>, </a:t>
            </a:r>
            <a:r>
              <a:rPr lang="de-DE" dirty="0" err="1"/>
              <a:t>php</a:t>
            </a:r>
            <a:r>
              <a:rPr lang="de-DE" dirty="0"/>
              <a:t>, node.js</a:t>
            </a:r>
          </a:p>
          <a:p>
            <a:pPr marL="285750" indent="-285750">
              <a:buFontTx/>
              <a:buChar char="-"/>
            </a:pPr>
            <a:r>
              <a:rPr lang="de-DE" dirty="0"/>
              <a:t>Linux Server, Windows Server, PowerShell</a:t>
            </a:r>
          </a:p>
        </p:txBody>
      </p:sp>
      <p:sp>
        <p:nvSpPr>
          <p:cNvPr id="4" name="Foliennummernplatzhalt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75915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Backend vgl. Großes Schaubild ?!</a:t>
            </a:r>
          </a:p>
        </p:txBody>
      </p:sp>
      <p:sp>
        <p:nvSpPr>
          <p:cNvPr id="4" name="Foliennummernplatzhalt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82475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Advanced</a:t>
            </a:r>
            <a:r>
              <a:rPr lang="de-DE" dirty="0"/>
              <a:t> Message Queuing Protocol</a:t>
            </a:r>
          </a:p>
          <a:p>
            <a:r>
              <a:rPr lang="de-DE" sz="1600" b="0" i="0" kern="1200" dirty="0">
                <a:solidFill>
                  <a:schemeClr val="tx1"/>
                </a:solidFill>
                <a:effectLst/>
                <a:latin typeface="Segoe UI" pitchFamily="34" charset="0"/>
                <a:ea typeface="+mn-ea"/>
                <a:cs typeface="+mn-cs"/>
              </a:rPr>
              <a:t>Message Queuing </a:t>
            </a:r>
            <a:r>
              <a:rPr lang="de-DE" sz="1600" b="0" i="0" kern="1200" dirty="0" err="1">
                <a:solidFill>
                  <a:schemeClr val="tx1"/>
                </a:solidFill>
                <a:effectLst/>
                <a:latin typeface="Segoe UI" pitchFamily="34" charset="0"/>
                <a:ea typeface="+mn-ea"/>
                <a:cs typeface="+mn-cs"/>
              </a:rPr>
              <a:t>Telemetry</a:t>
            </a:r>
            <a:r>
              <a:rPr lang="de-DE" sz="1600" b="0" i="0" kern="1200" dirty="0">
                <a:solidFill>
                  <a:schemeClr val="tx1"/>
                </a:solidFill>
                <a:effectLst/>
                <a:latin typeface="Segoe UI" pitchFamily="34" charset="0"/>
                <a:ea typeface="+mn-ea"/>
                <a:cs typeface="+mn-cs"/>
              </a:rPr>
              <a:t> Transport</a:t>
            </a:r>
            <a:endParaRPr lang="de-DE" dirty="0"/>
          </a:p>
          <a:p>
            <a:r>
              <a:rPr lang="de-DE" dirty="0"/>
              <a:t>3 Möglichkeiten für D2C </a:t>
            </a:r>
            <a:r>
              <a:rPr lang="de-DE" dirty="0">
                <a:sym typeface="Wingdings" panose="05000000000000000000" pitchFamily="2" charset="2"/>
              </a:rPr>
              <a:t> </a:t>
            </a:r>
            <a:r>
              <a:rPr lang="de-DE" dirty="0" err="1">
                <a:sym typeface="Wingdings" panose="05000000000000000000" pitchFamily="2" charset="2"/>
              </a:rPr>
              <a:t>DtC</a:t>
            </a:r>
            <a:r>
              <a:rPr lang="de-DE" dirty="0">
                <a:sym typeface="Wingdings" panose="05000000000000000000" pitchFamily="2" charset="2"/>
              </a:rPr>
              <a:t> Message,  Gemeldete Eigenschaften des Zwilling, Dateiupload</a:t>
            </a:r>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755400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Erst wenn Gerät den Erhalt bestätigt, kann die Nachricht aus der Queue gelöscht werden</a:t>
            </a:r>
          </a:p>
          <a:p>
            <a:pPr marL="285750" indent="-285750">
              <a:buFont typeface="Arial" panose="020B0604020202020204" pitchFamily="34" charset="0"/>
              <a:buChar char="•"/>
            </a:pPr>
            <a:r>
              <a:rPr lang="de-DE" dirty="0"/>
              <a:t>Beispielhafte Status: in Warteschlange eingereiht, Abgeschlossen, Nicht sichtbar, Unzustellbar etc.</a:t>
            </a:r>
          </a:p>
          <a:p>
            <a:pPr marL="285750" indent="-285750">
              <a:buFont typeface="Arial" panose="020B0604020202020204" pitchFamily="34" charset="0"/>
              <a:buChar char="•"/>
            </a:pPr>
            <a:r>
              <a:rPr lang="de-DE" dirty="0"/>
              <a:t>Per Message TTL and </a:t>
            </a:r>
            <a:r>
              <a:rPr lang="de-DE" dirty="0" err="1"/>
              <a:t>Receipts</a:t>
            </a:r>
            <a:r>
              <a:rPr lang="de-DE" dirty="0"/>
              <a:t>!</a:t>
            </a:r>
          </a:p>
        </p:txBody>
      </p:sp>
      <p:sp>
        <p:nvSpPr>
          <p:cNvPr id="4" name="Foliennummernplatzhalt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54143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52360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7.PNG"/><Relationship Id="rId4" Type="http://schemas.microsoft.com/office/2007/relationships/hdphoto" Target="../media/hdphoto2.wdp"/><Relationship Id="rId9" Type="http://schemas.microsoft.com/office/2007/relationships/hdphoto" Target="../media/hdphoto3.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1.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2.png"/><Relationship Id="rId4" Type="http://schemas.microsoft.com/office/2007/relationships/hdphoto" Target="../media/hdphoto4.wdp"/><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emf"/><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emf"/><Relationship Id="rId14" Type="http://schemas.openxmlformats.org/officeDocument/2006/relationships/image" Target="../media/image22.emf"/><Relationship Id="rId22"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858982" y="2537984"/>
            <a:ext cx="7222373"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400" dirty="0"/>
              <a:t>VT </a:t>
            </a:r>
            <a:r>
              <a:rPr lang="en-US" sz="4400" dirty="0" err="1"/>
              <a:t>Semesterprojekt</a:t>
            </a:r>
            <a:endParaRPr lang="en-US" sz="4400" dirty="0"/>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2B0A6DA-3DBA-4A9E-B711-41E62F7307D0}"/>
              </a:ext>
            </a:extLst>
          </p:cNvPr>
          <p:cNvSpPr txBox="1">
            <a:spLocks/>
          </p:cNvSpPr>
          <p:nvPr/>
        </p:nvSpPr>
        <p:spPr>
          <a:xfrm>
            <a:off x="858982" y="3299981"/>
            <a:ext cx="8335355"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Azure IoT Hub</a:t>
            </a:r>
          </a:p>
        </p:txBody>
      </p:sp>
      <p:sp>
        <p:nvSpPr>
          <p:cNvPr id="5" name="Title 3">
            <a:extLst>
              <a:ext uri="{FF2B5EF4-FFF2-40B4-BE49-F238E27FC236}">
                <a16:creationId xmlns:a16="http://schemas.microsoft.com/office/drawing/2014/main" id="{F7726087-70A1-41C3-9885-D9A903BBA09F}"/>
              </a:ext>
            </a:extLst>
          </p:cNvPr>
          <p:cNvSpPr txBox="1">
            <a:spLocks/>
          </p:cNvSpPr>
          <p:nvPr/>
        </p:nvSpPr>
        <p:spPr>
          <a:xfrm>
            <a:off x="9107054" y="4902339"/>
            <a:ext cx="2673464"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r>
              <a:rPr lang="en-US" sz="2400" dirty="0"/>
              <a:t>Christopher Klumb</a:t>
            </a:r>
          </a:p>
          <a:p>
            <a:pPr algn="r"/>
            <a:r>
              <a:rPr lang="en-US" sz="2400" dirty="0"/>
              <a:t>Robert Schmidt</a:t>
            </a:r>
          </a:p>
          <a:p>
            <a:pPr algn="r"/>
            <a:r>
              <a:rPr lang="en-US" sz="2400" dirty="0"/>
              <a:t>Dominic Schwarz</a:t>
            </a:r>
          </a:p>
          <a:p>
            <a:pPr algn="r"/>
            <a:r>
              <a:rPr lang="en-US" sz="2400" dirty="0"/>
              <a:t>Lars Walter</a:t>
            </a:r>
          </a:p>
        </p:txBody>
      </p:sp>
      <p:sp>
        <p:nvSpPr>
          <p:cNvPr id="6" name="Title 3">
            <a:extLst>
              <a:ext uri="{FF2B5EF4-FFF2-40B4-BE49-F238E27FC236}">
                <a16:creationId xmlns:a16="http://schemas.microsoft.com/office/drawing/2014/main" id="{2E7D516E-08E3-4EFC-AEF1-2B838EEA6724}"/>
              </a:ext>
            </a:extLst>
          </p:cNvPr>
          <p:cNvSpPr txBox="1">
            <a:spLocks/>
          </p:cNvSpPr>
          <p:nvPr/>
        </p:nvSpPr>
        <p:spPr>
          <a:xfrm>
            <a:off x="858981" y="4449776"/>
            <a:ext cx="7222373"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2800" dirty="0" err="1"/>
              <a:t>Wintersemester</a:t>
            </a:r>
            <a:r>
              <a:rPr lang="en-US" sz="2800" dirty="0"/>
              <a:t> 2017 / 2018</a:t>
            </a:r>
          </a:p>
        </p:txBody>
      </p:sp>
    </p:spTree>
    <p:extLst>
      <p:ext uri="{BB962C8B-B14F-4D97-AF65-F5344CB8AC3E}">
        <p14:creationId xmlns:p14="http://schemas.microsoft.com/office/powerpoint/2010/main" val="34665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3901068"/>
          </a:xfrm>
        </p:spPr>
        <p:txBody>
          <a:bodyPr/>
          <a:lstStyle/>
          <a:p>
            <a:pPr marL="574675" indent="-571500">
              <a:buFont typeface="Arial" panose="020B0604020202020204" pitchFamily="34" charset="0"/>
              <a:buChar char="•"/>
            </a:pPr>
            <a:r>
              <a:rPr lang="de-DE" dirty="0"/>
              <a:t>Pro Weinberg 1 Gerät (Raspberry Pi oder Simulation)</a:t>
            </a:r>
          </a:p>
          <a:p>
            <a:pPr marL="574675" indent="-571500">
              <a:buFont typeface="Arial" panose="020B0604020202020204" pitchFamily="34" charset="0"/>
              <a:buChar char="•"/>
            </a:pPr>
            <a:r>
              <a:rPr lang="de-DE" dirty="0"/>
              <a:t>8000 Nachrichten a 256 KB pro Tag</a:t>
            </a:r>
          </a:p>
          <a:p>
            <a:pPr marL="574675" indent="-571500">
              <a:buFont typeface="Arial" panose="020B0604020202020204" pitchFamily="34" charset="0"/>
              <a:buChar char="•"/>
            </a:pPr>
            <a:r>
              <a:rPr lang="de-DE" dirty="0" err="1"/>
              <a:t>WebJob</a:t>
            </a:r>
            <a:r>
              <a:rPr lang="de-DE" dirty="0"/>
              <a:t> entnimmt stündlich aktuelle Werte</a:t>
            </a:r>
          </a:p>
          <a:p>
            <a:pPr marL="574675" indent="-571500">
              <a:buFont typeface="Arial" panose="020B0604020202020204" pitchFamily="34" charset="0"/>
              <a:buChar char="•"/>
            </a:pPr>
            <a:r>
              <a:rPr lang="de-DE" dirty="0"/>
              <a:t>Darstellung als Webseite</a:t>
            </a:r>
          </a:p>
          <a:p>
            <a:pPr marL="574675" indent="-571500">
              <a:buFont typeface="Arial" panose="020B0604020202020204" pitchFamily="34" charset="0"/>
              <a:buChar char="•"/>
            </a:pPr>
            <a:r>
              <a:rPr lang="de-DE" dirty="0"/>
              <a:t>Eventuelle E-Mail Benachrichtigung</a:t>
            </a:r>
          </a:p>
          <a:p>
            <a:endParaRPr lang="de-DE" dirty="0"/>
          </a:p>
        </p:txBody>
      </p:sp>
    </p:spTree>
    <p:extLst>
      <p:ext uri="{BB962C8B-B14F-4D97-AF65-F5344CB8AC3E}">
        <p14:creationId xmlns:p14="http://schemas.microsoft.com/office/powerpoint/2010/main" val="18730290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Wolke 11">
            <a:extLst>
              <a:ext uri="{FF2B5EF4-FFF2-40B4-BE49-F238E27FC236}">
                <a16:creationId xmlns:a16="http://schemas.microsoft.com/office/drawing/2014/main" id="{49CDE386-EAC4-4C4C-99E7-8A4DF082DEB4}"/>
              </a:ext>
            </a:extLst>
          </p:cNvPr>
          <p:cNvSpPr/>
          <p:nvPr/>
        </p:nvSpPr>
        <p:spPr bwMode="auto">
          <a:xfrm>
            <a:off x="5037008" y="209511"/>
            <a:ext cx="7151817" cy="3619739"/>
          </a:xfrm>
          <a:prstGeom prst="cloud">
            <a:avLst/>
          </a:prstGeom>
          <a:solidFill>
            <a:schemeClr val="accent2">
              <a:alpha val="6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 name="Titel 1">
            <a:extLst>
              <a:ext uri="{FF2B5EF4-FFF2-40B4-BE49-F238E27FC236}">
                <a16:creationId xmlns:a16="http://schemas.microsoft.com/office/drawing/2014/main" id="{9B3CC5AB-8EF1-4081-9AE5-2A18AFDD45DB}"/>
              </a:ext>
            </a:extLst>
          </p:cNvPr>
          <p:cNvSpPr>
            <a:spLocks noGrp="1"/>
          </p:cNvSpPr>
          <p:nvPr>
            <p:ph type="title"/>
          </p:nvPr>
        </p:nvSpPr>
        <p:spPr>
          <a:xfrm>
            <a:off x="519112" y="402776"/>
            <a:ext cx="11149013" cy="747897"/>
          </a:xfrm>
        </p:spPr>
        <p:txBody>
          <a:bodyPr/>
          <a:lstStyle/>
          <a:p>
            <a:r>
              <a:rPr lang="de-DE" dirty="0"/>
              <a:t>Aufbau</a:t>
            </a:r>
          </a:p>
        </p:txBody>
      </p:sp>
      <p:pic>
        <p:nvPicPr>
          <p:cNvPr id="6" name="Picture 1">
            <a:extLst>
              <a:ext uri="{FF2B5EF4-FFF2-40B4-BE49-F238E27FC236}">
                <a16:creationId xmlns:a16="http://schemas.microsoft.com/office/drawing/2014/main" id="{936D8FB5-2172-4CC8-A3FC-09F04E71C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0475" y="1135254"/>
            <a:ext cx="972000" cy="972000"/>
          </a:xfrm>
          <a:prstGeom prst="rect">
            <a:avLst/>
          </a:prstGeom>
        </p:spPr>
      </p:pic>
      <p:pic>
        <p:nvPicPr>
          <p:cNvPr id="9" name="Grafik 8">
            <a:extLst>
              <a:ext uri="{FF2B5EF4-FFF2-40B4-BE49-F238E27FC236}">
                <a16:creationId xmlns:a16="http://schemas.microsoft.com/office/drawing/2014/main" id="{A71F0CC0-508E-4425-82BF-1D676CF9EAAC}"/>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backgroundRemoval t="5778" b="94667" l="3556" r="91111">
                        <a14:foregroundMark x1="29778" y1="28889" x2="28444" y2="32889"/>
                        <a14:foregroundMark x1="50667" y1="40889" x2="52444" y2="41778"/>
                        <a14:foregroundMark x1="74667" y1="51111" x2="73778" y2="50667"/>
                        <a14:foregroundMark x1="54222" y1="61333" x2="54222" y2="61333"/>
                        <a14:foregroundMark x1="30667" y1="71111" x2="30667" y2="71111"/>
                        <a14:foregroundMark x1="11111" y1="82667" x2="11111" y2="87111"/>
                        <a14:foregroundMark x1="11111" y1="82222" x2="11111" y2="82667"/>
                        <a14:foregroundMark x1="11111" y1="80889" x2="11111" y2="82222"/>
                        <a14:foregroundMark x1="9464" y1="82667" x2="8889" y2="87556"/>
                        <a14:foregroundMark x1="9516" y1="82222" x2="9464" y2="82667"/>
                        <a14:foregroundMark x1="9778" y1="80000" x2="9516" y2="82222"/>
                        <a14:foregroundMark x1="8000" y1="79556" x2="8444" y2="86667"/>
                        <a14:foregroundMark x1="30186" y1="84481" x2="80000" y2="92000"/>
                        <a14:foregroundMark x1="15222" y1="82222" x2="16713" y2="82447"/>
                        <a14:foregroundMark x1="9333" y1="81333" x2="15222" y2="82222"/>
                        <a14:foregroundMark x1="80000" y1="92000" x2="11111" y2="90222"/>
                        <a14:foregroundMark x1="9511" y1="82222" x2="9333" y2="81333"/>
                        <a14:foregroundMark x1="9600" y1="82667" x2="9511" y2="82222"/>
                        <a14:foregroundMark x1="11111" y1="90222" x2="9600" y2="82667"/>
                        <a14:foregroundMark x1="10688" y1="16000" x2="32000" y2="7556"/>
                        <a14:foregroundMark x1="8444" y1="16889" x2="10688" y2="16000"/>
                        <a14:foregroundMark x1="32000" y1="7556" x2="58222" y2="10222"/>
                        <a14:foregroundMark x1="58222" y1="10222" x2="81333" y2="8889"/>
                        <a14:foregroundMark x1="81333" y1="8889" x2="86667" y2="21333"/>
                        <a14:foregroundMark x1="15593" y1="16000" x2="26222" y2="6667"/>
                        <a14:foregroundMark x1="14075" y1="17333" x2="15593" y2="16000"/>
                        <a14:foregroundMark x1="8000" y1="22667" x2="14075" y2="17333"/>
                        <a14:foregroundMark x1="26222" y1="6667" x2="48889" y2="6222"/>
                        <a14:foregroundMark x1="48889" y1="6222" x2="73333" y2="6222"/>
                        <a14:foregroundMark x1="73333" y1="6222" x2="88000" y2="19556"/>
                        <a14:foregroundMark x1="3556" y1="21778" x2="4444" y2="23111"/>
                        <a14:foregroundMark x1="5778" y1="93778" x2="29333" y2="92444"/>
                        <a14:foregroundMark x1="29333" y1="92444" x2="54222" y2="94667"/>
                        <a14:foregroundMark x1="54222" y1="94667" x2="77333" y2="93333"/>
                        <a14:foregroundMark x1="77333" y1="93333" x2="88444" y2="77333"/>
                        <a14:foregroundMark x1="83556" y1="92889" x2="89778" y2="77778"/>
                        <a14:foregroundMark x1="90222" y1="93333" x2="91111" y2="94667"/>
                        <a14:foregroundMark x1="31556" y1="84889" x2="30222" y2="84889"/>
                        <a14:backgroundMark x1="18667" y1="82222" x2="19556" y2="82222"/>
                        <a14:backgroundMark x1="19556" y1="82222" x2="18222" y2="83111"/>
                        <a14:backgroundMark x1="22222" y1="83111" x2="20000" y2="83111"/>
                        <a14:backgroundMark x1="29085" y1="83102" x2="17333" y2="82667"/>
                        <a14:backgroundMark x1="17333" y1="82222" x2="16889" y2="82222"/>
                        <a14:backgroundMark x1="18222" y1="82222" x2="16889" y2="82667"/>
                        <a14:backgroundMark x1="16000" y1="82667" x2="16000" y2="82667"/>
                        <a14:backgroundMark x1="16444" y1="82222" x2="16444" y2="82222"/>
                        <a14:backgroundMark x1="31556" y1="84000" x2="31556" y2="84000"/>
                        <a14:backgroundMark x1="31111" y1="84000" x2="31111" y2="84000"/>
                        <a14:backgroundMark x1="29778" y1="84444" x2="29778" y2="84444"/>
                        <a14:backgroundMark x1="16444" y1="16000" x2="16444" y2="16000"/>
                        <a14:backgroundMark x1="17333" y1="16000" x2="17333" y2="16000"/>
                        <a14:backgroundMark x1="16000" y1="17333" x2="16000" y2="17333"/>
                      </a14:backgroundRemoval>
                    </a14:imgEffect>
                  </a14:imgLayer>
                </a14:imgProps>
              </a:ext>
              <a:ext uri="{28A0092B-C50C-407E-A947-70E740481C1C}">
                <a14:useLocalDpi xmlns:a14="http://schemas.microsoft.com/office/drawing/2010/main" val="0"/>
              </a:ext>
            </a:extLst>
          </a:blip>
          <a:stretch>
            <a:fillRect/>
          </a:stretch>
        </p:blipFill>
        <p:spPr>
          <a:xfrm>
            <a:off x="6014965" y="1135254"/>
            <a:ext cx="972000" cy="972000"/>
          </a:xfrm>
          <a:prstGeom prst="rect">
            <a:avLst/>
          </a:prstGeom>
        </p:spPr>
      </p:pic>
      <p:pic>
        <p:nvPicPr>
          <p:cNvPr id="10" name="Grafik 9">
            <a:extLst>
              <a:ext uri="{FF2B5EF4-FFF2-40B4-BE49-F238E27FC236}">
                <a16:creationId xmlns:a16="http://schemas.microsoft.com/office/drawing/2014/main" id="{3A90B427-1BBE-4D66-8769-313E799C5F68}"/>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242720" y="1150673"/>
            <a:ext cx="972000" cy="972000"/>
          </a:xfrm>
          <a:prstGeom prst="rect">
            <a:avLst/>
          </a:prstGeom>
        </p:spPr>
      </p:pic>
      <p:sp>
        <p:nvSpPr>
          <p:cNvPr id="13" name="Textfeld 12">
            <a:extLst>
              <a:ext uri="{FF2B5EF4-FFF2-40B4-BE49-F238E27FC236}">
                <a16:creationId xmlns:a16="http://schemas.microsoft.com/office/drawing/2014/main" id="{2F471AC1-D053-4588-AF30-7ADEF02E1920}"/>
              </a:ext>
            </a:extLst>
          </p:cNvPr>
          <p:cNvSpPr txBox="1"/>
          <p:nvPr/>
        </p:nvSpPr>
        <p:spPr>
          <a:xfrm>
            <a:off x="5779613" y="2170539"/>
            <a:ext cx="1442703" cy="443198"/>
          </a:xfrm>
          <a:prstGeom prst="rect">
            <a:avLst/>
          </a:prstGeom>
          <a:noFill/>
        </p:spPr>
        <p:txBody>
          <a:bodyPr wrap="none" lIns="0" tIns="0" rIns="0" bIns="0" rtlCol="0">
            <a:spAutoFit/>
          </a:bodyPr>
          <a:lstStyle/>
          <a:p>
            <a:pPr>
              <a:lnSpc>
                <a:spcPct val="90000"/>
              </a:lnSpc>
              <a:spcBef>
                <a:spcPct val="20000"/>
              </a:spcBef>
              <a:buSzPct val="80000"/>
            </a:pPr>
            <a:r>
              <a:rPr lang="de-DE" sz="3200" dirty="0" err="1">
                <a:solidFill>
                  <a:srgbClr val="FFFFFF"/>
                </a:solidFill>
              </a:rPr>
              <a:t>IoT</a:t>
            </a:r>
            <a:r>
              <a:rPr lang="de-DE" sz="3200" dirty="0">
                <a:solidFill>
                  <a:srgbClr val="FFFFFF"/>
                </a:solidFill>
              </a:rPr>
              <a:t> Hub</a:t>
            </a:r>
          </a:p>
        </p:txBody>
      </p:sp>
      <p:sp>
        <p:nvSpPr>
          <p:cNvPr id="17" name="Textfeld 16">
            <a:extLst>
              <a:ext uri="{FF2B5EF4-FFF2-40B4-BE49-F238E27FC236}">
                <a16:creationId xmlns:a16="http://schemas.microsoft.com/office/drawing/2014/main" id="{A8ECF179-4840-4755-87BD-8F9DB0F68FC0}"/>
              </a:ext>
            </a:extLst>
          </p:cNvPr>
          <p:cNvSpPr txBox="1"/>
          <p:nvPr/>
        </p:nvSpPr>
        <p:spPr>
          <a:xfrm>
            <a:off x="7943344" y="2170539"/>
            <a:ext cx="1570751"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Job</a:t>
            </a:r>
          </a:p>
        </p:txBody>
      </p:sp>
      <p:sp>
        <p:nvSpPr>
          <p:cNvPr id="18" name="Textfeld 17">
            <a:extLst>
              <a:ext uri="{FF2B5EF4-FFF2-40B4-BE49-F238E27FC236}">
                <a16:creationId xmlns:a16="http://schemas.microsoft.com/office/drawing/2014/main" id="{4116CEED-52FD-4456-9E83-9BBE957C8B24}"/>
              </a:ext>
            </a:extLst>
          </p:cNvPr>
          <p:cNvSpPr txBox="1"/>
          <p:nvPr/>
        </p:nvSpPr>
        <p:spPr>
          <a:xfrm>
            <a:off x="10110987" y="2170539"/>
            <a:ext cx="169097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App</a:t>
            </a:r>
          </a:p>
        </p:txBody>
      </p:sp>
      <p:sp>
        <p:nvSpPr>
          <p:cNvPr id="14" name="Pfeil: Chevron 13">
            <a:extLst>
              <a:ext uri="{FF2B5EF4-FFF2-40B4-BE49-F238E27FC236}">
                <a16:creationId xmlns:a16="http://schemas.microsoft.com/office/drawing/2014/main" id="{2390A3D8-7157-4EB2-B3E0-DCBD34020677}"/>
              </a:ext>
            </a:extLst>
          </p:cNvPr>
          <p:cNvSpPr/>
          <p:nvPr/>
        </p:nvSpPr>
        <p:spPr bwMode="auto">
          <a:xfrm>
            <a:off x="7387425" y="1211679"/>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0" name="Pfeil: Chevron 19">
            <a:extLst>
              <a:ext uri="{FF2B5EF4-FFF2-40B4-BE49-F238E27FC236}">
                <a16:creationId xmlns:a16="http://schemas.microsoft.com/office/drawing/2014/main" id="{4D5F56F0-4E1F-4B24-864A-057E3212B6C6}"/>
              </a:ext>
            </a:extLst>
          </p:cNvPr>
          <p:cNvSpPr/>
          <p:nvPr/>
        </p:nvSpPr>
        <p:spPr bwMode="auto">
          <a:xfrm>
            <a:off x="9615180" y="1234210"/>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cxnSp>
        <p:nvCxnSpPr>
          <p:cNvPr id="2051" name="Verbinder: gewinkelt 2050">
            <a:extLst>
              <a:ext uri="{FF2B5EF4-FFF2-40B4-BE49-F238E27FC236}">
                <a16:creationId xmlns:a16="http://schemas.microsoft.com/office/drawing/2014/main" id="{DB3411E8-187C-4954-BF0E-46E99735873E}"/>
              </a:ext>
            </a:extLst>
          </p:cNvPr>
          <p:cNvCxnSpPr>
            <a:cxnSpLocks/>
          </p:cNvCxnSpPr>
          <p:nvPr/>
        </p:nvCxnSpPr>
        <p:spPr>
          <a:xfrm flipV="1">
            <a:off x="2975344" y="1721159"/>
            <a:ext cx="2835651" cy="2824609"/>
          </a:xfrm>
          <a:prstGeom prst="bentConnector3">
            <a:avLst/>
          </a:prstGeom>
          <a:ln w="123825">
            <a:solidFill>
              <a:srgbClr val="FFFFFF">
                <a:alpha val="78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2059" name="Gruppieren 2058">
            <a:extLst>
              <a:ext uri="{FF2B5EF4-FFF2-40B4-BE49-F238E27FC236}">
                <a16:creationId xmlns:a16="http://schemas.microsoft.com/office/drawing/2014/main" id="{75C9CE4C-A817-4F5D-98DF-94137E34D9B9}"/>
              </a:ext>
            </a:extLst>
          </p:cNvPr>
          <p:cNvGrpSpPr/>
          <p:nvPr/>
        </p:nvGrpSpPr>
        <p:grpSpPr>
          <a:xfrm>
            <a:off x="519112" y="2838625"/>
            <a:ext cx="3387436" cy="2259393"/>
            <a:chOff x="519112" y="2838625"/>
            <a:chExt cx="3387436" cy="2259393"/>
          </a:xfrm>
        </p:grpSpPr>
        <p:pic>
          <p:nvPicPr>
            <p:cNvPr id="2052" name="Picture 4" descr="Bildergebnis für raspberry pi clipart">
              <a:extLst>
                <a:ext uri="{FF2B5EF4-FFF2-40B4-BE49-F238E27FC236}">
                  <a16:creationId xmlns:a16="http://schemas.microsoft.com/office/drawing/2014/main" id="{B7519BEE-671B-41ED-AE7D-2EC17612E2D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38625"/>
              <a:ext cx="3387436" cy="2259393"/>
            </a:xfrm>
            <a:prstGeom prst="rect">
              <a:avLst/>
            </a:prstGeom>
            <a:noFill/>
            <a:extLst>
              <a:ext uri="{909E8E84-426E-40DD-AFC4-6F175D3DCCD1}">
                <a14:hiddenFill xmlns:a14="http://schemas.microsoft.com/office/drawing/2010/main">
                  <a:solidFill>
                    <a:srgbClr val="FFFFFF"/>
                  </a:solidFill>
                </a14:hiddenFill>
              </a:ext>
            </a:extLst>
          </p:spPr>
        </p:pic>
        <p:sp>
          <p:nvSpPr>
            <p:cNvPr id="2058" name="Rechteck 2057">
              <a:extLst>
                <a:ext uri="{FF2B5EF4-FFF2-40B4-BE49-F238E27FC236}">
                  <a16:creationId xmlns:a16="http://schemas.microsoft.com/office/drawing/2014/main" id="{382C8CAC-FADB-4CF3-B065-D66AFA94B0E5}"/>
                </a:ext>
              </a:extLst>
            </p:cNvPr>
            <p:cNvSpPr/>
            <p:nvPr/>
          </p:nvSpPr>
          <p:spPr bwMode="auto">
            <a:xfrm>
              <a:off x="3028947" y="4419600"/>
              <a:ext cx="785813" cy="400050"/>
            </a:xfrm>
            <a:prstGeom prst="rect">
              <a:avLst/>
            </a:prstGeom>
            <a:solidFill>
              <a:srgbClr val="CFCECE"/>
            </a:solidFill>
            <a:ln>
              <a:solidFill>
                <a:srgbClr val="CFCEC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grpSp>
      <p:sp>
        <p:nvSpPr>
          <p:cNvPr id="2060" name="Pfeil: nach oben gebogen 2059">
            <a:extLst>
              <a:ext uri="{FF2B5EF4-FFF2-40B4-BE49-F238E27FC236}">
                <a16:creationId xmlns:a16="http://schemas.microsoft.com/office/drawing/2014/main" id="{EAE6AD28-F8F9-4A6D-9DD1-8F6DE659F469}"/>
              </a:ext>
            </a:extLst>
          </p:cNvPr>
          <p:cNvSpPr/>
          <p:nvPr/>
        </p:nvSpPr>
        <p:spPr bwMode="auto">
          <a:xfrm rot="5400000" flipV="1">
            <a:off x="8967817" y="3542267"/>
            <a:ext cx="3005316" cy="1721150"/>
          </a:xfrm>
          <a:prstGeom prst="bentUpArrow">
            <a:avLst>
              <a:gd name="adj1" fmla="val 13815"/>
              <a:gd name="adj2" fmla="val 15213"/>
              <a:gd name="adj3" fmla="val 32270"/>
            </a:avLst>
          </a:prstGeom>
          <a:solidFill>
            <a:srgbClr val="FFFFFF">
              <a:alpha val="7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pic>
        <p:nvPicPr>
          <p:cNvPr id="45" name="Grafik 44">
            <a:extLst>
              <a:ext uri="{FF2B5EF4-FFF2-40B4-BE49-F238E27FC236}">
                <a16:creationId xmlns:a16="http://schemas.microsoft.com/office/drawing/2014/main" id="{35D61643-AC9C-4763-8654-41E52F05E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4598" y="4229100"/>
            <a:ext cx="3583743" cy="2389162"/>
          </a:xfrm>
          <a:prstGeom prst="rect">
            <a:avLst/>
          </a:prstGeom>
        </p:spPr>
      </p:pic>
      <p:sp>
        <p:nvSpPr>
          <p:cNvPr id="2062" name="Textfeld 2061">
            <a:extLst>
              <a:ext uri="{FF2B5EF4-FFF2-40B4-BE49-F238E27FC236}">
                <a16:creationId xmlns:a16="http://schemas.microsoft.com/office/drawing/2014/main" id="{408A54A0-1CAB-45D9-86B2-527336E7EF79}"/>
              </a:ext>
            </a:extLst>
          </p:cNvPr>
          <p:cNvSpPr txBox="1"/>
          <p:nvPr/>
        </p:nvSpPr>
        <p:spPr>
          <a:xfrm>
            <a:off x="6588126" y="4381500"/>
            <a:ext cx="2511424" cy="96950"/>
          </a:xfrm>
          <a:prstGeom prst="rect">
            <a:avLst/>
          </a:prstGeom>
          <a:solidFill>
            <a:srgbClr val="FFFFFF"/>
          </a:solidFill>
        </p:spPr>
        <p:txBody>
          <a:bodyPr wrap="square" lIns="0" tIns="0" rIns="0" bIns="0" rtlCol="0">
            <a:spAutoFit/>
          </a:bodyPr>
          <a:lstStyle/>
          <a:p>
            <a:pPr>
              <a:lnSpc>
                <a:spcPct val="90000"/>
              </a:lnSpc>
              <a:spcBef>
                <a:spcPct val="20000"/>
              </a:spcBef>
              <a:buSzPct val="80000"/>
            </a:pPr>
            <a:r>
              <a:rPr lang="de-DE" sz="700" b="1" dirty="0">
                <a:gradFill>
                  <a:gsLst>
                    <a:gs pos="0">
                      <a:srgbClr val="292929">
                        <a:lumMod val="90000"/>
                        <a:lumOff val="10000"/>
                      </a:srgbClr>
                    </a:gs>
                    <a:gs pos="86000">
                      <a:srgbClr val="292929">
                        <a:lumMod val="90000"/>
                        <a:lumOff val="10000"/>
                      </a:srgbClr>
                    </a:gs>
                  </a:gsLst>
                  <a:lin ang="5400000" scaled="0"/>
                </a:gradFill>
              </a:rPr>
              <a:t>http://vtiothubwebsite.azurewebsites.net/HumidityInfo</a:t>
            </a:r>
          </a:p>
        </p:txBody>
      </p:sp>
      <p:sp>
        <p:nvSpPr>
          <p:cNvPr id="27" name="Eckige Klammer links 26">
            <a:extLst>
              <a:ext uri="{FF2B5EF4-FFF2-40B4-BE49-F238E27FC236}">
                <a16:creationId xmlns:a16="http://schemas.microsoft.com/office/drawing/2014/main" id="{BE074774-57EB-467B-BEC2-06F1F36A76CB}"/>
              </a:ext>
            </a:extLst>
          </p:cNvPr>
          <p:cNvSpPr/>
          <p:nvPr/>
        </p:nvSpPr>
        <p:spPr>
          <a:xfrm>
            <a:off x="406400" y="3048000"/>
            <a:ext cx="444500" cy="285750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Eckige Klammer links 29">
            <a:extLst>
              <a:ext uri="{FF2B5EF4-FFF2-40B4-BE49-F238E27FC236}">
                <a16:creationId xmlns:a16="http://schemas.microsoft.com/office/drawing/2014/main" id="{E4C72390-4A00-4852-A77C-680FC69D68CF}"/>
              </a:ext>
            </a:extLst>
          </p:cNvPr>
          <p:cNvSpPr/>
          <p:nvPr/>
        </p:nvSpPr>
        <p:spPr>
          <a:xfrm>
            <a:off x="296862" y="2946400"/>
            <a:ext cx="554038" cy="313055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1" name="Grafik 10">
            <a:extLst>
              <a:ext uri="{FF2B5EF4-FFF2-40B4-BE49-F238E27FC236}">
                <a16:creationId xmlns:a16="http://schemas.microsoft.com/office/drawing/2014/main" id="{ABDFA810-9B4A-47F2-AEAF-0E2F95ABDED6}"/>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10000" b="90000" l="6667" r="91667">
                        <a14:foregroundMark x1="15833" y1="41667" x2="7833" y2="41167"/>
                        <a14:foregroundMark x1="15000" y1="60167" x2="7000" y2="60167"/>
                        <a14:foregroundMark x1="85167" y1="57667" x2="86000" y2="43500"/>
                        <a14:foregroundMark x1="89333" y1="59333" x2="89167" y2="43500"/>
                        <a14:foregroundMark x1="90000" y1="42833" x2="91167" y2="48667"/>
                        <a14:foregroundMark x1="90500" y1="43500" x2="91500" y2="48833"/>
                        <a14:foregroundMark x1="6833" y1="40500" x2="7000" y2="41667"/>
                        <a14:foregroundMark x1="91167" y1="49333" x2="90667" y2="54667"/>
                        <a14:foregroundMark x1="91500" y1="51333" x2="91167" y2="45833"/>
                        <a14:foregroundMark x1="91500" y1="48167" x2="91667" y2="44833"/>
                      </a14:backgroundRemoval>
                    </a14:imgEffect>
                  </a14:imgLayer>
                </a14:imgProps>
              </a:ext>
              <a:ext uri="{28A0092B-C50C-407E-A947-70E740481C1C}">
                <a14:useLocalDpi xmlns:a14="http://schemas.microsoft.com/office/drawing/2010/main" val="0"/>
              </a:ext>
            </a:extLst>
          </a:blip>
          <a:srcRect l="-833" t="36499" r="833" b="35834"/>
          <a:stretch/>
        </p:blipFill>
        <p:spPr>
          <a:xfrm rot="10800000">
            <a:off x="519112" y="5663302"/>
            <a:ext cx="2438615" cy="674684"/>
          </a:xfrm>
          <a:prstGeom prst="rect">
            <a:avLst/>
          </a:prstGeom>
        </p:spPr>
      </p:pic>
      <p:pic>
        <p:nvPicPr>
          <p:cNvPr id="4" name="Grafik 3">
            <a:extLst>
              <a:ext uri="{FF2B5EF4-FFF2-40B4-BE49-F238E27FC236}">
                <a16:creationId xmlns:a16="http://schemas.microsoft.com/office/drawing/2014/main" id="{F89EA312-30CB-4E45-AC92-4BBDDFD293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9441" y="4701359"/>
            <a:ext cx="3414056" cy="1889924"/>
          </a:xfrm>
          <a:prstGeom prst="rect">
            <a:avLst/>
          </a:prstGeom>
        </p:spPr>
      </p:pic>
    </p:spTree>
    <p:extLst>
      <p:ext uri="{BB962C8B-B14F-4D97-AF65-F5344CB8AC3E}">
        <p14:creationId xmlns:p14="http://schemas.microsoft.com/office/powerpoint/2010/main" val="2218512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2CDCF-E5FF-4C0F-8AA4-5099B2384E86}"/>
              </a:ext>
            </a:extLst>
          </p:cNvPr>
          <p:cNvSpPr>
            <a:spLocks noGrp="1"/>
          </p:cNvSpPr>
          <p:nvPr>
            <p:ph type="title"/>
          </p:nvPr>
        </p:nvSpPr>
        <p:spPr/>
        <p:txBody>
          <a:bodyPr/>
          <a:lstStyle/>
          <a:p>
            <a:r>
              <a:rPr lang="de-DE" dirty="0"/>
              <a:t>Raspberry Pi</a:t>
            </a:r>
          </a:p>
        </p:txBody>
      </p:sp>
      <p:sp>
        <p:nvSpPr>
          <p:cNvPr id="3" name="Textplatzhalter 2">
            <a:extLst>
              <a:ext uri="{FF2B5EF4-FFF2-40B4-BE49-F238E27FC236}">
                <a16:creationId xmlns:a16="http://schemas.microsoft.com/office/drawing/2014/main" id="{D2712A2F-A09F-4EE8-A53D-29660C19CD0F}"/>
              </a:ext>
            </a:extLst>
          </p:cNvPr>
          <p:cNvSpPr>
            <a:spLocks noGrp="1"/>
          </p:cNvSpPr>
          <p:nvPr>
            <p:ph type="body" sz="quarter" idx="10"/>
          </p:nvPr>
        </p:nvSpPr>
        <p:spPr>
          <a:xfrm>
            <a:off x="519112" y="1370525"/>
            <a:ext cx="11149013" cy="4208844"/>
          </a:xfrm>
        </p:spPr>
        <p:txBody>
          <a:bodyPr/>
          <a:lstStyle/>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Implementierung in Python </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Linux </a:t>
            </a:r>
            <a:r>
              <a:rPr lang="de-DE" spc="-94" dirty="0" err="1">
                <a:solidFill>
                  <a:srgbClr val="FFFFFF"/>
                </a:solidFill>
                <a:uFill>
                  <a:solidFill>
                    <a:srgbClr val="FFFFFF"/>
                  </a:solidFill>
                </a:uFill>
                <a:latin typeface="Segoe UI Light"/>
              </a:rPr>
              <a:t>Spidev</a:t>
            </a:r>
            <a:r>
              <a:rPr lang="de-DE" spc="-94" dirty="0">
                <a:solidFill>
                  <a:srgbClr val="FFFFFF"/>
                </a:solidFill>
                <a:uFill>
                  <a:solidFill>
                    <a:srgbClr val="FFFFFF"/>
                  </a:solidFill>
                </a:uFill>
                <a:latin typeface="Segoe UI Light"/>
              </a:rPr>
              <a:t> Treiber</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Azure SDK </a:t>
            </a:r>
            <a:r>
              <a:rPr lang="de-DE" spc="-94" dirty="0" err="1">
                <a:solidFill>
                  <a:srgbClr val="FFFFFF"/>
                </a:solidFill>
                <a:uFill>
                  <a:solidFill>
                    <a:srgbClr val="FFFFFF"/>
                  </a:solidFill>
                </a:uFill>
                <a:latin typeface="Segoe UI Light"/>
              </a:rPr>
              <a:t>for</a:t>
            </a:r>
            <a:r>
              <a:rPr lang="de-DE" spc="-94" dirty="0">
                <a:solidFill>
                  <a:srgbClr val="FFFFFF"/>
                </a:solidFill>
                <a:uFill>
                  <a:solidFill>
                    <a:srgbClr val="FFFFFF"/>
                  </a:solidFill>
                </a:uFill>
                <a:latin typeface="Segoe UI Light"/>
              </a:rPr>
              <a:t> Python</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a:solidFill>
                  <a:srgbClr val="FFFFFF"/>
                </a:solidFill>
                <a:uFill>
                  <a:solidFill>
                    <a:srgbClr val="FFFFFF"/>
                  </a:solidFill>
                </a:uFill>
                <a:latin typeface="Segoe UI Light"/>
              </a:rPr>
              <a:t>AMQP </a:t>
            </a:r>
            <a:r>
              <a:rPr lang="de-DE" spc="-94" dirty="0">
                <a:solidFill>
                  <a:srgbClr val="FFFFFF"/>
                </a:solidFill>
                <a:uFill>
                  <a:solidFill>
                    <a:srgbClr val="FFFFFF"/>
                  </a:solidFill>
                </a:uFill>
                <a:latin typeface="Segoe UI Light"/>
              </a:rPr>
              <a:t>Protocol</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MCP3008 AD-Wandler</a:t>
            </a:r>
            <a:endParaRPr lang="de-DE" sz="1800" spc="-1" dirty="0">
              <a:solidFill>
                <a:srgbClr val="000000"/>
              </a:solidFill>
              <a:uFill>
                <a:solidFill>
                  <a:srgbClr val="FFFFFF"/>
                </a:solidFill>
              </a:uFill>
              <a:latin typeface="Arial"/>
            </a:endParaRPr>
          </a:p>
          <a:p>
            <a:endParaRPr lang="de-DE" dirty="0"/>
          </a:p>
        </p:txBody>
      </p:sp>
    </p:spTree>
    <p:extLst>
      <p:ext uri="{BB962C8B-B14F-4D97-AF65-F5344CB8AC3E}">
        <p14:creationId xmlns:p14="http://schemas.microsoft.com/office/powerpoint/2010/main" val="12341760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7ECC2-D056-4AC5-9794-77DC97DA4DA1}"/>
              </a:ext>
            </a:extLst>
          </p:cNvPr>
          <p:cNvSpPr>
            <a:spLocks noGrp="1"/>
          </p:cNvSpPr>
          <p:nvPr>
            <p:ph type="title"/>
          </p:nvPr>
        </p:nvSpPr>
        <p:spPr>
          <a:xfrm>
            <a:off x="519112" y="402776"/>
            <a:ext cx="11149013" cy="747897"/>
          </a:xfrm>
        </p:spPr>
        <p:txBody>
          <a:bodyPr/>
          <a:lstStyle/>
          <a:p>
            <a:r>
              <a:rPr lang="de-DE" dirty="0"/>
              <a:t>Raspberry Pi</a:t>
            </a:r>
          </a:p>
        </p:txBody>
      </p:sp>
      <p:sp>
        <p:nvSpPr>
          <p:cNvPr id="3" name="Textplatzhalter 2">
            <a:extLst>
              <a:ext uri="{FF2B5EF4-FFF2-40B4-BE49-F238E27FC236}">
                <a16:creationId xmlns:a16="http://schemas.microsoft.com/office/drawing/2014/main" id="{2B3C8135-AD39-4DDA-A1F9-289D5723E6DD}"/>
              </a:ext>
            </a:extLst>
          </p:cNvPr>
          <p:cNvSpPr>
            <a:spLocks noGrp="1"/>
          </p:cNvSpPr>
          <p:nvPr>
            <p:ph type="body" sz="quarter" idx="10"/>
          </p:nvPr>
        </p:nvSpPr>
        <p:spPr>
          <a:xfrm>
            <a:off x="519112" y="1370525"/>
            <a:ext cx="11149013" cy="4154984"/>
          </a:xfrm>
        </p:spPr>
        <p:txBody>
          <a:bodyPr/>
          <a:lstStyle/>
          <a:p>
            <a:pPr marL="574560" indent="-570960">
              <a:lnSpc>
                <a:spcPct val="100000"/>
              </a:lnSpc>
              <a:buFont typeface="Arial"/>
              <a:buChar char="•"/>
            </a:pPr>
            <a:r>
              <a:rPr lang="de-DE" spc="-94" dirty="0">
                <a:solidFill>
                  <a:srgbClr val="FFFFFF"/>
                </a:solidFill>
                <a:uFill>
                  <a:solidFill>
                    <a:srgbClr val="FFFFFF"/>
                  </a:solidFill>
                </a:uFill>
                <a:latin typeface="Segoe UI Light"/>
              </a:rPr>
              <a:t>Feuchtigkeitswert wird ausgelesen </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Wert wird als Prozentwert berechnet</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Verbindung wird mit den Connection String aufgebaut</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Senden des Wertes als JSON </a:t>
            </a:r>
            <a:r>
              <a:rPr lang="de-DE" spc="-94" dirty="0" err="1">
                <a:solidFill>
                  <a:srgbClr val="FFFFFF"/>
                </a:solidFill>
                <a:uFill>
                  <a:solidFill>
                    <a:srgbClr val="FFFFFF"/>
                  </a:solidFill>
                </a:uFill>
                <a:latin typeface="Segoe UI Light"/>
              </a:rPr>
              <a:t>Object</a:t>
            </a:r>
            <a:r>
              <a:rPr lang="de-DE" spc="-94" dirty="0">
                <a:solidFill>
                  <a:srgbClr val="FFFFFF"/>
                </a:solidFill>
                <a:uFill>
                  <a:solidFill>
                    <a:srgbClr val="FFFFFF"/>
                  </a:solidFill>
                </a:uFill>
                <a:latin typeface="Segoe UI Light"/>
              </a:rPr>
              <a:t> zum </a:t>
            </a:r>
            <a:r>
              <a:rPr lang="de-DE" spc="-94" dirty="0" err="1">
                <a:solidFill>
                  <a:srgbClr val="FFFFFF"/>
                </a:solidFill>
                <a:uFill>
                  <a:solidFill>
                    <a:srgbClr val="FFFFFF"/>
                  </a:solidFill>
                </a:uFill>
                <a:latin typeface="Segoe UI Light"/>
              </a:rPr>
              <a:t>Iot</a:t>
            </a:r>
            <a:r>
              <a:rPr lang="de-DE" spc="-94" dirty="0">
                <a:solidFill>
                  <a:srgbClr val="FFFFFF"/>
                </a:solidFill>
                <a:uFill>
                  <a:solidFill>
                    <a:srgbClr val="FFFFFF"/>
                  </a:solidFill>
                </a:uFill>
                <a:latin typeface="Segoe UI Light"/>
              </a:rPr>
              <a:t> Hub </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err="1">
                <a:solidFill>
                  <a:srgbClr val="FFFFFF"/>
                </a:solidFill>
                <a:uFill>
                  <a:solidFill>
                    <a:srgbClr val="FFFFFF"/>
                  </a:solidFill>
                </a:uFill>
                <a:latin typeface="Segoe UI Light"/>
              </a:rPr>
              <a:t>Zeitinterval</a:t>
            </a:r>
            <a:r>
              <a:rPr lang="de-DE" spc="-94" dirty="0">
                <a:solidFill>
                  <a:srgbClr val="FFFFFF"/>
                </a:solidFill>
                <a:uFill>
                  <a:solidFill>
                    <a:srgbClr val="FFFFFF"/>
                  </a:solidFill>
                </a:uFill>
                <a:latin typeface="Segoe UI Light"/>
              </a:rPr>
              <a:t> abwarten </a:t>
            </a:r>
            <a:endParaRPr lang="de-DE" sz="180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1938395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7ECC2-D056-4AC5-9794-77DC97DA4DA1}"/>
              </a:ext>
            </a:extLst>
          </p:cNvPr>
          <p:cNvSpPr>
            <a:spLocks noGrp="1"/>
          </p:cNvSpPr>
          <p:nvPr>
            <p:ph type="title"/>
          </p:nvPr>
        </p:nvSpPr>
        <p:spPr>
          <a:xfrm>
            <a:off x="519112" y="402776"/>
            <a:ext cx="11149013" cy="747897"/>
          </a:xfrm>
        </p:spPr>
        <p:txBody>
          <a:bodyPr/>
          <a:lstStyle/>
          <a:p>
            <a:r>
              <a:rPr lang="de-DE" spc="-94" dirty="0">
                <a:uFill>
                  <a:solidFill>
                    <a:srgbClr val="FFFFFF"/>
                  </a:solidFill>
                </a:uFill>
                <a:latin typeface="Segoe UI Light"/>
              </a:rPr>
              <a:t>Raspberry </a:t>
            </a:r>
            <a:r>
              <a:rPr lang="de-DE" spc="-94" dirty="0">
                <a:uFill>
                  <a:solidFill>
                    <a:srgbClr val="FFFFFF"/>
                  </a:solidFill>
                </a:uFill>
                <a:latin typeface="Segoe UI Light"/>
                <a:sym typeface="Wingdings" panose="05000000000000000000" pitchFamily="2" charset="2"/>
              </a:rPr>
              <a:t>Skript – Initialisierung</a:t>
            </a:r>
            <a:endParaRPr lang="de-DE" dirty="0"/>
          </a:p>
        </p:txBody>
      </p:sp>
      <p:sp>
        <p:nvSpPr>
          <p:cNvPr id="3" name="Textplatzhalter 2">
            <a:extLst>
              <a:ext uri="{FF2B5EF4-FFF2-40B4-BE49-F238E27FC236}">
                <a16:creationId xmlns:a16="http://schemas.microsoft.com/office/drawing/2014/main" id="{2B3C8135-AD39-4DDA-A1F9-289D5723E6DD}"/>
              </a:ext>
            </a:extLst>
          </p:cNvPr>
          <p:cNvSpPr>
            <a:spLocks noGrp="1"/>
          </p:cNvSpPr>
          <p:nvPr>
            <p:ph type="body" sz="quarter" idx="10"/>
          </p:nvPr>
        </p:nvSpPr>
        <p:spPr>
          <a:xfrm>
            <a:off x="519112" y="1370525"/>
            <a:ext cx="11149013" cy="2562240"/>
          </a:xfrm>
        </p:spPr>
        <p:txBody>
          <a:bodyPr/>
          <a:lstStyle/>
          <a:p>
            <a:pPr marL="574675" indent="-571500">
              <a:buFont typeface="Arial" panose="020B0604020202020204" pitchFamily="34" charset="0"/>
              <a:buChar char="•"/>
            </a:pPr>
            <a:r>
              <a:rPr lang="de-DE" dirty="0"/>
              <a:t>Initialisierung</a:t>
            </a:r>
          </a:p>
          <a:p>
            <a:pPr marL="574675" indent="-571500">
              <a:buFont typeface="Arial" panose="020B0604020202020204" pitchFamily="34" charset="0"/>
              <a:buChar char="•"/>
            </a:pPr>
            <a:r>
              <a:rPr lang="de-DE" dirty="0"/>
              <a:t>Connection String</a:t>
            </a:r>
          </a:p>
          <a:p>
            <a:pPr marL="574675" indent="-571500">
              <a:buFont typeface="Arial" panose="020B0604020202020204" pitchFamily="34" charset="0"/>
              <a:buChar char="•"/>
            </a:pPr>
            <a:r>
              <a:rPr lang="de-DE" dirty="0"/>
              <a:t>AMQP</a:t>
            </a:r>
          </a:p>
          <a:p>
            <a:pPr marL="574675" indent="-571500">
              <a:buFont typeface="Arial" panose="020B0604020202020204" pitchFamily="34" charset="0"/>
              <a:buChar char="•"/>
            </a:pPr>
            <a:r>
              <a:rPr lang="de-DE" dirty="0"/>
              <a:t>Option Settings</a:t>
            </a:r>
          </a:p>
        </p:txBody>
      </p:sp>
    </p:spTree>
    <p:extLst>
      <p:ext uri="{BB962C8B-B14F-4D97-AF65-F5344CB8AC3E}">
        <p14:creationId xmlns:p14="http://schemas.microsoft.com/office/powerpoint/2010/main" val="23113847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7ECC2-D056-4AC5-9794-77DC97DA4DA1}"/>
              </a:ext>
            </a:extLst>
          </p:cNvPr>
          <p:cNvSpPr>
            <a:spLocks noGrp="1"/>
          </p:cNvSpPr>
          <p:nvPr>
            <p:ph type="title"/>
          </p:nvPr>
        </p:nvSpPr>
        <p:spPr>
          <a:xfrm>
            <a:off x="519112" y="402776"/>
            <a:ext cx="11149013" cy="747897"/>
          </a:xfrm>
        </p:spPr>
        <p:txBody>
          <a:bodyPr/>
          <a:lstStyle/>
          <a:p>
            <a:r>
              <a:rPr lang="de-DE" spc="-94" dirty="0">
                <a:uFill>
                  <a:solidFill>
                    <a:srgbClr val="FFFFFF"/>
                  </a:solidFill>
                </a:uFill>
                <a:latin typeface="Segoe UI Light"/>
              </a:rPr>
              <a:t>Raspberry </a:t>
            </a:r>
            <a:r>
              <a:rPr lang="de-DE" spc="-94" dirty="0">
                <a:uFill>
                  <a:solidFill>
                    <a:srgbClr val="FFFFFF"/>
                  </a:solidFill>
                </a:uFill>
                <a:latin typeface="Segoe UI Light"/>
                <a:sym typeface="Wingdings" panose="05000000000000000000" pitchFamily="2" charset="2"/>
              </a:rPr>
              <a:t>Skript – Initialisierung</a:t>
            </a:r>
            <a:endParaRPr lang="de-DE" dirty="0"/>
          </a:p>
        </p:txBody>
      </p:sp>
      <p:pic>
        <p:nvPicPr>
          <p:cNvPr id="4" name="Grafik 3">
            <a:extLst>
              <a:ext uri="{FF2B5EF4-FFF2-40B4-BE49-F238E27FC236}">
                <a16:creationId xmlns:a16="http://schemas.microsoft.com/office/drawing/2014/main" id="{E728DDA3-9153-4CCD-9272-9A51CC8CE0B6}"/>
              </a:ext>
            </a:extLst>
          </p:cNvPr>
          <p:cNvPicPr>
            <a:picLocks noChangeAspect="1"/>
          </p:cNvPicPr>
          <p:nvPr/>
        </p:nvPicPr>
        <p:blipFill>
          <a:blip r:embed="rId2"/>
          <a:stretch>
            <a:fillRect/>
          </a:stretch>
        </p:blipFill>
        <p:spPr>
          <a:xfrm>
            <a:off x="1279729" y="1294794"/>
            <a:ext cx="9627778" cy="4950260"/>
          </a:xfrm>
          <a:prstGeom prst="rect">
            <a:avLst/>
          </a:prstGeom>
        </p:spPr>
      </p:pic>
    </p:spTree>
    <p:extLst>
      <p:ext uri="{BB962C8B-B14F-4D97-AF65-F5344CB8AC3E}">
        <p14:creationId xmlns:p14="http://schemas.microsoft.com/office/powerpoint/2010/main" val="22670167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D7F86-1643-4F0A-BE95-C15115B21722}"/>
              </a:ext>
            </a:extLst>
          </p:cNvPr>
          <p:cNvSpPr>
            <a:spLocks noGrp="1"/>
          </p:cNvSpPr>
          <p:nvPr>
            <p:ph type="title"/>
          </p:nvPr>
        </p:nvSpPr>
        <p:spPr/>
        <p:txBody>
          <a:bodyPr/>
          <a:lstStyle/>
          <a:p>
            <a:r>
              <a:rPr lang="de-DE" dirty="0"/>
              <a:t>Raspberry Skript </a:t>
            </a:r>
            <a:r>
              <a:rPr lang="de-DE" spc="-94" dirty="0">
                <a:uFill>
                  <a:solidFill>
                    <a:srgbClr val="FFFFFF"/>
                  </a:solidFill>
                </a:uFill>
                <a:latin typeface="Segoe UI Light"/>
                <a:sym typeface="Wingdings" panose="05000000000000000000" pitchFamily="2" charset="2"/>
              </a:rPr>
              <a:t>–</a:t>
            </a:r>
            <a:r>
              <a:rPr lang="de-DE" dirty="0"/>
              <a:t> Sensorabfrage</a:t>
            </a:r>
          </a:p>
        </p:txBody>
      </p:sp>
      <p:sp>
        <p:nvSpPr>
          <p:cNvPr id="3" name="Textplatzhalter 2">
            <a:extLst>
              <a:ext uri="{FF2B5EF4-FFF2-40B4-BE49-F238E27FC236}">
                <a16:creationId xmlns:a16="http://schemas.microsoft.com/office/drawing/2014/main" id="{80A64C65-7689-40B9-B5A2-67CBCDB0499A}"/>
              </a:ext>
            </a:extLst>
          </p:cNvPr>
          <p:cNvSpPr>
            <a:spLocks noGrp="1"/>
          </p:cNvSpPr>
          <p:nvPr>
            <p:ph type="body" sz="quarter" idx="10"/>
          </p:nvPr>
        </p:nvSpPr>
        <p:spPr>
          <a:xfrm>
            <a:off x="519112" y="1370525"/>
            <a:ext cx="11149013" cy="2562240"/>
          </a:xfrm>
        </p:spPr>
        <p:txBody>
          <a:bodyPr/>
          <a:lstStyle/>
          <a:p>
            <a:pPr marL="574675" indent="-571500">
              <a:buFont typeface="Arial" panose="020B0604020202020204" pitchFamily="34" charset="0"/>
              <a:buChar char="•"/>
            </a:pPr>
            <a:r>
              <a:rPr lang="de-DE" dirty="0"/>
              <a:t>SPI Interface</a:t>
            </a:r>
          </a:p>
          <a:p>
            <a:pPr marL="574675" indent="-571500">
              <a:buFont typeface="Arial" panose="020B0604020202020204" pitchFamily="34" charset="0"/>
              <a:buChar char="•"/>
            </a:pPr>
            <a:r>
              <a:rPr lang="de-DE" dirty="0"/>
              <a:t>Sensor Abfrage</a:t>
            </a:r>
          </a:p>
          <a:p>
            <a:pPr marL="574675" indent="-571500">
              <a:buFont typeface="Arial" panose="020B0604020202020204" pitchFamily="34" charset="0"/>
              <a:buChar char="•"/>
            </a:pPr>
            <a:r>
              <a:rPr lang="de-DE" dirty="0"/>
              <a:t>Prozentwert</a:t>
            </a:r>
          </a:p>
          <a:p>
            <a:endParaRPr lang="de-DE" dirty="0"/>
          </a:p>
        </p:txBody>
      </p:sp>
    </p:spTree>
    <p:extLst>
      <p:ext uri="{BB962C8B-B14F-4D97-AF65-F5344CB8AC3E}">
        <p14:creationId xmlns:p14="http://schemas.microsoft.com/office/powerpoint/2010/main" val="42846036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D7F86-1643-4F0A-BE95-C15115B21722}"/>
              </a:ext>
            </a:extLst>
          </p:cNvPr>
          <p:cNvSpPr>
            <a:spLocks noGrp="1"/>
          </p:cNvSpPr>
          <p:nvPr>
            <p:ph type="title"/>
          </p:nvPr>
        </p:nvSpPr>
        <p:spPr/>
        <p:txBody>
          <a:bodyPr/>
          <a:lstStyle/>
          <a:p>
            <a:r>
              <a:rPr lang="de-DE" dirty="0"/>
              <a:t>Raspberry Skript </a:t>
            </a:r>
            <a:r>
              <a:rPr lang="de-DE" spc="-94" dirty="0">
                <a:uFill>
                  <a:solidFill>
                    <a:srgbClr val="FFFFFF"/>
                  </a:solidFill>
                </a:uFill>
                <a:latin typeface="Segoe UI Light"/>
                <a:sym typeface="Wingdings" panose="05000000000000000000" pitchFamily="2" charset="2"/>
              </a:rPr>
              <a:t>–</a:t>
            </a:r>
            <a:r>
              <a:rPr lang="de-DE" dirty="0"/>
              <a:t> Sensorabfrage</a:t>
            </a:r>
          </a:p>
        </p:txBody>
      </p:sp>
      <p:pic>
        <p:nvPicPr>
          <p:cNvPr id="4" name="Grafik 3">
            <a:extLst>
              <a:ext uri="{FF2B5EF4-FFF2-40B4-BE49-F238E27FC236}">
                <a16:creationId xmlns:a16="http://schemas.microsoft.com/office/drawing/2014/main" id="{3CC39123-4952-4BED-853A-DD85F9DC47AF}"/>
              </a:ext>
            </a:extLst>
          </p:cNvPr>
          <p:cNvPicPr>
            <a:picLocks noChangeAspect="1"/>
          </p:cNvPicPr>
          <p:nvPr/>
        </p:nvPicPr>
        <p:blipFill>
          <a:blip r:embed="rId2"/>
          <a:stretch>
            <a:fillRect/>
          </a:stretch>
        </p:blipFill>
        <p:spPr>
          <a:xfrm>
            <a:off x="1557413" y="1254161"/>
            <a:ext cx="9072409" cy="5029421"/>
          </a:xfrm>
          <a:prstGeom prst="rect">
            <a:avLst/>
          </a:prstGeom>
        </p:spPr>
      </p:pic>
    </p:spTree>
    <p:extLst>
      <p:ext uri="{BB962C8B-B14F-4D97-AF65-F5344CB8AC3E}">
        <p14:creationId xmlns:p14="http://schemas.microsoft.com/office/powerpoint/2010/main" val="30682028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FA4C4-9459-4FC9-B0B8-D388E6798007}"/>
              </a:ext>
            </a:extLst>
          </p:cNvPr>
          <p:cNvSpPr>
            <a:spLocks noGrp="1"/>
          </p:cNvSpPr>
          <p:nvPr>
            <p:ph type="title"/>
          </p:nvPr>
        </p:nvSpPr>
        <p:spPr>
          <a:xfrm>
            <a:off x="519112" y="402776"/>
            <a:ext cx="11149013" cy="747897"/>
          </a:xfrm>
        </p:spPr>
        <p:txBody>
          <a:bodyPr/>
          <a:lstStyle/>
          <a:p>
            <a:r>
              <a:rPr lang="de-DE" spc="-94" dirty="0">
                <a:uFill>
                  <a:solidFill>
                    <a:srgbClr val="FFFFFF"/>
                  </a:solidFill>
                </a:uFill>
                <a:latin typeface="Segoe UI Light"/>
              </a:rPr>
              <a:t>Raspberry </a:t>
            </a:r>
            <a:r>
              <a:rPr lang="de-DE" spc="-94" dirty="0">
                <a:uFill>
                  <a:solidFill>
                    <a:srgbClr val="FFFFFF"/>
                  </a:solidFill>
                </a:uFill>
                <a:latin typeface="Segoe UI Light"/>
                <a:sym typeface="Wingdings" panose="05000000000000000000" pitchFamily="2" charset="2"/>
              </a:rPr>
              <a:t>Skript – </a:t>
            </a:r>
            <a:r>
              <a:rPr lang="de-DE" spc="-94" dirty="0" err="1">
                <a:uFill>
                  <a:solidFill>
                    <a:srgbClr val="FFFFFF"/>
                  </a:solidFill>
                </a:uFill>
                <a:latin typeface="Segoe UI Light"/>
                <a:sym typeface="Wingdings" panose="05000000000000000000" pitchFamily="2" charset="2"/>
              </a:rPr>
              <a:t>IoT</a:t>
            </a:r>
            <a:r>
              <a:rPr lang="de-DE" spc="-94" dirty="0">
                <a:uFill>
                  <a:solidFill>
                    <a:srgbClr val="FFFFFF"/>
                  </a:solidFill>
                </a:uFill>
                <a:latin typeface="Segoe UI Light"/>
                <a:sym typeface="Wingdings" panose="05000000000000000000" pitchFamily="2" charset="2"/>
              </a:rPr>
              <a:t> Kommunikation</a:t>
            </a:r>
            <a:endParaRPr lang="de-DE" dirty="0"/>
          </a:p>
        </p:txBody>
      </p:sp>
      <p:sp>
        <p:nvSpPr>
          <p:cNvPr id="3" name="Textplatzhalter 2">
            <a:extLst>
              <a:ext uri="{FF2B5EF4-FFF2-40B4-BE49-F238E27FC236}">
                <a16:creationId xmlns:a16="http://schemas.microsoft.com/office/drawing/2014/main" id="{D3D654A9-1AE9-431E-BAE6-79F6D41EB658}"/>
              </a:ext>
            </a:extLst>
          </p:cNvPr>
          <p:cNvSpPr>
            <a:spLocks noGrp="1"/>
          </p:cNvSpPr>
          <p:nvPr>
            <p:ph type="body" sz="quarter" idx="10"/>
          </p:nvPr>
        </p:nvSpPr>
        <p:spPr>
          <a:xfrm>
            <a:off x="519112" y="1370525"/>
            <a:ext cx="11149013" cy="3901068"/>
          </a:xfrm>
        </p:spPr>
        <p:txBody>
          <a:bodyPr/>
          <a:lstStyle/>
          <a:p>
            <a:pPr marL="574675" indent="-571500">
              <a:buFont typeface="Arial" panose="020B0604020202020204" pitchFamily="34" charset="0"/>
              <a:buChar char="•"/>
            </a:pPr>
            <a:r>
              <a:rPr lang="de-DE" dirty="0"/>
              <a:t>Endlosschleife</a:t>
            </a:r>
          </a:p>
          <a:p>
            <a:pPr marL="574675" indent="-571500">
              <a:buFont typeface="Arial" panose="020B0604020202020204" pitchFamily="34" charset="0"/>
              <a:buChar char="•"/>
            </a:pPr>
            <a:r>
              <a:rPr lang="de-DE" dirty="0"/>
              <a:t>Aufruf Sensor Funktion</a:t>
            </a:r>
          </a:p>
          <a:p>
            <a:pPr marL="574675" indent="-571500">
              <a:buFont typeface="Arial" panose="020B0604020202020204" pitchFamily="34" charset="0"/>
              <a:buChar char="•"/>
            </a:pPr>
            <a:r>
              <a:rPr lang="de-DE" dirty="0"/>
              <a:t>JSON</a:t>
            </a:r>
          </a:p>
          <a:p>
            <a:pPr marL="574675" indent="-571500">
              <a:buFont typeface="Arial" panose="020B0604020202020204" pitchFamily="34" charset="0"/>
              <a:buChar char="•"/>
            </a:pPr>
            <a:r>
              <a:rPr lang="de-DE" dirty="0" err="1"/>
              <a:t>Async</a:t>
            </a:r>
            <a:r>
              <a:rPr lang="de-DE" dirty="0"/>
              <a:t>. Versenden</a:t>
            </a:r>
          </a:p>
          <a:p>
            <a:pPr marL="574675" indent="-571500">
              <a:buFont typeface="Arial" panose="020B0604020202020204" pitchFamily="34" charset="0"/>
              <a:buChar char="•"/>
            </a:pPr>
            <a:r>
              <a:rPr lang="de-DE" dirty="0"/>
              <a:t>Wartezeit</a:t>
            </a:r>
          </a:p>
          <a:p>
            <a:endParaRPr lang="de-DE" dirty="0"/>
          </a:p>
        </p:txBody>
      </p:sp>
    </p:spTree>
    <p:extLst>
      <p:ext uri="{BB962C8B-B14F-4D97-AF65-F5344CB8AC3E}">
        <p14:creationId xmlns:p14="http://schemas.microsoft.com/office/powerpoint/2010/main" val="23372719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FA4C4-9459-4FC9-B0B8-D388E6798007}"/>
              </a:ext>
            </a:extLst>
          </p:cNvPr>
          <p:cNvSpPr>
            <a:spLocks noGrp="1"/>
          </p:cNvSpPr>
          <p:nvPr>
            <p:ph type="title"/>
          </p:nvPr>
        </p:nvSpPr>
        <p:spPr>
          <a:xfrm>
            <a:off x="519112" y="402776"/>
            <a:ext cx="11149013" cy="747897"/>
          </a:xfrm>
        </p:spPr>
        <p:txBody>
          <a:bodyPr/>
          <a:lstStyle/>
          <a:p>
            <a:r>
              <a:rPr lang="de-DE" spc="-94" dirty="0">
                <a:uFill>
                  <a:solidFill>
                    <a:srgbClr val="FFFFFF"/>
                  </a:solidFill>
                </a:uFill>
                <a:latin typeface="Segoe UI Light"/>
              </a:rPr>
              <a:t>Raspberry </a:t>
            </a:r>
            <a:r>
              <a:rPr lang="de-DE" spc="-94" dirty="0">
                <a:uFill>
                  <a:solidFill>
                    <a:srgbClr val="FFFFFF"/>
                  </a:solidFill>
                </a:uFill>
                <a:latin typeface="Segoe UI Light"/>
                <a:sym typeface="Wingdings" panose="05000000000000000000" pitchFamily="2" charset="2"/>
              </a:rPr>
              <a:t>Skript – </a:t>
            </a:r>
            <a:r>
              <a:rPr lang="de-DE" spc="-94" dirty="0" err="1">
                <a:uFill>
                  <a:solidFill>
                    <a:srgbClr val="FFFFFF"/>
                  </a:solidFill>
                </a:uFill>
                <a:latin typeface="Segoe UI Light"/>
                <a:sym typeface="Wingdings" panose="05000000000000000000" pitchFamily="2" charset="2"/>
              </a:rPr>
              <a:t>IoT</a:t>
            </a:r>
            <a:r>
              <a:rPr lang="de-DE" spc="-94" dirty="0">
                <a:uFill>
                  <a:solidFill>
                    <a:srgbClr val="FFFFFF"/>
                  </a:solidFill>
                </a:uFill>
                <a:latin typeface="Segoe UI Light"/>
                <a:sym typeface="Wingdings" panose="05000000000000000000" pitchFamily="2" charset="2"/>
              </a:rPr>
              <a:t> Kommunikation</a:t>
            </a:r>
            <a:endParaRPr lang="de-DE" dirty="0"/>
          </a:p>
        </p:txBody>
      </p:sp>
      <p:pic>
        <p:nvPicPr>
          <p:cNvPr id="4" name="Grafik 3">
            <a:extLst>
              <a:ext uri="{FF2B5EF4-FFF2-40B4-BE49-F238E27FC236}">
                <a16:creationId xmlns:a16="http://schemas.microsoft.com/office/drawing/2014/main" id="{2642F7E5-9AB1-4F7F-A9CF-CDBF21EEFB03}"/>
              </a:ext>
            </a:extLst>
          </p:cNvPr>
          <p:cNvPicPr>
            <a:picLocks noChangeAspect="1"/>
          </p:cNvPicPr>
          <p:nvPr/>
        </p:nvPicPr>
        <p:blipFill>
          <a:blip r:embed="rId2"/>
          <a:stretch>
            <a:fillRect/>
          </a:stretch>
        </p:blipFill>
        <p:spPr>
          <a:xfrm>
            <a:off x="1810559" y="1300411"/>
            <a:ext cx="8566118" cy="5051573"/>
          </a:xfrm>
          <a:prstGeom prst="rect">
            <a:avLst/>
          </a:prstGeom>
        </p:spPr>
      </p:pic>
    </p:spTree>
    <p:extLst>
      <p:ext uri="{BB962C8B-B14F-4D97-AF65-F5344CB8AC3E}">
        <p14:creationId xmlns:p14="http://schemas.microsoft.com/office/powerpoint/2010/main" val="1789682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E7BB79B2-7F27-4579-924C-935E43BBB7D2}"/>
              </a:ext>
            </a:extLst>
          </p:cNvPr>
          <p:cNvSpPr>
            <a:spLocks noGrp="1"/>
          </p:cNvSpPr>
          <p:nvPr>
            <p:ph type="title"/>
          </p:nvPr>
        </p:nvSpPr>
        <p:spPr/>
        <p:txBody>
          <a:bodyPr/>
          <a:lstStyle/>
          <a:p>
            <a:r>
              <a:rPr lang="de-DE" dirty="0"/>
              <a:t>Übersicht</a:t>
            </a:r>
          </a:p>
        </p:txBody>
      </p:sp>
      <p:sp>
        <p:nvSpPr>
          <p:cNvPr id="9" name="Textplatzhalter 8">
            <a:extLst>
              <a:ext uri="{FF2B5EF4-FFF2-40B4-BE49-F238E27FC236}">
                <a16:creationId xmlns:a16="http://schemas.microsoft.com/office/drawing/2014/main" id="{ECD85AF2-25AF-4400-B538-3E425863B521}"/>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Azure Übersicht</a:t>
            </a:r>
          </a:p>
          <a:p>
            <a:pPr marL="574675" indent="-571500">
              <a:buFont typeface="Arial" panose="020B0604020202020204" pitchFamily="34" charset="0"/>
              <a:buChar char="•"/>
            </a:pPr>
            <a:r>
              <a:rPr lang="de-DE" dirty="0"/>
              <a:t>Aufgabenstellung</a:t>
            </a:r>
          </a:p>
          <a:p>
            <a:pPr marL="574675" indent="-571500">
              <a:buFont typeface="Arial" panose="020B0604020202020204" pitchFamily="34" charset="0"/>
              <a:buChar char="•"/>
            </a:pPr>
            <a:r>
              <a:rPr lang="de-DE" dirty="0"/>
              <a:t>Aufbau</a:t>
            </a:r>
          </a:p>
          <a:p>
            <a:pPr marL="574675" indent="-571500">
              <a:buFont typeface="Arial" panose="020B0604020202020204" pitchFamily="34" charset="0"/>
              <a:buChar char="•"/>
            </a:pPr>
            <a:r>
              <a:rPr lang="de-DE" dirty="0"/>
              <a:t>Raspberry Pi</a:t>
            </a:r>
          </a:p>
          <a:p>
            <a:pPr marL="574675" indent="-571500">
              <a:buFont typeface="Arial" panose="020B0604020202020204" pitchFamily="34" charset="0"/>
              <a:buChar char="•"/>
            </a:pPr>
            <a:r>
              <a:rPr lang="de-DE" dirty="0"/>
              <a:t>Azure </a:t>
            </a:r>
            <a:r>
              <a:rPr lang="de-DE" dirty="0" err="1"/>
              <a:t>IoT</a:t>
            </a:r>
            <a:r>
              <a:rPr lang="de-DE" dirty="0"/>
              <a:t> Hub</a:t>
            </a:r>
          </a:p>
          <a:p>
            <a:pPr marL="574675" indent="-571500">
              <a:buFont typeface="Arial" panose="020B0604020202020204" pitchFamily="34" charset="0"/>
              <a:buChar char="•"/>
            </a:pPr>
            <a:r>
              <a:rPr lang="de-DE" dirty="0"/>
              <a:t>Ausblick</a:t>
            </a:r>
          </a:p>
          <a:p>
            <a:pPr marL="574675" indent="-571500">
              <a:buFont typeface="Arial" panose="020B0604020202020204" pitchFamily="34" charset="0"/>
              <a:buChar char="•"/>
            </a:pPr>
            <a:r>
              <a:rPr lang="de-DE" dirty="0" err="1"/>
              <a:t>Livedemo</a:t>
            </a:r>
            <a:endParaRPr lang="de-DE"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a:extLst>
              <a:ext uri="{FF2B5EF4-FFF2-40B4-BE49-F238E27FC236}">
                <a16:creationId xmlns:a16="http://schemas.microsoft.com/office/drawing/2014/main" id="{936D8FB5-2172-4CC8-A3FC-09F04E71C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2686" y="1785087"/>
            <a:ext cx="972000" cy="972000"/>
          </a:xfrm>
          <a:prstGeom prst="rect">
            <a:avLst/>
          </a:prstGeom>
        </p:spPr>
      </p:pic>
      <p:sp>
        <p:nvSpPr>
          <p:cNvPr id="3" name="Flussdiagramm: Verbinder zu einer anderen Seite 2">
            <a:extLst>
              <a:ext uri="{FF2B5EF4-FFF2-40B4-BE49-F238E27FC236}">
                <a16:creationId xmlns:a16="http://schemas.microsoft.com/office/drawing/2014/main" id="{A8FE2DC5-0295-48C6-9CAD-3E958CFD6C43}"/>
              </a:ext>
            </a:extLst>
          </p:cNvPr>
          <p:cNvSpPr/>
          <p:nvPr/>
        </p:nvSpPr>
        <p:spPr bwMode="auto">
          <a:xfrm rot="16200000">
            <a:off x="5439403" y="2389792"/>
            <a:ext cx="827018" cy="1176400"/>
          </a:xfrm>
          <a:prstGeom prst="flowChartOffpageConnector">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pic>
        <p:nvPicPr>
          <p:cNvPr id="1026" name="Picture 2" descr="Bildergebnis für browser clipart">
            <a:extLst>
              <a:ext uri="{FF2B5EF4-FFF2-40B4-BE49-F238E27FC236}">
                <a16:creationId xmlns:a16="http://schemas.microsoft.com/office/drawing/2014/main" id="{E01CADAA-C775-42CA-BB4C-507125BD3BAA}"/>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7589383" y="4348865"/>
            <a:ext cx="1149261" cy="1149261"/>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2" name="Sechseck 21">
            <a:extLst>
              <a:ext uri="{FF2B5EF4-FFF2-40B4-BE49-F238E27FC236}">
                <a16:creationId xmlns:a16="http://schemas.microsoft.com/office/drawing/2014/main" id="{D0570B96-90B9-4AEC-AEAA-0871FAC1E8BE}"/>
              </a:ext>
            </a:extLst>
          </p:cNvPr>
          <p:cNvSpPr/>
          <p:nvPr/>
        </p:nvSpPr>
        <p:spPr bwMode="auto">
          <a:xfrm>
            <a:off x="8726501" y="2564482"/>
            <a:ext cx="2101920" cy="827019"/>
          </a:xfrm>
          <a:prstGeom prst="hexagon">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 name="Titel 1">
            <a:extLst>
              <a:ext uri="{FF2B5EF4-FFF2-40B4-BE49-F238E27FC236}">
                <a16:creationId xmlns:a16="http://schemas.microsoft.com/office/drawing/2014/main" id="{9B3CC5AB-8EF1-4081-9AE5-2A18AFDD45DB}"/>
              </a:ext>
            </a:extLst>
          </p:cNvPr>
          <p:cNvSpPr>
            <a:spLocks noGrp="1"/>
          </p:cNvSpPr>
          <p:nvPr>
            <p:ph type="title"/>
          </p:nvPr>
        </p:nvSpPr>
        <p:spPr>
          <a:xfrm>
            <a:off x="519112" y="402776"/>
            <a:ext cx="11149013" cy="747897"/>
          </a:xfrm>
        </p:spPr>
        <p:txBody>
          <a:bodyPr/>
          <a:lstStyle/>
          <a:p>
            <a:r>
              <a:rPr lang="de-DE" dirty="0"/>
              <a:t>Azure </a:t>
            </a:r>
            <a:r>
              <a:rPr lang="de-DE" dirty="0" err="1"/>
              <a:t>IoT</a:t>
            </a:r>
            <a:r>
              <a:rPr lang="de-DE" dirty="0"/>
              <a:t> Hub</a:t>
            </a:r>
          </a:p>
        </p:txBody>
      </p:sp>
      <p:pic>
        <p:nvPicPr>
          <p:cNvPr id="9" name="Grafik 8">
            <a:extLst>
              <a:ext uri="{FF2B5EF4-FFF2-40B4-BE49-F238E27FC236}">
                <a16:creationId xmlns:a16="http://schemas.microsoft.com/office/drawing/2014/main" id="{A71F0CC0-508E-4425-82BF-1D676CF9EAAC}"/>
              </a:ext>
            </a:extLst>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5778" b="94667" l="3556" r="91111">
                        <a14:foregroundMark x1="29778" y1="28889" x2="28444" y2="32889"/>
                        <a14:foregroundMark x1="50667" y1="40889" x2="52444" y2="41778"/>
                        <a14:foregroundMark x1="74667" y1="51111" x2="73778" y2="50667"/>
                        <a14:foregroundMark x1="54222" y1="61333" x2="54222" y2="61333"/>
                        <a14:foregroundMark x1="30667" y1="71111" x2="30667" y2="71111"/>
                        <a14:foregroundMark x1="11111" y1="82667" x2="11111" y2="87111"/>
                        <a14:foregroundMark x1="11111" y1="82222" x2="11111" y2="82667"/>
                        <a14:foregroundMark x1="11111" y1="80889" x2="11111" y2="82222"/>
                        <a14:foregroundMark x1="9464" y1="82667" x2="8889" y2="87556"/>
                        <a14:foregroundMark x1="9516" y1="82222" x2="9464" y2="82667"/>
                        <a14:foregroundMark x1="9778" y1="80000" x2="9516" y2="82222"/>
                        <a14:foregroundMark x1="8000" y1="79556" x2="8444" y2="86667"/>
                        <a14:foregroundMark x1="30186" y1="84481" x2="80000" y2="92000"/>
                        <a14:foregroundMark x1="15222" y1="82222" x2="16713" y2="82447"/>
                        <a14:foregroundMark x1="9333" y1="81333" x2="15222" y2="82222"/>
                        <a14:foregroundMark x1="80000" y1="92000" x2="11111" y2="90222"/>
                        <a14:foregroundMark x1="9511" y1="82222" x2="9333" y2="81333"/>
                        <a14:foregroundMark x1="9600" y1="82667" x2="9511" y2="82222"/>
                        <a14:foregroundMark x1="11111" y1="90222" x2="9600" y2="82667"/>
                        <a14:foregroundMark x1="10688" y1="16000" x2="32000" y2="7556"/>
                        <a14:foregroundMark x1="8444" y1="16889" x2="10688" y2="16000"/>
                        <a14:foregroundMark x1="32000" y1="7556" x2="58222" y2="10222"/>
                        <a14:foregroundMark x1="58222" y1="10222" x2="81333" y2="8889"/>
                        <a14:foregroundMark x1="81333" y1="8889" x2="86667" y2="21333"/>
                        <a14:foregroundMark x1="15593" y1="16000" x2="26222" y2="6667"/>
                        <a14:foregroundMark x1="14075" y1="17333" x2="15593" y2="16000"/>
                        <a14:foregroundMark x1="8000" y1="22667" x2="14075" y2="17333"/>
                        <a14:foregroundMark x1="26222" y1="6667" x2="48889" y2="6222"/>
                        <a14:foregroundMark x1="48889" y1="6222" x2="73333" y2="6222"/>
                        <a14:foregroundMark x1="73333" y1="6222" x2="88000" y2="19556"/>
                        <a14:foregroundMark x1="3556" y1="21778" x2="4444" y2="23111"/>
                        <a14:foregroundMark x1="5778" y1="93778" x2="29333" y2="92444"/>
                        <a14:foregroundMark x1="29333" y1="92444" x2="54222" y2="94667"/>
                        <a14:foregroundMark x1="54222" y1="94667" x2="77333" y2="93333"/>
                        <a14:foregroundMark x1="77333" y1="93333" x2="88444" y2="77333"/>
                        <a14:foregroundMark x1="83556" y1="92889" x2="89778" y2="77778"/>
                        <a14:foregroundMark x1="90222" y1="93333" x2="91111" y2="94667"/>
                        <a14:foregroundMark x1="31556" y1="84889" x2="30222" y2="84889"/>
                        <a14:backgroundMark x1="18667" y1="82222" x2="19556" y2="82222"/>
                        <a14:backgroundMark x1="19556" y1="82222" x2="18222" y2="83111"/>
                        <a14:backgroundMark x1="22222" y1="83111" x2="20000" y2="83111"/>
                        <a14:backgroundMark x1="29085" y1="83102" x2="17333" y2="82667"/>
                        <a14:backgroundMark x1="17333" y1="82222" x2="16889" y2="82222"/>
                        <a14:backgroundMark x1="18222" y1="82222" x2="16889" y2="82667"/>
                        <a14:backgroundMark x1="16000" y1="82667" x2="16000" y2="82667"/>
                        <a14:backgroundMark x1="16444" y1="82222" x2="16444" y2="82222"/>
                        <a14:backgroundMark x1="31556" y1="84000" x2="31556" y2="84000"/>
                        <a14:backgroundMark x1="31111" y1="84000" x2="31111" y2="84000"/>
                        <a14:backgroundMark x1="29778" y1="84444" x2="29778" y2="84444"/>
                        <a14:backgroundMark x1="16444" y1="16000" x2="16444" y2="16000"/>
                        <a14:backgroundMark x1="17333" y1="16000" x2="17333" y2="16000"/>
                        <a14:backgroundMark x1="16000" y1="17333" x2="16000" y2="17333"/>
                      </a14:backgroundRemoval>
                    </a14:imgEffect>
                  </a14:imgLayer>
                </a14:imgProps>
              </a:ext>
              <a:ext uri="{28A0092B-C50C-407E-A947-70E740481C1C}">
                <a14:useLocalDpi xmlns:a14="http://schemas.microsoft.com/office/drawing/2010/main" val="0"/>
              </a:ext>
            </a:extLst>
          </a:blip>
          <a:stretch>
            <a:fillRect/>
          </a:stretch>
        </p:blipFill>
        <p:spPr>
          <a:xfrm>
            <a:off x="909820" y="2028753"/>
            <a:ext cx="972000" cy="972000"/>
          </a:xfrm>
          <a:prstGeom prst="rect">
            <a:avLst/>
          </a:prstGeom>
        </p:spPr>
      </p:pic>
      <p:sp>
        <p:nvSpPr>
          <p:cNvPr id="13" name="Textfeld 12">
            <a:extLst>
              <a:ext uri="{FF2B5EF4-FFF2-40B4-BE49-F238E27FC236}">
                <a16:creationId xmlns:a16="http://schemas.microsoft.com/office/drawing/2014/main" id="{2F471AC1-D053-4588-AF30-7ADEF02E1920}"/>
              </a:ext>
            </a:extLst>
          </p:cNvPr>
          <p:cNvSpPr txBox="1"/>
          <p:nvPr/>
        </p:nvSpPr>
        <p:spPr>
          <a:xfrm>
            <a:off x="674469" y="1435894"/>
            <a:ext cx="1442703" cy="443198"/>
          </a:xfrm>
          <a:prstGeom prst="rect">
            <a:avLst/>
          </a:prstGeom>
          <a:noFill/>
        </p:spPr>
        <p:txBody>
          <a:bodyPr wrap="none" lIns="0" tIns="0" rIns="0" bIns="0" rtlCol="0">
            <a:spAutoFit/>
          </a:bodyPr>
          <a:lstStyle/>
          <a:p>
            <a:pPr>
              <a:lnSpc>
                <a:spcPct val="90000"/>
              </a:lnSpc>
              <a:spcBef>
                <a:spcPct val="20000"/>
              </a:spcBef>
              <a:buSzPct val="80000"/>
            </a:pPr>
            <a:r>
              <a:rPr lang="de-DE" sz="3200" dirty="0" err="1">
                <a:solidFill>
                  <a:srgbClr val="FFFFFF"/>
                </a:solidFill>
              </a:rPr>
              <a:t>IoT</a:t>
            </a:r>
            <a:r>
              <a:rPr lang="de-DE" sz="3200" dirty="0">
                <a:solidFill>
                  <a:srgbClr val="FFFFFF"/>
                </a:solidFill>
              </a:rPr>
              <a:t> Hub</a:t>
            </a:r>
          </a:p>
        </p:txBody>
      </p:sp>
      <p:sp>
        <p:nvSpPr>
          <p:cNvPr id="17" name="Textfeld 16">
            <a:extLst>
              <a:ext uri="{FF2B5EF4-FFF2-40B4-BE49-F238E27FC236}">
                <a16:creationId xmlns:a16="http://schemas.microsoft.com/office/drawing/2014/main" id="{A8ECF179-4840-4755-87BD-8F9DB0F68FC0}"/>
              </a:ext>
            </a:extLst>
          </p:cNvPr>
          <p:cNvSpPr txBox="1"/>
          <p:nvPr/>
        </p:nvSpPr>
        <p:spPr>
          <a:xfrm>
            <a:off x="4199850" y="1435894"/>
            <a:ext cx="1570751"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Job</a:t>
            </a:r>
          </a:p>
        </p:txBody>
      </p:sp>
      <p:sp>
        <p:nvSpPr>
          <p:cNvPr id="18" name="Textfeld 17">
            <a:extLst>
              <a:ext uri="{FF2B5EF4-FFF2-40B4-BE49-F238E27FC236}">
                <a16:creationId xmlns:a16="http://schemas.microsoft.com/office/drawing/2014/main" id="{4116CEED-52FD-4456-9E83-9BBE957C8B24}"/>
              </a:ext>
            </a:extLst>
          </p:cNvPr>
          <p:cNvSpPr txBox="1"/>
          <p:nvPr/>
        </p:nvSpPr>
        <p:spPr>
          <a:xfrm>
            <a:off x="8953198" y="1279167"/>
            <a:ext cx="169097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App</a:t>
            </a:r>
          </a:p>
        </p:txBody>
      </p:sp>
      <p:pic>
        <p:nvPicPr>
          <p:cNvPr id="45" name="Grafik 44">
            <a:extLst>
              <a:ext uri="{FF2B5EF4-FFF2-40B4-BE49-F238E27FC236}">
                <a16:creationId xmlns:a16="http://schemas.microsoft.com/office/drawing/2014/main" id="{35D61643-AC9C-4763-8654-41E52F05E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9832" y="3932175"/>
            <a:ext cx="3583743" cy="2389162"/>
          </a:xfrm>
          <a:prstGeom prst="rect">
            <a:avLst/>
          </a:prstGeom>
        </p:spPr>
      </p:pic>
      <p:sp>
        <p:nvSpPr>
          <p:cNvPr id="2062" name="Textfeld 2061">
            <a:extLst>
              <a:ext uri="{FF2B5EF4-FFF2-40B4-BE49-F238E27FC236}">
                <a16:creationId xmlns:a16="http://schemas.microsoft.com/office/drawing/2014/main" id="{408A54A0-1CAB-45D9-86B2-527336E7EF79}"/>
              </a:ext>
            </a:extLst>
          </p:cNvPr>
          <p:cNvSpPr txBox="1"/>
          <p:nvPr/>
        </p:nvSpPr>
        <p:spPr>
          <a:xfrm>
            <a:off x="2193360" y="4084575"/>
            <a:ext cx="2511424" cy="96950"/>
          </a:xfrm>
          <a:prstGeom prst="rect">
            <a:avLst/>
          </a:prstGeom>
          <a:solidFill>
            <a:srgbClr val="FFFFFF"/>
          </a:solidFill>
        </p:spPr>
        <p:txBody>
          <a:bodyPr wrap="square" lIns="0" tIns="0" rIns="0" bIns="0" rtlCol="0">
            <a:spAutoFit/>
          </a:bodyPr>
          <a:lstStyle/>
          <a:p>
            <a:pPr>
              <a:lnSpc>
                <a:spcPct val="90000"/>
              </a:lnSpc>
              <a:spcBef>
                <a:spcPct val="20000"/>
              </a:spcBef>
              <a:buSzPct val="80000"/>
            </a:pPr>
            <a:r>
              <a:rPr lang="de-DE" sz="700" b="1" dirty="0">
                <a:gradFill>
                  <a:gsLst>
                    <a:gs pos="0">
                      <a:srgbClr val="292929">
                        <a:lumMod val="90000"/>
                        <a:lumOff val="10000"/>
                      </a:srgbClr>
                    </a:gs>
                    <a:gs pos="86000">
                      <a:srgbClr val="292929">
                        <a:lumMod val="90000"/>
                        <a:lumOff val="10000"/>
                      </a:srgbClr>
                    </a:gs>
                  </a:gsLst>
                  <a:lin ang="5400000" scaled="0"/>
                </a:gradFill>
              </a:rPr>
              <a:t>http://vtiothubwebsite.azurewebsites.net/HumidityInfo</a:t>
            </a:r>
          </a:p>
        </p:txBody>
      </p:sp>
      <p:pic>
        <p:nvPicPr>
          <p:cNvPr id="4" name="Grafik 3">
            <a:extLst>
              <a:ext uri="{FF2B5EF4-FFF2-40B4-BE49-F238E27FC236}">
                <a16:creationId xmlns:a16="http://schemas.microsoft.com/office/drawing/2014/main" id="{F89EA312-30CB-4E45-AC92-4BBDDFD293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4675" y="4404434"/>
            <a:ext cx="3414056" cy="1889924"/>
          </a:xfrm>
          <a:prstGeom prst="rect">
            <a:avLst/>
          </a:prstGeom>
        </p:spPr>
      </p:pic>
      <p:sp>
        <p:nvSpPr>
          <p:cNvPr id="25" name="Textfeld 24">
            <a:extLst>
              <a:ext uri="{FF2B5EF4-FFF2-40B4-BE49-F238E27FC236}">
                <a16:creationId xmlns:a16="http://schemas.microsoft.com/office/drawing/2014/main" id="{E2C53BE0-AD64-4868-B5F2-FD797ABB6CB6}"/>
              </a:ext>
            </a:extLst>
          </p:cNvPr>
          <p:cNvSpPr txBox="1"/>
          <p:nvPr/>
        </p:nvSpPr>
        <p:spPr>
          <a:xfrm>
            <a:off x="5236301" y="2692976"/>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Client</a:t>
            </a:r>
          </a:p>
        </p:txBody>
      </p:sp>
      <p:sp>
        <p:nvSpPr>
          <p:cNvPr id="26" name="Textfeld 25">
            <a:extLst>
              <a:ext uri="{FF2B5EF4-FFF2-40B4-BE49-F238E27FC236}">
                <a16:creationId xmlns:a16="http://schemas.microsoft.com/office/drawing/2014/main" id="{6EFBC478-D68B-435A-917B-456DE2E646C2}"/>
              </a:ext>
            </a:extLst>
          </p:cNvPr>
          <p:cNvSpPr txBox="1"/>
          <p:nvPr/>
        </p:nvSpPr>
        <p:spPr>
          <a:xfrm>
            <a:off x="9196281" y="2692976"/>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Hub</a:t>
            </a:r>
          </a:p>
        </p:txBody>
      </p:sp>
      <p:sp>
        <p:nvSpPr>
          <p:cNvPr id="43" name="Flussdiagramm: Verbinder zu einer anderen Seite 42">
            <a:extLst>
              <a:ext uri="{FF2B5EF4-FFF2-40B4-BE49-F238E27FC236}">
                <a16:creationId xmlns:a16="http://schemas.microsoft.com/office/drawing/2014/main" id="{C711097C-645F-4026-8AF7-2225E723E580}"/>
              </a:ext>
            </a:extLst>
          </p:cNvPr>
          <p:cNvSpPr/>
          <p:nvPr/>
        </p:nvSpPr>
        <p:spPr bwMode="auto">
          <a:xfrm rot="16200000">
            <a:off x="7818600" y="5115279"/>
            <a:ext cx="827018" cy="1176400"/>
          </a:xfrm>
          <a:prstGeom prst="flowChartOffpageConnector">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44" name="Textfeld 43">
            <a:extLst>
              <a:ext uri="{FF2B5EF4-FFF2-40B4-BE49-F238E27FC236}">
                <a16:creationId xmlns:a16="http://schemas.microsoft.com/office/drawing/2014/main" id="{C332AC0B-4522-4D3D-8067-75A612FC68D6}"/>
              </a:ext>
            </a:extLst>
          </p:cNvPr>
          <p:cNvSpPr txBox="1"/>
          <p:nvPr/>
        </p:nvSpPr>
        <p:spPr>
          <a:xfrm>
            <a:off x="7560268" y="5395703"/>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Client</a:t>
            </a:r>
          </a:p>
        </p:txBody>
      </p:sp>
      <p:cxnSp>
        <p:nvCxnSpPr>
          <p:cNvPr id="2050" name="Gerade Verbindung mit Pfeil 2049">
            <a:extLst>
              <a:ext uri="{FF2B5EF4-FFF2-40B4-BE49-F238E27FC236}">
                <a16:creationId xmlns:a16="http://schemas.microsoft.com/office/drawing/2014/main" id="{2FD8CF7B-58A0-43B4-95E4-BAD144E8991C}"/>
              </a:ext>
            </a:extLst>
          </p:cNvPr>
          <p:cNvCxnSpPr>
            <a:cxnSpLocks/>
          </p:cNvCxnSpPr>
          <p:nvPr/>
        </p:nvCxnSpPr>
        <p:spPr>
          <a:xfrm>
            <a:off x="6588356" y="2977991"/>
            <a:ext cx="2002054"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cxnSp>
        <p:nvCxnSpPr>
          <p:cNvPr id="2056" name="Verbinder: gewinkelt 2055">
            <a:extLst>
              <a:ext uri="{FF2B5EF4-FFF2-40B4-BE49-F238E27FC236}">
                <a16:creationId xmlns:a16="http://schemas.microsoft.com/office/drawing/2014/main" id="{05B46CAB-893F-4BB9-B622-EC093E03B8ED}"/>
              </a:ext>
            </a:extLst>
          </p:cNvPr>
          <p:cNvCxnSpPr>
            <a:cxnSpLocks/>
          </p:cNvCxnSpPr>
          <p:nvPr/>
        </p:nvCxnSpPr>
        <p:spPr>
          <a:xfrm flipH="1">
            <a:off x="9357591" y="2977991"/>
            <a:ext cx="1673930" cy="2797166"/>
          </a:xfrm>
          <a:prstGeom prst="bentConnector4">
            <a:avLst>
              <a:gd name="adj1" fmla="val -37231"/>
              <a:gd name="adj2" fmla="val 99373"/>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sp>
        <p:nvSpPr>
          <p:cNvPr id="53" name="Textfeld 52">
            <a:extLst>
              <a:ext uri="{FF2B5EF4-FFF2-40B4-BE49-F238E27FC236}">
                <a16:creationId xmlns:a16="http://schemas.microsoft.com/office/drawing/2014/main" id="{60FD60BA-77FE-4D44-9EC5-221D40E84771}"/>
              </a:ext>
            </a:extLst>
          </p:cNvPr>
          <p:cNvSpPr txBox="1"/>
          <p:nvPr/>
        </p:nvSpPr>
        <p:spPr>
          <a:xfrm>
            <a:off x="7441610" y="3942410"/>
            <a:ext cx="144212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Browser</a:t>
            </a:r>
          </a:p>
        </p:txBody>
      </p:sp>
      <p:pic>
        <p:nvPicPr>
          <p:cNvPr id="10" name="Grafik 9">
            <a:extLst>
              <a:ext uri="{FF2B5EF4-FFF2-40B4-BE49-F238E27FC236}">
                <a16:creationId xmlns:a16="http://schemas.microsoft.com/office/drawing/2014/main" id="{3A90B427-1BBE-4D66-8769-313E799C5F68}"/>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547201" y="1984067"/>
            <a:ext cx="972000" cy="972000"/>
          </a:xfrm>
          <a:prstGeom prst="rect">
            <a:avLst/>
          </a:prstGeom>
        </p:spPr>
      </p:pic>
      <p:cxnSp>
        <p:nvCxnSpPr>
          <p:cNvPr id="67" name="Gerade Verbindung mit Pfeil 66">
            <a:extLst>
              <a:ext uri="{FF2B5EF4-FFF2-40B4-BE49-F238E27FC236}">
                <a16:creationId xmlns:a16="http://schemas.microsoft.com/office/drawing/2014/main" id="{6B389CE6-3B5A-4E38-AC50-A62A1679C58C}"/>
              </a:ext>
            </a:extLst>
          </p:cNvPr>
          <p:cNvCxnSpPr>
            <a:cxnSpLocks/>
          </p:cNvCxnSpPr>
          <p:nvPr/>
        </p:nvCxnSpPr>
        <p:spPr>
          <a:xfrm>
            <a:off x="2225060" y="2514753"/>
            <a:ext cx="2002054"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cxnSp>
        <p:nvCxnSpPr>
          <p:cNvPr id="68" name="Gerade Verbindung mit Pfeil 67">
            <a:extLst>
              <a:ext uri="{FF2B5EF4-FFF2-40B4-BE49-F238E27FC236}">
                <a16:creationId xmlns:a16="http://schemas.microsoft.com/office/drawing/2014/main" id="{73EBC583-15D9-41BA-A39C-8D9E7D70E734}"/>
              </a:ext>
            </a:extLst>
          </p:cNvPr>
          <p:cNvCxnSpPr>
            <a:cxnSpLocks/>
          </p:cNvCxnSpPr>
          <p:nvPr/>
        </p:nvCxnSpPr>
        <p:spPr>
          <a:xfrm flipH="1">
            <a:off x="5227269" y="4923495"/>
            <a:ext cx="2087931"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60444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WebSite</a:t>
            </a:r>
            <a:r>
              <a:rPr lang="de-DE" dirty="0"/>
              <a:t>: </a:t>
            </a:r>
            <a:r>
              <a:rPr lang="de-DE" dirty="0" err="1"/>
              <a:t>IoTSignalRHub</a:t>
            </a:r>
            <a:endParaRPr lang="de-DE" dirty="0"/>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a:p>
        </p:txBody>
      </p:sp>
      <p:pic>
        <p:nvPicPr>
          <p:cNvPr id="4" name="Grafik 3">
            <a:extLst>
              <a:ext uri="{FF2B5EF4-FFF2-40B4-BE49-F238E27FC236}">
                <a16:creationId xmlns:a16="http://schemas.microsoft.com/office/drawing/2014/main" id="{025C2EEF-DDD8-44B5-963A-2E4CD189A6B1}"/>
              </a:ext>
            </a:extLst>
          </p:cNvPr>
          <p:cNvPicPr>
            <a:picLocks noChangeAspect="1"/>
          </p:cNvPicPr>
          <p:nvPr/>
        </p:nvPicPr>
        <p:blipFill>
          <a:blip r:embed="rId2"/>
          <a:stretch>
            <a:fillRect/>
          </a:stretch>
        </p:blipFill>
        <p:spPr>
          <a:xfrm>
            <a:off x="519112" y="1370525"/>
            <a:ext cx="11172246" cy="3973635"/>
          </a:xfrm>
          <a:prstGeom prst="rect">
            <a:avLst/>
          </a:prstGeom>
        </p:spPr>
      </p:pic>
    </p:spTree>
    <p:extLst>
      <p:ext uri="{BB962C8B-B14F-4D97-AF65-F5344CB8AC3E}">
        <p14:creationId xmlns:p14="http://schemas.microsoft.com/office/powerpoint/2010/main" val="8007241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WebSite</a:t>
            </a:r>
            <a:r>
              <a:rPr lang="de-DE" dirty="0"/>
              <a:t> + </a:t>
            </a:r>
            <a:r>
              <a:rPr lang="de-DE" dirty="0" err="1"/>
              <a:t>WebJob</a:t>
            </a:r>
            <a:r>
              <a:rPr lang="de-DE" dirty="0"/>
              <a:t>: </a:t>
            </a:r>
            <a:r>
              <a:rPr lang="de-DE" dirty="0" err="1"/>
              <a:t>HumidityInfo</a:t>
            </a:r>
            <a:endParaRPr lang="de-DE" dirty="0"/>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3" name="Grafik 2">
            <a:extLst>
              <a:ext uri="{FF2B5EF4-FFF2-40B4-BE49-F238E27FC236}">
                <a16:creationId xmlns:a16="http://schemas.microsoft.com/office/drawing/2014/main" id="{F26FE683-C754-416D-B668-C13F48B4194E}"/>
              </a:ext>
            </a:extLst>
          </p:cNvPr>
          <p:cNvPicPr>
            <a:picLocks noChangeAspect="1"/>
          </p:cNvPicPr>
          <p:nvPr/>
        </p:nvPicPr>
        <p:blipFill>
          <a:blip r:embed="rId2"/>
          <a:stretch>
            <a:fillRect/>
          </a:stretch>
        </p:blipFill>
        <p:spPr>
          <a:xfrm>
            <a:off x="519112" y="1370525"/>
            <a:ext cx="8767128" cy="4896691"/>
          </a:xfrm>
          <a:prstGeom prst="rect">
            <a:avLst/>
          </a:prstGeom>
        </p:spPr>
      </p:pic>
    </p:spTree>
    <p:extLst>
      <p:ext uri="{BB962C8B-B14F-4D97-AF65-F5344CB8AC3E}">
        <p14:creationId xmlns:p14="http://schemas.microsoft.com/office/powerpoint/2010/main" val="41362250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Web-Job</a:t>
            </a:r>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7" name="Grafik 6">
            <a:extLst>
              <a:ext uri="{FF2B5EF4-FFF2-40B4-BE49-F238E27FC236}">
                <a16:creationId xmlns:a16="http://schemas.microsoft.com/office/drawing/2014/main" id="{B9A516F4-257A-40A1-ACF3-22BF7AD43BE4}"/>
              </a:ext>
            </a:extLst>
          </p:cNvPr>
          <p:cNvPicPr>
            <a:picLocks noChangeAspect="1"/>
          </p:cNvPicPr>
          <p:nvPr/>
        </p:nvPicPr>
        <p:blipFill>
          <a:blip r:embed="rId2"/>
          <a:stretch>
            <a:fillRect/>
          </a:stretch>
        </p:blipFill>
        <p:spPr>
          <a:xfrm>
            <a:off x="102552" y="1370525"/>
            <a:ext cx="11878530" cy="4491795"/>
          </a:xfrm>
          <a:prstGeom prst="rect">
            <a:avLst/>
          </a:prstGeom>
        </p:spPr>
      </p:pic>
    </p:spTree>
    <p:extLst>
      <p:ext uri="{BB962C8B-B14F-4D97-AF65-F5344CB8AC3E}">
        <p14:creationId xmlns:p14="http://schemas.microsoft.com/office/powerpoint/2010/main" val="22399072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WebBrowser</a:t>
            </a:r>
            <a:r>
              <a:rPr lang="de-DE" dirty="0"/>
              <a:t>: JavaScript</a:t>
            </a:r>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4" name="Grafik 3">
            <a:extLst>
              <a:ext uri="{FF2B5EF4-FFF2-40B4-BE49-F238E27FC236}">
                <a16:creationId xmlns:a16="http://schemas.microsoft.com/office/drawing/2014/main" id="{A8141B77-238C-4C03-B537-B8142D7D280F}"/>
              </a:ext>
            </a:extLst>
          </p:cNvPr>
          <p:cNvPicPr>
            <a:picLocks noChangeAspect="1"/>
          </p:cNvPicPr>
          <p:nvPr/>
        </p:nvPicPr>
        <p:blipFill>
          <a:blip r:embed="rId2"/>
          <a:stretch>
            <a:fillRect/>
          </a:stretch>
        </p:blipFill>
        <p:spPr>
          <a:xfrm>
            <a:off x="519112" y="1318631"/>
            <a:ext cx="11217381" cy="3029849"/>
          </a:xfrm>
          <a:prstGeom prst="rect">
            <a:avLst/>
          </a:prstGeom>
        </p:spPr>
      </p:pic>
    </p:spTree>
    <p:extLst>
      <p:ext uri="{BB962C8B-B14F-4D97-AF65-F5344CB8AC3E}">
        <p14:creationId xmlns:p14="http://schemas.microsoft.com/office/powerpoint/2010/main" val="33006350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0C073-C9A2-4317-BF21-625724E1E27E}"/>
              </a:ext>
            </a:extLst>
          </p:cNvPr>
          <p:cNvSpPr>
            <a:spLocks noGrp="1"/>
          </p:cNvSpPr>
          <p:nvPr>
            <p:ph type="title"/>
          </p:nvPr>
        </p:nvSpPr>
        <p:spPr/>
        <p:txBody>
          <a:bodyPr/>
          <a:lstStyle/>
          <a:p>
            <a:r>
              <a:rPr lang="de-DE" dirty="0"/>
              <a:t>Ausblick</a:t>
            </a:r>
          </a:p>
        </p:txBody>
      </p:sp>
      <p:sp>
        <p:nvSpPr>
          <p:cNvPr id="3" name="Textplatzhalter 2">
            <a:extLst>
              <a:ext uri="{FF2B5EF4-FFF2-40B4-BE49-F238E27FC236}">
                <a16:creationId xmlns:a16="http://schemas.microsoft.com/office/drawing/2014/main" id="{1205B6A7-4D46-4C56-BD89-4B034F65C458}"/>
              </a:ext>
            </a:extLst>
          </p:cNvPr>
          <p:cNvSpPr>
            <a:spLocks noGrp="1"/>
          </p:cNvSpPr>
          <p:nvPr>
            <p:ph type="body" sz="quarter" idx="10"/>
          </p:nvPr>
        </p:nvSpPr>
        <p:spPr>
          <a:xfrm>
            <a:off x="519112" y="1370525"/>
            <a:ext cx="11149013" cy="5009064"/>
          </a:xfrm>
        </p:spPr>
        <p:txBody>
          <a:bodyPr/>
          <a:lstStyle/>
          <a:p>
            <a:pPr marL="574675" indent="-571500">
              <a:buFont typeface="Arial" panose="020B0604020202020204" pitchFamily="34" charset="0"/>
              <a:buChar char="•"/>
            </a:pPr>
            <a:r>
              <a:rPr lang="de-DE" dirty="0"/>
              <a:t>Zusätzliches Gerät, welches die Bewässerung automatisiert steuert</a:t>
            </a:r>
          </a:p>
          <a:p>
            <a:pPr marL="574675" indent="-571500">
              <a:buFont typeface="Arial" panose="020B0604020202020204" pitchFamily="34" charset="0"/>
              <a:buChar char="•"/>
            </a:pPr>
            <a:r>
              <a:rPr lang="de-DE" dirty="0"/>
              <a:t>Erweiterung um C2D-Nachrichten</a:t>
            </a:r>
          </a:p>
          <a:p>
            <a:pPr marL="574675" indent="-571500">
              <a:buFont typeface="Arial" panose="020B0604020202020204" pitchFamily="34" charset="0"/>
              <a:buChar char="•"/>
            </a:pPr>
            <a:r>
              <a:rPr lang="de-DE" dirty="0"/>
              <a:t>Statistiken mit Hilfe der Analytics –Tools erstellen</a:t>
            </a:r>
          </a:p>
          <a:p>
            <a:pPr marL="574675" indent="-571500">
              <a:buFont typeface="Arial" panose="020B0604020202020204" pitchFamily="34" charset="0"/>
              <a:buChar char="•"/>
            </a:pPr>
            <a:r>
              <a:rPr lang="de-DE" dirty="0"/>
              <a:t>Maschinelles Lernen für wetterabhängiges Bewässern</a:t>
            </a:r>
          </a:p>
          <a:p>
            <a:pPr marL="574675" indent="-57150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1018848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LIVE DEMO</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38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err="1"/>
              <a:t>Noch</a:t>
            </a:r>
            <a:r>
              <a:rPr lang="en-US" sz="7200" b="1" dirty="0"/>
              <a:t> </a:t>
            </a:r>
            <a:r>
              <a:rPr lang="en-US" sz="7200" b="1" dirty="0" err="1"/>
              <a:t>Fragen</a:t>
            </a:r>
            <a:r>
              <a:rPr lang="en-US" sz="7200" b="1" dirty="0"/>
              <a:t>?</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Allgemein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5793894"/>
          </a:xfrm>
        </p:spPr>
        <p:txBody>
          <a:bodyPr/>
          <a:lstStyle/>
          <a:p>
            <a:pPr marL="574675" indent="-571500">
              <a:buFont typeface="Arial" panose="020B0604020202020204" pitchFamily="34" charset="0"/>
              <a:buChar char="•"/>
            </a:pPr>
            <a:r>
              <a:rPr lang="de-DE" dirty="0"/>
              <a:t>2008 von Microsoft veröffentlich</a:t>
            </a:r>
          </a:p>
          <a:p>
            <a:pPr marL="574675" indent="-571500">
              <a:buFont typeface="Arial" panose="020B0604020202020204" pitchFamily="34" charset="0"/>
              <a:buChar char="•"/>
            </a:pPr>
            <a:r>
              <a:rPr lang="de-DE" dirty="0"/>
              <a:t>Cloud-Computing Plattform</a:t>
            </a:r>
          </a:p>
          <a:p>
            <a:pPr marL="574675" indent="-571500">
              <a:buFont typeface="Arial" panose="020B0604020202020204" pitchFamily="34" charset="0"/>
              <a:buChar char="•"/>
            </a:pPr>
            <a:r>
              <a:rPr lang="de-DE" dirty="0"/>
              <a:t>Netzbasierte Nutzung von Anwendungen und Datenbanken</a:t>
            </a:r>
          </a:p>
          <a:p>
            <a:pPr marL="574675" indent="-571500">
              <a:buFont typeface="Arial" panose="020B0604020202020204" pitchFamily="34" charset="0"/>
              <a:buChar char="•"/>
            </a:pPr>
            <a:r>
              <a:rPr lang="de-DE" dirty="0"/>
              <a:t>Plattformunabhängig</a:t>
            </a:r>
          </a:p>
          <a:p>
            <a:pPr marL="574675" indent="-571500">
              <a:buFont typeface="Arial" panose="020B0604020202020204" pitchFamily="34" charset="0"/>
              <a:buChar char="•"/>
            </a:pPr>
            <a:r>
              <a:rPr lang="de-DE" dirty="0"/>
              <a:t>Appliance für private Cloud-Lösung</a:t>
            </a:r>
          </a:p>
          <a:p>
            <a:pPr marL="574675" indent="-571500">
              <a:buFont typeface="Arial" panose="020B0604020202020204" pitchFamily="34" charset="0"/>
              <a:buChar char="•"/>
            </a:pPr>
            <a:r>
              <a:rPr lang="de-DE" dirty="0" err="1"/>
              <a:t>IoT</a:t>
            </a:r>
            <a:r>
              <a:rPr lang="de-DE" dirty="0"/>
              <a:t> Lösung integriert</a:t>
            </a:r>
          </a:p>
          <a:p>
            <a:pPr marL="574675" indent="-57150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6769239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Services</a:t>
            </a:r>
          </a:p>
        </p:txBody>
      </p:sp>
      <p:graphicFrame>
        <p:nvGraphicFramePr>
          <p:cNvPr id="50" name="Table 41">
            <a:extLst>
              <a:ext uri="{FF2B5EF4-FFF2-40B4-BE49-F238E27FC236}">
                <a16:creationId xmlns:a16="http://schemas.microsoft.com/office/drawing/2014/main" id="{FB58D039-20D1-473F-B775-18FE6789AA33}"/>
              </a:ext>
            </a:extLst>
          </p:cNvPr>
          <p:cNvGraphicFramePr>
            <a:graphicFrameLocks noGrp="1"/>
          </p:cNvGraphicFramePr>
          <p:nvPr>
            <p:extLst>
              <p:ext uri="{D42A27DB-BD31-4B8C-83A1-F6EECF244321}">
                <p14:modId xmlns:p14="http://schemas.microsoft.com/office/powerpoint/2010/main" val="1063207458"/>
              </p:ext>
            </p:extLst>
          </p:nvPr>
        </p:nvGraphicFramePr>
        <p:xfrm>
          <a:off x="673631" y="1312862"/>
          <a:ext cx="10994494" cy="4804341"/>
        </p:xfrm>
        <a:graphic>
          <a:graphicData uri="http://schemas.openxmlformats.org/drawingml/2006/table">
            <a:tbl>
              <a:tblPr firstRow="1" bandRow="1">
                <a:tableStyleId>{5C22544A-7EE6-4342-B048-85BDC9FD1C3A}</a:tableStyleId>
              </a:tblPr>
              <a:tblGrid>
                <a:gridCol w="1537494">
                  <a:extLst>
                    <a:ext uri="{9D8B030D-6E8A-4147-A177-3AD203B41FA5}">
                      <a16:colId xmlns:a16="http://schemas.microsoft.com/office/drawing/2014/main" val="20000"/>
                    </a:ext>
                  </a:extLst>
                </a:gridCol>
                <a:gridCol w="2364250">
                  <a:extLst>
                    <a:ext uri="{9D8B030D-6E8A-4147-A177-3AD203B41FA5}">
                      <a16:colId xmlns:a16="http://schemas.microsoft.com/office/drawing/2014/main" val="20001"/>
                    </a:ext>
                  </a:extLst>
                </a:gridCol>
                <a:gridCol w="2364250">
                  <a:extLst>
                    <a:ext uri="{9D8B030D-6E8A-4147-A177-3AD203B41FA5}">
                      <a16:colId xmlns:a16="http://schemas.microsoft.com/office/drawing/2014/main" val="20002"/>
                    </a:ext>
                  </a:extLst>
                </a:gridCol>
                <a:gridCol w="2364250">
                  <a:extLst>
                    <a:ext uri="{9D8B030D-6E8A-4147-A177-3AD203B41FA5}">
                      <a16:colId xmlns:a16="http://schemas.microsoft.com/office/drawing/2014/main" val="20003"/>
                    </a:ext>
                  </a:extLst>
                </a:gridCol>
                <a:gridCol w="2364250">
                  <a:extLst>
                    <a:ext uri="{9D8B030D-6E8A-4147-A177-3AD203B41FA5}">
                      <a16:colId xmlns:a16="http://schemas.microsoft.com/office/drawing/2014/main" val="20004"/>
                    </a:ext>
                  </a:extLst>
                </a:gridCol>
              </a:tblGrid>
              <a:tr h="479554">
                <a:tc>
                  <a:txBody>
                    <a:bodyPr/>
                    <a:lstStyle/>
                    <a:p>
                      <a:r>
                        <a:rPr lang="en-GB" sz="1600" b="0" dirty="0">
                          <a:solidFill>
                            <a:srgbClr val="FFFFFF"/>
                          </a:solidFill>
                          <a:latin typeface="Segoe UI Semibold" panose="020B0702040204020203" pitchFamily="34" charset="0"/>
                        </a:rPr>
                        <a:t>Devices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GB" sz="1600" b="0" baseline="0" dirty="0">
                          <a:solidFill>
                            <a:srgbClr val="FFFFFF"/>
                          </a:solidFill>
                          <a:latin typeface="Segoe UI Semibold" panose="020B0702040204020203" pitchFamily="34" charset="0"/>
                        </a:rPr>
                        <a:t>Device Connectivity</a:t>
                      </a:r>
                      <a:endParaRPr lang="en-GB"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Storage</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Analytics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rgbClr val="FFFFFF"/>
                          </a:solidFill>
                          <a:latin typeface="Segoe UI Semibold" panose="020B0702040204020203" pitchFamily="34" charset="0"/>
                          <a:ea typeface="+mn-ea"/>
                          <a:cs typeface="+mn-cs"/>
                        </a:rPr>
                        <a:t>Presentation &amp; Action</a:t>
                      </a:r>
                    </a:p>
                  </a:txBody>
                  <a:tcPr marL="86165" marR="86165"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Hubs </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1"/>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Service Bus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2"/>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HDInsight</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3"/>
                  </a:ext>
                </a:extLst>
              </a:tr>
              <a:tr h="957795">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4"/>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5"/>
                  </a:ext>
                </a:extLst>
              </a:tr>
            </a:tbl>
          </a:graphicData>
        </a:graphic>
      </p:graphicFrame>
      <p:grpSp>
        <p:nvGrpSpPr>
          <p:cNvPr id="51" name="Group 42">
            <a:extLst>
              <a:ext uri="{FF2B5EF4-FFF2-40B4-BE49-F238E27FC236}">
                <a16:creationId xmlns:a16="http://schemas.microsoft.com/office/drawing/2014/main" id="{CE1CCCA7-4F8A-4780-B1F5-151E61B958D2}"/>
              </a:ext>
            </a:extLst>
          </p:cNvPr>
          <p:cNvGrpSpPr>
            <a:grpSpLocks noChangeAspect="1"/>
          </p:cNvGrpSpPr>
          <p:nvPr/>
        </p:nvGrpSpPr>
        <p:grpSpPr>
          <a:xfrm>
            <a:off x="932738" y="2039100"/>
            <a:ext cx="857276" cy="527895"/>
            <a:chOff x="5893817" y="-2363993"/>
            <a:chExt cx="1589176" cy="978587"/>
          </a:xfrm>
        </p:grpSpPr>
        <p:pic>
          <p:nvPicPr>
            <p:cNvPr id="52" name="Picture 43">
              <a:extLst>
                <a:ext uri="{FF2B5EF4-FFF2-40B4-BE49-F238E27FC236}">
                  <a16:creationId xmlns:a16="http://schemas.microsoft.com/office/drawing/2014/main" id="{DEDC0814-A21F-4725-A598-50D540390C6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53" name="Group 44">
              <a:extLst>
                <a:ext uri="{FF2B5EF4-FFF2-40B4-BE49-F238E27FC236}">
                  <a16:creationId xmlns:a16="http://schemas.microsoft.com/office/drawing/2014/main" id="{8BF53790-C3C7-41C9-B29B-C71E9E80A042}"/>
                </a:ext>
              </a:extLst>
            </p:cNvPr>
            <p:cNvGrpSpPr>
              <a:grpSpLocks noChangeAspect="1"/>
            </p:cNvGrpSpPr>
            <p:nvPr/>
          </p:nvGrpSpPr>
          <p:grpSpPr>
            <a:xfrm>
              <a:off x="6051365" y="-2363989"/>
              <a:ext cx="1149652" cy="978583"/>
              <a:chOff x="2475317" y="-6877877"/>
              <a:chExt cx="1493848" cy="1271229"/>
            </a:xfrm>
          </p:grpSpPr>
          <p:sp>
            <p:nvSpPr>
              <p:cNvPr id="58" name="Round Same Side Corner Rectangle 11">
                <a:extLst>
                  <a:ext uri="{FF2B5EF4-FFF2-40B4-BE49-F238E27FC236}">
                    <a16:creationId xmlns:a16="http://schemas.microsoft.com/office/drawing/2014/main" id="{7D81916E-1CFB-4663-A0ED-3E1389187910}"/>
                  </a:ext>
                </a:extLst>
              </p:cNvPr>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sp>
            <p:nvSpPr>
              <p:cNvPr id="59" name="Trapezoid 12">
                <a:extLst>
                  <a:ext uri="{FF2B5EF4-FFF2-40B4-BE49-F238E27FC236}">
                    <a16:creationId xmlns:a16="http://schemas.microsoft.com/office/drawing/2014/main" id="{F7557BA6-0423-4DEE-BC22-B602256972AE}"/>
                  </a:ext>
                </a:extLst>
              </p:cNvPr>
              <p:cNvSpPr/>
              <p:nvPr/>
            </p:nvSpPr>
            <p:spPr>
              <a:xfrm>
                <a:off x="3302775" y="-5690773"/>
                <a:ext cx="666390" cy="8412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grpSp>
        <p:sp>
          <p:nvSpPr>
            <p:cNvPr id="54" name="Rounded Rectangle 6">
              <a:extLst>
                <a:ext uri="{FF2B5EF4-FFF2-40B4-BE49-F238E27FC236}">
                  <a16:creationId xmlns:a16="http://schemas.microsoft.com/office/drawing/2014/main" id="{C08938F2-C107-4E54-BE6B-AC732917243D}"/>
                </a:ext>
              </a:extLst>
            </p:cNvPr>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68548" tIns="34273" rIns="68548" bIns="34273" numCol="1" rtlCol="0" anchor="ctr" anchorCtr="0" compatLnSpc="1">
              <a:prstTxWarp prst="textNoShape">
                <a:avLst/>
              </a:prstTxWarp>
            </a:bodyPr>
            <a:lstStyle/>
            <a:p>
              <a:pPr algn="ctr" defTabSz="616560">
                <a:defRPr/>
              </a:pPr>
              <a:endParaRPr lang="en-US" sz="1350" kern="0" dirty="0">
                <a:solidFill>
                  <a:srgbClr val="000000"/>
                </a:solidFill>
                <a:latin typeface="Segoe UI Light" panose="020B0502040204020203" pitchFamily="34" charset="0"/>
                <a:sym typeface="Segoe UI Light" panose="020B0502040204020203" pitchFamily="34" charset="0"/>
              </a:endParaRPr>
            </a:p>
          </p:txBody>
        </p:sp>
        <p:pic>
          <p:nvPicPr>
            <p:cNvPr id="55" name="Picture 2" descr="\\MAGNUM\Projects\Microsoft\Cloud Power FY12\Design\ICONS_PNG\Next_Gen_Application.png">
              <a:extLst>
                <a:ext uri="{FF2B5EF4-FFF2-40B4-BE49-F238E27FC236}">
                  <a16:creationId xmlns:a16="http://schemas.microsoft.com/office/drawing/2014/main" id="{CFD7F9AE-CAC1-4B09-A9EB-DBFB378386DC}"/>
                </a:ext>
              </a:extLst>
            </p:cNvPr>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56" name="Picture 24" descr="E:\Eric Suchiang FD\Icons\Metro Icon\Metro icons ALL WHITE\cctv.png">
              <a:extLst>
                <a:ext uri="{FF2B5EF4-FFF2-40B4-BE49-F238E27FC236}">
                  <a16:creationId xmlns:a16="http://schemas.microsoft.com/office/drawing/2014/main" id="{2A5F6915-8F45-47DA-B071-890E3B937543}"/>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57" name="Freeform 48">
              <a:extLst>
                <a:ext uri="{FF2B5EF4-FFF2-40B4-BE49-F238E27FC236}">
                  <a16:creationId xmlns:a16="http://schemas.microsoft.com/office/drawing/2014/main" id="{A363110E-9D4E-4FA4-B901-4A705EFD2354}"/>
                </a:ext>
              </a:extLst>
            </p:cNvPr>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67201" tIns="33601" rIns="67201" bIns="33601" numCol="1" rtlCol="0" anchor="ctr" anchorCtr="0" compatLnSpc="1">
              <a:prstTxWarp prst="textNoShape">
                <a:avLst/>
              </a:prstTxWarp>
            </a:bodyPr>
            <a:lstStyle/>
            <a:p>
              <a:pPr algn="ctr" defTabSz="671355" fontAlgn="base">
                <a:spcBef>
                  <a:spcPct val="0"/>
                </a:spcBef>
                <a:spcAft>
                  <a:spcPct val="0"/>
                </a:spcAft>
                <a:defRPr/>
              </a:pPr>
              <a:endParaRPr lang="en-US" sz="1275" kern="0" dirty="0">
                <a:solidFill>
                  <a:srgbClr val="000000"/>
                </a:solidFill>
              </a:endParaRPr>
            </a:p>
          </p:txBody>
        </p:sp>
      </p:grpSp>
      <p:grpSp>
        <p:nvGrpSpPr>
          <p:cNvPr id="60" name="Group 53">
            <a:extLst>
              <a:ext uri="{FF2B5EF4-FFF2-40B4-BE49-F238E27FC236}">
                <a16:creationId xmlns:a16="http://schemas.microsoft.com/office/drawing/2014/main" id="{1C685B08-2609-43CD-BD6D-D798949563B3}"/>
              </a:ext>
            </a:extLst>
          </p:cNvPr>
          <p:cNvGrpSpPr>
            <a:grpSpLocks noChangeAspect="1"/>
          </p:cNvGrpSpPr>
          <p:nvPr/>
        </p:nvGrpSpPr>
        <p:grpSpPr>
          <a:xfrm>
            <a:off x="1063467" y="2777470"/>
            <a:ext cx="695399" cy="516592"/>
            <a:chOff x="5630249" y="-855090"/>
            <a:chExt cx="1258953" cy="935238"/>
          </a:xfrm>
          <a:solidFill>
            <a:srgbClr val="FFFFFF"/>
          </a:solidFill>
        </p:grpSpPr>
        <p:sp>
          <p:nvSpPr>
            <p:cNvPr id="61" name="Freeform 239">
              <a:extLst>
                <a:ext uri="{FF2B5EF4-FFF2-40B4-BE49-F238E27FC236}">
                  <a16:creationId xmlns:a16="http://schemas.microsoft.com/office/drawing/2014/main" id="{5F32EB42-32EF-47E8-AAEC-CF4F80CE3D89}"/>
                </a:ext>
              </a:extLst>
            </p:cNvPr>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grpFill/>
            <a:ln>
              <a:noFill/>
            </a:ln>
            <a:extLst/>
          </p:spPr>
          <p:txBody>
            <a:bodyPr vert="horz" wrap="square" lIns="68551" tIns="34275" rIns="68551" bIns="34275" numCol="1" anchor="t" anchorCtr="0" compatLnSpc="1">
              <a:prstTxWarp prst="textNoShape">
                <a:avLst/>
              </a:prstTxWarp>
            </a:bodyPr>
            <a:lstStyle/>
            <a:p>
              <a:pPr algn="ctr" defTabSz="698840">
                <a:defRPr/>
              </a:pPr>
              <a:endParaRPr lang="en-US" sz="1350" kern="0" dirty="0">
                <a:solidFill>
                  <a:srgbClr val="000000"/>
                </a:solidFill>
              </a:endParaRPr>
            </a:p>
          </p:txBody>
        </p:sp>
        <p:sp>
          <p:nvSpPr>
            <p:cNvPr id="62" name="Round Same Side Corner Rectangle 26">
              <a:extLst>
                <a:ext uri="{FF2B5EF4-FFF2-40B4-BE49-F238E27FC236}">
                  <a16:creationId xmlns:a16="http://schemas.microsoft.com/office/drawing/2014/main" id="{A4EAEDA9-B3BA-4B84-AF3B-F6D36C8FABF8}"/>
                </a:ext>
              </a:extLst>
            </p:cNvPr>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750" kern="0" dirty="0" err="1">
                <a:solidFill>
                  <a:srgbClr val="000000"/>
                </a:solidFill>
                <a:ea typeface="Segoe UI" pitchFamily="34" charset="0"/>
                <a:cs typeface="Segoe UI" pitchFamily="34" charset="0"/>
              </a:endParaRPr>
            </a:p>
          </p:txBody>
        </p:sp>
        <p:pic>
          <p:nvPicPr>
            <p:cNvPr id="63" name="Picture 3" descr="C:\Users\chrisw\Desktop\Kinect Hand.png">
              <a:extLst>
                <a:ext uri="{FF2B5EF4-FFF2-40B4-BE49-F238E27FC236}">
                  <a16:creationId xmlns:a16="http://schemas.microsoft.com/office/drawing/2014/main" id="{EF1973B3-F7A5-40DE-9E29-BD5EABB3345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grpFill/>
            <a:extLst/>
          </p:spPr>
        </p:pic>
        <p:sp>
          <p:nvSpPr>
            <p:cNvPr id="64" name="Freeform 362">
              <a:extLst>
                <a:ext uri="{FF2B5EF4-FFF2-40B4-BE49-F238E27FC236}">
                  <a16:creationId xmlns:a16="http://schemas.microsoft.com/office/drawing/2014/main" id="{A8C9E2F6-04FA-466D-ADFA-ADD54D36956E}"/>
                </a:ext>
              </a:extLst>
            </p:cNvPr>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grpFill/>
            <a:ln w="0">
              <a:noFill/>
              <a:prstDash val="solid"/>
              <a:round/>
              <a:headEnd/>
              <a:tailEnd/>
            </a:ln>
          </p:spPr>
          <p:txBody>
            <a:bodyPr vert="horz" wrap="square" lIns="67203" tIns="33602" rIns="67203" bIns="33602" numCol="1" anchor="t" anchorCtr="0" compatLnSpc="1">
              <a:prstTxWarp prst="textNoShape">
                <a:avLst/>
              </a:prstTxWarp>
            </a:bodyPr>
            <a:lstStyle/>
            <a:p>
              <a:pPr algn="ctr" defTabSz="671576">
                <a:defRPr/>
              </a:pPr>
              <a:endParaRPr lang="en-US" sz="1275" kern="0">
                <a:solidFill>
                  <a:srgbClr val="000000"/>
                </a:solidFill>
              </a:endParaRPr>
            </a:p>
          </p:txBody>
        </p:sp>
        <p:sp>
          <p:nvSpPr>
            <p:cNvPr id="65" name="handheld">
              <a:extLst>
                <a:ext uri="{FF2B5EF4-FFF2-40B4-BE49-F238E27FC236}">
                  <a16:creationId xmlns:a16="http://schemas.microsoft.com/office/drawing/2014/main" id="{013DC603-92FC-4C44-B2F7-DA05AE8ECB58}"/>
                </a:ext>
              </a:extLst>
            </p:cNvPr>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822610" bIns="34275" numCol="1" spcCol="0" rtlCol="0" fromWordArt="0" anchor="b" anchorCtr="0" forceAA="0" compatLnSpc="1">
              <a:prstTxWarp prst="textNoShape">
                <a:avLst/>
              </a:prstTxWarp>
              <a:noAutofit/>
            </a:bodyPr>
            <a:lstStyle/>
            <a:p>
              <a:pPr defTabSz="684846" fontAlgn="base">
                <a:spcBef>
                  <a:spcPct val="0"/>
                </a:spcBef>
                <a:spcAft>
                  <a:spcPct val="0"/>
                </a:spcAft>
                <a:defRPr/>
              </a:pPr>
              <a:endParaRPr lang="en-US" sz="1650" kern="0" spc="-38" dirty="0" err="1">
                <a:solidFill>
                  <a:srgbClr val="000000"/>
                </a:solidFill>
                <a:latin typeface="Segoe UI Light"/>
                <a:ea typeface="Segoe UI" pitchFamily="34" charset="0"/>
                <a:cs typeface="Segoe UI" pitchFamily="34" charset="0"/>
              </a:endParaRPr>
            </a:p>
          </p:txBody>
        </p:sp>
        <p:sp>
          <p:nvSpPr>
            <p:cNvPr id="66" name="Freeform 86">
              <a:extLst>
                <a:ext uri="{FF2B5EF4-FFF2-40B4-BE49-F238E27FC236}">
                  <a16:creationId xmlns:a16="http://schemas.microsoft.com/office/drawing/2014/main" id="{ABC8FC5A-68EC-43E8-B8C5-DC9061BA4DFB}"/>
                </a:ext>
              </a:extLst>
            </p:cNvPr>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1" tIns="34275" rIns="68551" bIns="34275" numCol="1" anchor="t" anchorCtr="0" compatLnSpc="1">
              <a:prstTxWarp prst="textNoShape">
                <a:avLst/>
              </a:prstTxWarp>
            </a:bodyPr>
            <a:lstStyle/>
            <a:p>
              <a:pPr defTabSz="698813"/>
              <a:endParaRPr lang="en-US" sz="1575">
                <a:solidFill>
                  <a:srgbClr val="000000"/>
                </a:solidFill>
              </a:endParaRPr>
            </a:p>
          </p:txBody>
        </p:sp>
      </p:grpSp>
      <p:grpSp>
        <p:nvGrpSpPr>
          <p:cNvPr id="67" name="Group 60">
            <a:extLst>
              <a:ext uri="{FF2B5EF4-FFF2-40B4-BE49-F238E27FC236}">
                <a16:creationId xmlns:a16="http://schemas.microsoft.com/office/drawing/2014/main" id="{797686CE-C420-4C6C-B26C-A39FC9EB01F0}"/>
              </a:ext>
            </a:extLst>
          </p:cNvPr>
          <p:cNvGrpSpPr/>
          <p:nvPr/>
        </p:nvGrpSpPr>
        <p:grpSpPr>
          <a:xfrm>
            <a:off x="1385906" y="3754064"/>
            <a:ext cx="552282" cy="335680"/>
            <a:chOff x="2012636" y="-279971"/>
            <a:chExt cx="734842" cy="447764"/>
          </a:xfrm>
          <a:solidFill>
            <a:srgbClr val="FFFFFF"/>
          </a:solidFill>
        </p:grpSpPr>
        <p:sp>
          <p:nvSpPr>
            <p:cNvPr id="68" name="Donut 100">
              <a:extLst>
                <a:ext uri="{FF2B5EF4-FFF2-40B4-BE49-F238E27FC236}">
                  <a16:creationId xmlns:a16="http://schemas.microsoft.com/office/drawing/2014/main" id="{4B15002E-97F8-45EE-89DD-AECC4A231FB8}"/>
                </a:ext>
              </a:extLst>
            </p:cNvPr>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1350" kern="0" spc="-38" dirty="0" err="1">
                <a:solidFill>
                  <a:srgbClr val="000000"/>
                </a:solidFill>
                <a:ea typeface="Segoe UI" pitchFamily="34" charset="0"/>
                <a:cs typeface="Segoe UI" pitchFamily="34" charset="0"/>
              </a:endParaRPr>
            </a:p>
          </p:txBody>
        </p:sp>
        <p:sp>
          <p:nvSpPr>
            <p:cNvPr id="69" name="Frame 5">
              <a:extLst>
                <a:ext uri="{FF2B5EF4-FFF2-40B4-BE49-F238E27FC236}">
                  <a16:creationId xmlns:a16="http://schemas.microsoft.com/office/drawing/2014/main" id="{380EA819-AE44-4728-8CFC-9FBE23E727EF}"/>
                </a:ext>
              </a:extLst>
            </p:cNvPr>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82261" tIns="41131" rIns="41131" bIns="82261" numCol="1" spcCol="0" rtlCol="0" fromWordArt="0" anchor="b" anchorCtr="0" forceAA="0" compatLnSpc="1">
              <a:prstTxWarp prst="textNoShape">
                <a:avLst/>
              </a:prstTxWarp>
              <a:noAutofit/>
            </a:bodyPr>
            <a:lstStyle/>
            <a:p>
              <a:pPr algn="ctr" defTabSz="821816" fontAlgn="base">
                <a:spcBef>
                  <a:spcPct val="0"/>
                </a:spcBef>
                <a:spcAft>
                  <a:spcPct val="0"/>
                </a:spcAft>
                <a:defRPr/>
              </a:pPr>
              <a:endParaRPr lang="en-US" kern="0" spc="-45" dirty="0" err="1">
                <a:solidFill>
                  <a:srgbClr val="000000"/>
                </a:solidFill>
                <a:ea typeface="Segoe UI" pitchFamily="34" charset="0"/>
                <a:cs typeface="Segoe UI" pitchFamily="34" charset="0"/>
              </a:endParaRPr>
            </a:p>
          </p:txBody>
        </p:sp>
      </p:grpSp>
      <p:pic>
        <p:nvPicPr>
          <p:cNvPr id="70" name="Picture 65">
            <a:extLst>
              <a:ext uri="{FF2B5EF4-FFF2-40B4-BE49-F238E27FC236}">
                <a16:creationId xmlns:a16="http://schemas.microsoft.com/office/drawing/2014/main" id="{DC6D0000-FCA8-4AD1-8528-74F6454B80B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9102" y="3701473"/>
            <a:ext cx="479992" cy="479992"/>
          </a:xfrm>
          <a:prstGeom prst="rect">
            <a:avLst/>
          </a:prstGeom>
        </p:spPr>
      </p:pic>
      <p:pic>
        <p:nvPicPr>
          <p:cNvPr id="71" name="Picture 2" descr="C:\Users\mitchellg\AppData\Local\Microsoft\Windows\Temporary Internet Files\Content.Outlook\DRES7FCJ\Storage_white (2).png">
            <a:extLst>
              <a:ext uri="{FF2B5EF4-FFF2-40B4-BE49-F238E27FC236}">
                <a16:creationId xmlns:a16="http://schemas.microsoft.com/office/drawing/2014/main" id="{8024D618-1945-41A9-B076-EFE709A5D699}"/>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2345220" y="3757776"/>
            <a:ext cx="472432" cy="472432"/>
          </a:xfrm>
          <a:prstGeom prst="rect">
            <a:avLst/>
          </a:prstGeom>
          <a:noFill/>
        </p:spPr>
      </p:pic>
      <p:pic>
        <p:nvPicPr>
          <p:cNvPr id="72" name="Picture 3">
            <a:extLst>
              <a:ext uri="{FF2B5EF4-FFF2-40B4-BE49-F238E27FC236}">
                <a16:creationId xmlns:a16="http://schemas.microsoft.com/office/drawing/2014/main" id="{CB728EF6-1FC7-40A5-BF78-A3F2B4FC72BC}"/>
              </a:ext>
            </a:extLst>
          </p:cNvPr>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4707166" y="2048449"/>
            <a:ext cx="423739" cy="4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6">
            <a:extLst>
              <a:ext uri="{FF2B5EF4-FFF2-40B4-BE49-F238E27FC236}">
                <a16:creationId xmlns:a16="http://schemas.microsoft.com/office/drawing/2014/main" id="{B1E4A56D-D133-41BC-AAD3-8BCCF8E859FC}"/>
              </a:ext>
            </a:extLst>
          </p:cNvPr>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4693205" y="2957427"/>
            <a:ext cx="451665" cy="39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69">
            <a:extLst>
              <a:ext uri="{FF2B5EF4-FFF2-40B4-BE49-F238E27FC236}">
                <a16:creationId xmlns:a16="http://schemas.microsoft.com/office/drawing/2014/main" id="{0E617A70-8C40-4D4F-8D94-92D753E96C8C}"/>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22873" y="3583686"/>
            <a:ext cx="792325" cy="792325"/>
          </a:xfrm>
          <a:prstGeom prst="rect">
            <a:avLst/>
          </a:prstGeom>
        </p:spPr>
      </p:pic>
      <p:sp>
        <p:nvSpPr>
          <p:cNvPr id="75" name="TextBox 70">
            <a:extLst>
              <a:ext uri="{FF2B5EF4-FFF2-40B4-BE49-F238E27FC236}">
                <a16:creationId xmlns:a16="http://schemas.microsoft.com/office/drawing/2014/main" id="{E02A6ACB-12CF-482B-A350-A0E4BEA41CBA}"/>
              </a:ext>
            </a:extLst>
          </p:cNvPr>
          <p:cNvSpPr txBox="1"/>
          <p:nvPr/>
        </p:nvSpPr>
        <p:spPr>
          <a:xfrm>
            <a:off x="4748368" y="3921905"/>
            <a:ext cx="364848" cy="240136"/>
          </a:xfrm>
          <a:prstGeom prst="rect">
            <a:avLst/>
          </a:prstGeom>
          <a:noFill/>
          <a:ln>
            <a:noFill/>
            <a:headEnd type="none" w="med" len="med"/>
            <a:tailEnd type="none" w="med" len="med"/>
          </a:ln>
        </p:spPr>
        <p:txBody>
          <a:bodyPr wrap="square" lIns="0" tIns="0" rIns="0" bIns="0" rtlCol="0">
            <a:spAutoFit/>
          </a:bodyPr>
          <a:lstStyle/>
          <a:p>
            <a:pPr algn="ctr" defTabSz="699385"/>
            <a:r>
              <a:rPr lang="en-US" sz="1530" spc="-30" dirty="0">
                <a:solidFill>
                  <a:srgbClr val="4668C5"/>
                </a:solidFill>
                <a:ea typeface="Segoe UI" pitchFamily="34" charset="0"/>
                <a:cs typeface="Segoe UI" pitchFamily="34" charset="0"/>
              </a:rPr>
              <a:t>{  }</a:t>
            </a:r>
          </a:p>
        </p:txBody>
      </p:sp>
      <p:pic>
        <p:nvPicPr>
          <p:cNvPr id="76" name="Picture 2" descr="C:\Users\mitchellg\AppData\Local\Microsoft\Windows\Temporary Internet Files\Content.Outlook\DRES7FCJ\Storage_white (2).png">
            <a:extLst>
              <a:ext uri="{FF2B5EF4-FFF2-40B4-BE49-F238E27FC236}">
                <a16:creationId xmlns:a16="http://schemas.microsoft.com/office/drawing/2014/main" id="{DB67CAFB-C6B2-4A0A-8927-8B13AE86EF3B}"/>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4682823" y="4677764"/>
            <a:ext cx="472432" cy="472432"/>
          </a:xfrm>
          <a:prstGeom prst="rect">
            <a:avLst/>
          </a:prstGeom>
          <a:noFill/>
        </p:spPr>
      </p:pic>
      <p:pic>
        <p:nvPicPr>
          <p:cNvPr id="77" name="Picture 74">
            <a:extLst>
              <a:ext uri="{FF2B5EF4-FFF2-40B4-BE49-F238E27FC236}">
                <a16:creationId xmlns:a16="http://schemas.microsoft.com/office/drawing/2014/main" id="{9F7126A4-A276-4D39-9D89-F5B139E5059E}"/>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41027" y="1883622"/>
            <a:ext cx="753850" cy="753850"/>
          </a:xfrm>
          <a:prstGeom prst="rect">
            <a:avLst/>
          </a:prstGeom>
        </p:spPr>
      </p:pic>
      <p:pic>
        <p:nvPicPr>
          <p:cNvPr id="78" name="Picture 11">
            <a:extLst>
              <a:ext uri="{FF2B5EF4-FFF2-40B4-BE49-F238E27FC236}">
                <a16:creationId xmlns:a16="http://schemas.microsoft.com/office/drawing/2014/main" id="{CD1A0958-0D4E-465E-9B32-43341DCBDE7A}"/>
              </a:ext>
            </a:extLst>
          </p:cNvPr>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9488090" y="2058770"/>
            <a:ext cx="429810"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3">
            <a:extLst>
              <a:ext uri="{FF2B5EF4-FFF2-40B4-BE49-F238E27FC236}">
                <a16:creationId xmlns:a16="http://schemas.microsoft.com/office/drawing/2014/main" id="{E18ABCAD-A0A1-4AF5-A0E2-09969B84525C}"/>
              </a:ext>
            </a:extLst>
          </p:cNvPr>
          <p:cNvPicPr>
            <a:picLocks noChangeAspect="1"/>
          </p:cNvPicPr>
          <p:nvPr/>
        </p:nvPicPr>
        <p:blipFill>
          <a:blip r:embed="rId14">
            <a:biLevel thresh="25000"/>
            <a:extLst>
              <a:ext uri="{28A0092B-C50C-407E-A947-70E740481C1C}">
                <a14:useLocalDpi xmlns:a14="http://schemas.microsoft.com/office/drawing/2010/main"/>
              </a:ext>
            </a:extLst>
          </a:blip>
          <a:srcRect/>
          <a:stretch>
            <a:fillRect/>
          </a:stretch>
        </p:blipFill>
        <p:spPr bwMode="auto">
          <a:xfrm>
            <a:off x="9563972" y="4689397"/>
            <a:ext cx="278041" cy="4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7">
            <a:extLst>
              <a:ext uri="{FF2B5EF4-FFF2-40B4-BE49-F238E27FC236}">
                <a16:creationId xmlns:a16="http://schemas.microsoft.com/office/drawing/2014/main" id="{C0E5041D-9320-43DB-B393-BC716737BCA3}"/>
              </a:ext>
            </a:extLst>
          </p:cNvPr>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9527809" y="3841118"/>
            <a:ext cx="373876" cy="373876"/>
          </a:xfrm>
          <a:prstGeom prst="rect">
            <a:avLst/>
          </a:prstGeom>
        </p:spPr>
      </p:pic>
      <p:pic>
        <p:nvPicPr>
          <p:cNvPr id="81" name="Picture 83">
            <a:extLst>
              <a:ext uri="{FF2B5EF4-FFF2-40B4-BE49-F238E27FC236}">
                <a16:creationId xmlns:a16="http://schemas.microsoft.com/office/drawing/2014/main" id="{57860142-553A-43D3-8518-2FAB2AAB80FE}"/>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t="-1" r="-9452" b="-4026"/>
          <a:stretch/>
        </p:blipFill>
        <p:spPr>
          <a:xfrm>
            <a:off x="9508838" y="2951334"/>
            <a:ext cx="392849" cy="381240"/>
          </a:xfrm>
          <a:prstGeom prst="rect">
            <a:avLst/>
          </a:prstGeom>
        </p:spPr>
      </p:pic>
      <p:pic>
        <p:nvPicPr>
          <p:cNvPr id="82" name="Picture 84">
            <a:extLst>
              <a:ext uri="{FF2B5EF4-FFF2-40B4-BE49-F238E27FC236}">
                <a16:creationId xmlns:a16="http://schemas.microsoft.com/office/drawing/2014/main" id="{F05380EC-7CB5-441D-B868-3F6D26C1D9A1}"/>
              </a:ext>
            </a:extLst>
          </p:cNvPr>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7078192" y="4631535"/>
            <a:ext cx="479521" cy="479521"/>
          </a:xfrm>
          <a:prstGeom prst="rect">
            <a:avLst/>
          </a:prstGeom>
        </p:spPr>
      </p:pic>
      <p:pic>
        <p:nvPicPr>
          <p:cNvPr id="83" name="Picture 85">
            <a:extLst>
              <a:ext uri="{FF2B5EF4-FFF2-40B4-BE49-F238E27FC236}">
                <a16:creationId xmlns:a16="http://schemas.microsoft.com/office/drawing/2014/main" id="{990D90B8-A7C4-40A0-AFDF-C3EFF53B31E4}"/>
              </a:ext>
            </a:extLst>
          </p:cNvPr>
          <p:cNvPicPr>
            <a:picLocks noChangeAspect="1"/>
          </p:cNvPicPr>
          <p:nvPr/>
        </p:nvPicPr>
        <p:blipFill>
          <a:blip r:embed="rId18" cstate="screen">
            <a:biLevel thresh="25000"/>
            <a:extLst>
              <a:ext uri="{28A0092B-C50C-407E-A947-70E740481C1C}">
                <a14:useLocalDpi xmlns:a14="http://schemas.microsoft.com/office/drawing/2010/main"/>
              </a:ext>
            </a:extLst>
          </a:blip>
          <a:stretch>
            <a:fillRect/>
          </a:stretch>
        </p:blipFill>
        <p:spPr>
          <a:xfrm>
            <a:off x="2442674" y="2950125"/>
            <a:ext cx="406778" cy="406778"/>
          </a:xfrm>
          <a:prstGeom prst="rect">
            <a:avLst/>
          </a:prstGeom>
        </p:spPr>
      </p:pic>
      <p:pic>
        <p:nvPicPr>
          <p:cNvPr id="84" name="Picture 86">
            <a:extLst>
              <a:ext uri="{FF2B5EF4-FFF2-40B4-BE49-F238E27FC236}">
                <a16:creationId xmlns:a16="http://schemas.microsoft.com/office/drawing/2014/main" id="{1D35A126-7E16-4301-9CEE-FEAC262FCCFD}"/>
              </a:ext>
            </a:extLst>
          </p:cNvPr>
          <p:cNvPicPr>
            <a:picLocks noChangeAspect="1"/>
          </p:cNvPicPr>
          <p:nvPr/>
        </p:nvPicPr>
        <p:blipFill>
          <a:blip r:embed="rId19" cstate="screen">
            <a:biLevel thresh="25000"/>
            <a:extLst>
              <a:ext uri="{28A0092B-C50C-407E-A947-70E740481C1C}">
                <a14:useLocalDpi xmlns:a14="http://schemas.microsoft.com/office/drawing/2010/main"/>
              </a:ext>
            </a:extLst>
          </a:blip>
          <a:stretch>
            <a:fillRect/>
          </a:stretch>
        </p:blipFill>
        <p:spPr>
          <a:xfrm>
            <a:off x="9488088" y="5549224"/>
            <a:ext cx="488038" cy="488038"/>
          </a:xfrm>
          <a:prstGeom prst="rect">
            <a:avLst/>
          </a:prstGeom>
        </p:spPr>
      </p:pic>
      <p:pic>
        <p:nvPicPr>
          <p:cNvPr id="85" name="Picture 87">
            <a:extLst>
              <a:ext uri="{FF2B5EF4-FFF2-40B4-BE49-F238E27FC236}">
                <a16:creationId xmlns:a16="http://schemas.microsoft.com/office/drawing/2014/main" id="{74AD04A8-0E10-491A-A254-19190866D747}"/>
              </a:ext>
            </a:extLst>
          </p:cNvPr>
          <p:cNvPicPr>
            <a:picLocks noChangeAspect="1"/>
          </p:cNvPicPr>
          <p:nvPr/>
        </p:nvPicPr>
        <p:blipFill>
          <a:blip r:embed="rId20"/>
          <a:stretch>
            <a:fillRect/>
          </a:stretch>
        </p:blipFill>
        <p:spPr>
          <a:xfrm>
            <a:off x="7053043" y="2843688"/>
            <a:ext cx="529819" cy="529819"/>
          </a:xfrm>
          <a:prstGeom prst="rect">
            <a:avLst/>
          </a:prstGeom>
        </p:spPr>
      </p:pic>
      <p:pic>
        <p:nvPicPr>
          <p:cNvPr id="86" name="Picture 88">
            <a:extLst>
              <a:ext uri="{FF2B5EF4-FFF2-40B4-BE49-F238E27FC236}">
                <a16:creationId xmlns:a16="http://schemas.microsoft.com/office/drawing/2014/main" id="{B393E3C0-1938-408C-8CDC-2187E7C2FB8C}"/>
              </a:ext>
            </a:extLst>
          </p:cNvPr>
          <p:cNvPicPr>
            <a:picLocks noChangeAspect="1"/>
          </p:cNvPicPr>
          <p:nvPr/>
        </p:nvPicPr>
        <p:blipFill>
          <a:blip r:embed="rId21"/>
          <a:stretch>
            <a:fillRect/>
          </a:stretch>
        </p:blipFill>
        <p:spPr>
          <a:xfrm>
            <a:off x="2276920" y="2039100"/>
            <a:ext cx="557267" cy="557267"/>
          </a:xfrm>
          <a:prstGeom prst="rect">
            <a:avLst/>
          </a:prstGeom>
        </p:spPr>
      </p:pic>
      <p:pic>
        <p:nvPicPr>
          <p:cNvPr id="87" name="Picture 89">
            <a:extLst>
              <a:ext uri="{FF2B5EF4-FFF2-40B4-BE49-F238E27FC236}">
                <a16:creationId xmlns:a16="http://schemas.microsoft.com/office/drawing/2014/main" id="{F914CCA4-78F7-44FD-A0E2-C4FAF6058009}"/>
              </a:ext>
            </a:extLst>
          </p:cNvPr>
          <p:cNvPicPr>
            <a:picLocks noChangeAspect="1"/>
          </p:cNvPicPr>
          <p:nvPr/>
        </p:nvPicPr>
        <p:blipFill>
          <a:blip r:embed="rId22"/>
          <a:stretch>
            <a:fillRect/>
          </a:stretch>
        </p:blipFill>
        <p:spPr>
          <a:xfrm>
            <a:off x="7012647" y="3623977"/>
            <a:ext cx="610610" cy="610610"/>
          </a:xfrm>
          <a:prstGeom prst="rect">
            <a:avLst/>
          </a:prstGeom>
        </p:spPr>
      </p:pic>
    </p:spTree>
    <p:extLst>
      <p:ext uri="{BB962C8B-B14F-4D97-AF65-F5344CB8AC3E}">
        <p14:creationId xmlns:p14="http://schemas.microsoft.com/office/powerpoint/2010/main" val="3945738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1+#ppt_w/2"/>
                                          </p:val>
                                        </p:tav>
                                        <p:tav tm="100000">
                                          <p:val>
                                            <p:strVal val="#ppt_x"/>
                                          </p:val>
                                        </p:tav>
                                      </p:tavLst>
                                    </p:anim>
                                    <p:anim calcmode="lin" valueType="num">
                                      <p:cBhvr additive="base">
                                        <p:cTn id="12" dur="500" fill="hold"/>
                                        <p:tgtEl>
                                          <p:spTgt spid="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1+#ppt_w/2"/>
                                          </p:val>
                                        </p:tav>
                                        <p:tav tm="100000">
                                          <p:val>
                                            <p:strVal val="#ppt_x"/>
                                          </p:val>
                                        </p:tav>
                                      </p:tavLst>
                                    </p:anim>
                                    <p:anim calcmode="lin" valueType="num">
                                      <p:cBhvr additive="base">
                                        <p:cTn id="16" dur="500" fill="hold"/>
                                        <p:tgtEl>
                                          <p:spTgt spid="7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1+#ppt_w/2"/>
                                          </p:val>
                                        </p:tav>
                                        <p:tav tm="100000">
                                          <p:val>
                                            <p:strVal val="#ppt_x"/>
                                          </p:val>
                                        </p:tav>
                                      </p:tavLst>
                                    </p:anim>
                                    <p:anim calcmode="lin" valueType="num">
                                      <p:cBhvr additive="base">
                                        <p:cTn id="20" dur="500" fill="hold"/>
                                        <p:tgtEl>
                                          <p:spTgt spid="7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additive="base">
                                        <p:cTn id="23" dur="500" fill="hold"/>
                                        <p:tgtEl>
                                          <p:spTgt spid="73"/>
                                        </p:tgtEl>
                                        <p:attrNameLst>
                                          <p:attrName>ppt_x</p:attrName>
                                        </p:attrNameLst>
                                      </p:cBhvr>
                                      <p:tavLst>
                                        <p:tav tm="0">
                                          <p:val>
                                            <p:strVal val="1+#ppt_w/2"/>
                                          </p:val>
                                        </p:tav>
                                        <p:tav tm="100000">
                                          <p:val>
                                            <p:strVal val="#ppt_x"/>
                                          </p:val>
                                        </p:tav>
                                      </p:tavLst>
                                    </p:anim>
                                    <p:anim calcmode="lin" valueType="num">
                                      <p:cBhvr additive="base">
                                        <p:cTn id="24" dur="500" fill="hold"/>
                                        <p:tgtEl>
                                          <p:spTgt spid="7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1+#ppt_w/2"/>
                                          </p:val>
                                        </p:tav>
                                        <p:tav tm="100000">
                                          <p:val>
                                            <p:strVal val="#ppt_x"/>
                                          </p:val>
                                        </p:tav>
                                      </p:tavLst>
                                    </p:anim>
                                    <p:anim calcmode="lin" valueType="num">
                                      <p:cBhvr additive="base">
                                        <p:cTn id="28" dur="500" fill="hold"/>
                                        <p:tgtEl>
                                          <p:spTgt spid="7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1+#ppt_w/2"/>
                                          </p:val>
                                        </p:tav>
                                        <p:tav tm="100000">
                                          <p:val>
                                            <p:strVal val="#ppt_x"/>
                                          </p:val>
                                        </p:tav>
                                      </p:tavLst>
                                    </p:anim>
                                    <p:anim calcmode="lin" valueType="num">
                                      <p:cBhvr additive="base">
                                        <p:cTn id="32" dur="500" fill="hold"/>
                                        <p:tgtEl>
                                          <p:spTgt spid="7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1+#ppt_w/2"/>
                                          </p:val>
                                        </p:tav>
                                        <p:tav tm="100000">
                                          <p:val>
                                            <p:strVal val="#ppt_x"/>
                                          </p:val>
                                        </p:tav>
                                      </p:tavLst>
                                    </p:anim>
                                    <p:anim calcmode="lin" valueType="num">
                                      <p:cBhvr additive="base">
                                        <p:cTn id="40" dur="500" fill="hold"/>
                                        <p:tgtEl>
                                          <p:spTgt spid="79"/>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1+#ppt_w/2"/>
                                          </p:val>
                                        </p:tav>
                                        <p:tav tm="100000">
                                          <p:val>
                                            <p:strVal val="#ppt_x"/>
                                          </p:val>
                                        </p:tav>
                                      </p:tavLst>
                                    </p:anim>
                                    <p:anim calcmode="lin" valueType="num">
                                      <p:cBhvr additive="base">
                                        <p:cTn id="44" dur="500" fill="hold"/>
                                        <p:tgtEl>
                                          <p:spTgt spid="80"/>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1+#ppt_w/2"/>
                                          </p:val>
                                        </p:tav>
                                        <p:tav tm="100000">
                                          <p:val>
                                            <p:strVal val="#ppt_x"/>
                                          </p:val>
                                        </p:tav>
                                      </p:tavLst>
                                    </p:anim>
                                    <p:anim calcmode="lin" valueType="num">
                                      <p:cBhvr additive="base">
                                        <p:cTn id="48" dur="500" fill="hold"/>
                                        <p:tgtEl>
                                          <p:spTgt spid="81"/>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1+#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500" fill="hold"/>
                                        <p:tgtEl>
                                          <p:spTgt spid="60"/>
                                        </p:tgtEl>
                                        <p:attrNameLst>
                                          <p:attrName>ppt_x</p:attrName>
                                        </p:attrNameLst>
                                      </p:cBhvr>
                                      <p:tavLst>
                                        <p:tav tm="0">
                                          <p:val>
                                            <p:strVal val="1+#ppt_w/2"/>
                                          </p:val>
                                        </p:tav>
                                        <p:tav tm="100000">
                                          <p:val>
                                            <p:strVal val="#ppt_x"/>
                                          </p:val>
                                        </p:tav>
                                      </p:tavLst>
                                    </p:anim>
                                    <p:anim calcmode="lin" valueType="num">
                                      <p:cBhvr additive="base">
                                        <p:cTn id="56" dur="500" fill="hold"/>
                                        <p:tgtEl>
                                          <p:spTgt spid="60"/>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1+#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1+#ppt_w/2"/>
                                          </p:val>
                                        </p:tav>
                                        <p:tav tm="100000">
                                          <p:val>
                                            <p:strVal val="#ppt_x"/>
                                          </p:val>
                                        </p:tav>
                                      </p:tavLst>
                                    </p:anim>
                                    <p:anim calcmode="lin" valueType="num">
                                      <p:cBhvr additive="base">
                                        <p:cTn id="64" dur="500" fill="hold"/>
                                        <p:tgtEl>
                                          <p:spTgt spid="76"/>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1+#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additive="base">
                                        <p:cTn id="71" dur="500" fill="hold"/>
                                        <p:tgtEl>
                                          <p:spTgt spid="82"/>
                                        </p:tgtEl>
                                        <p:attrNameLst>
                                          <p:attrName>ppt_x</p:attrName>
                                        </p:attrNameLst>
                                      </p:cBhvr>
                                      <p:tavLst>
                                        <p:tav tm="0">
                                          <p:val>
                                            <p:strVal val="1+#ppt_w/2"/>
                                          </p:val>
                                        </p:tav>
                                        <p:tav tm="100000">
                                          <p:val>
                                            <p:strVal val="#ppt_x"/>
                                          </p:val>
                                        </p:tav>
                                      </p:tavLst>
                                    </p:anim>
                                    <p:anim calcmode="lin" valueType="num">
                                      <p:cBhvr additive="base">
                                        <p:cTn id="72" dur="500" fill="hold"/>
                                        <p:tgtEl>
                                          <p:spTgt spid="82"/>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anim calcmode="lin" valueType="num">
                                      <p:cBhvr additive="base">
                                        <p:cTn id="75" dur="500" fill="hold"/>
                                        <p:tgtEl>
                                          <p:spTgt spid="83"/>
                                        </p:tgtEl>
                                        <p:attrNameLst>
                                          <p:attrName>ppt_x</p:attrName>
                                        </p:attrNameLst>
                                      </p:cBhvr>
                                      <p:tavLst>
                                        <p:tav tm="0">
                                          <p:val>
                                            <p:strVal val="1+#ppt_w/2"/>
                                          </p:val>
                                        </p:tav>
                                        <p:tav tm="100000">
                                          <p:val>
                                            <p:strVal val="#ppt_x"/>
                                          </p:val>
                                        </p:tav>
                                      </p:tavLst>
                                    </p:anim>
                                    <p:anim calcmode="lin" valueType="num">
                                      <p:cBhvr additive="base">
                                        <p:cTn id="76" dur="500" fill="hold"/>
                                        <p:tgtEl>
                                          <p:spTgt spid="83"/>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anim calcmode="lin" valueType="num">
                                      <p:cBhvr additive="base">
                                        <p:cTn id="79" dur="500" fill="hold"/>
                                        <p:tgtEl>
                                          <p:spTgt spid="84"/>
                                        </p:tgtEl>
                                        <p:attrNameLst>
                                          <p:attrName>ppt_x</p:attrName>
                                        </p:attrNameLst>
                                      </p:cBhvr>
                                      <p:tavLst>
                                        <p:tav tm="0">
                                          <p:val>
                                            <p:strVal val="1+#ppt_w/2"/>
                                          </p:val>
                                        </p:tav>
                                        <p:tav tm="100000">
                                          <p:val>
                                            <p:strVal val="#ppt_x"/>
                                          </p:val>
                                        </p:tav>
                                      </p:tavLst>
                                    </p:anim>
                                    <p:anim calcmode="lin" valueType="num">
                                      <p:cBhvr additive="base">
                                        <p:cTn id="80" dur="500" fill="hold"/>
                                        <p:tgtEl>
                                          <p:spTgt spid="84"/>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additive="base">
                                        <p:cTn id="83" dur="500" fill="hold"/>
                                        <p:tgtEl>
                                          <p:spTgt spid="86"/>
                                        </p:tgtEl>
                                        <p:attrNameLst>
                                          <p:attrName>ppt_x</p:attrName>
                                        </p:attrNameLst>
                                      </p:cBhvr>
                                      <p:tavLst>
                                        <p:tav tm="0">
                                          <p:val>
                                            <p:strVal val="1+#ppt_w/2"/>
                                          </p:val>
                                        </p:tav>
                                        <p:tav tm="100000">
                                          <p:val>
                                            <p:strVal val="#ppt_x"/>
                                          </p:val>
                                        </p:tav>
                                      </p:tavLst>
                                    </p:anim>
                                    <p:anim calcmode="lin" valueType="num">
                                      <p:cBhvr additive="base">
                                        <p:cTn id="84" dur="500" fill="hold"/>
                                        <p:tgtEl>
                                          <p:spTgt spid="86"/>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additive="base">
                                        <p:cTn id="87" dur="500" fill="hold"/>
                                        <p:tgtEl>
                                          <p:spTgt spid="85"/>
                                        </p:tgtEl>
                                        <p:attrNameLst>
                                          <p:attrName>ppt_x</p:attrName>
                                        </p:attrNameLst>
                                      </p:cBhvr>
                                      <p:tavLst>
                                        <p:tav tm="0">
                                          <p:val>
                                            <p:strVal val="1+#ppt_w/2"/>
                                          </p:val>
                                        </p:tav>
                                        <p:tav tm="100000">
                                          <p:val>
                                            <p:strVal val="#ppt_x"/>
                                          </p:val>
                                        </p:tav>
                                      </p:tavLst>
                                    </p:anim>
                                    <p:anim calcmode="lin" valueType="num">
                                      <p:cBhvr additive="base">
                                        <p:cTn id="88" dur="500" fill="hold"/>
                                        <p:tgtEl>
                                          <p:spTgt spid="85"/>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87"/>
                                        </p:tgtEl>
                                        <p:attrNameLst>
                                          <p:attrName>style.visibility</p:attrName>
                                        </p:attrNameLst>
                                      </p:cBhvr>
                                      <p:to>
                                        <p:strVal val="visible"/>
                                      </p:to>
                                    </p:set>
                                    <p:anim calcmode="lin" valueType="num">
                                      <p:cBhvr additive="base">
                                        <p:cTn id="91" dur="500" fill="hold"/>
                                        <p:tgtEl>
                                          <p:spTgt spid="87"/>
                                        </p:tgtEl>
                                        <p:attrNameLst>
                                          <p:attrName>ppt_x</p:attrName>
                                        </p:attrNameLst>
                                      </p:cBhvr>
                                      <p:tavLst>
                                        <p:tav tm="0">
                                          <p:val>
                                            <p:strVal val="1+#ppt_w/2"/>
                                          </p:val>
                                        </p:tav>
                                        <p:tav tm="100000">
                                          <p:val>
                                            <p:strVal val="#ppt_x"/>
                                          </p:val>
                                        </p:tav>
                                      </p:tavLst>
                                    </p:anim>
                                    <p:anim calcmode="lin" valueType="num">
                                      <p:cBhvr additive="base">
                                        <p:cTn id="92"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14CD93-2236-46CE-AEA0-B7B00ED3AEA4}"/>
              </a:ext>
            </a:extLst>
          </p:cNvPr>
          <p:cNvSpPr>
            <a:spLocks noGrp="1"/>
          </p:cNvSpPr>
          <p:nvPr>
            <p:ph type="title"/>
          </p:nvPr>
        </p:nvSpPr>
        <p:spPr/>
        <p:txBody>
          <a:bodyPr/>
          <a:lstStyle/>
          <a:p>
            <a:r>
              <a:rPr lang="de-DE" dirty="0"/>
              <a:t>Azure </a:t>
            </a:r>
            <a:r>
              <a:rPr lang="de-DE" dirty="0" err="1"/>
              <a:t>IoT</a:t>
            </a:r>
            <a:r>
              <a:rPr lang="de-DE" dirty="0"/>
              <a:t> Hub</a:t>
            </a:r>
          </a:p>
        </p:txBody>
      </p:sp>
      <p:sp>
        <p:nvSpPr>
          <p:cNvPr id="3" name="Textplatzhalter 2">
            <a:extLst>
              <a:ext uri="{FF2B5EF4-FFF2-40B4-BE49-F238E27FC236}">
                <a16:creationId xmlns:a16="http://schemas.microsoft.com/office/drawing/2014/main" id="{E3A4519F-B760-4A52-9977-6DB6BDF9C0D5}"/>
              </a:ext>
            </a:extLst>
          </p:cNvPr>
          <p:cNvSpPr>
            <a:spLocks noGrp="1"/>
          </p:cNvSpPr>
          <p:nvPr>
            <p:ph type="body" sz="quarter" idx="10"/>
          </p:nvPr>
        </p:nvSpPr>
        <p:spPr>
          <a:xfrm>
            <a:off x="519112" y="1370525"/>
            <a:ext cx="11149013" cy="4455066"/>
          </a:xfrm>
        </p:spPr>
        <p:txBody>
          <a:bodyPr/>
          <a:lstStyle/>
          <a:p>
            <a:pPr marL="574675" indent="-571500">
              <a:buFont typeface="Arial" panose="020B0604020202020204" pitchFamily="34" charset="0"/>
              <a:buChar char="•"/>
            </a:pPr>
            <a:r>
              <a:rPr lang="de-DE" dirty="0"/>
              <a:t>Bidirektionale Kommunikation zwischen </a:t>
            </a:r>
            <a:r>
              <a:rPr lang="de-DE" dirty="0" err="1"/>
              <a:t>IoT</a:t>
            </a:r>
            <a:r>
              <a:rPr lang="de-DE" dirty="0"/>
              <a:t>-Geräten und einem Lösungs-Back-End</a:t>
            </a:r>
          </a:p>
          <a:p>
            <a:pPr marL="574675" indent="-571500">
              <a:buFont typeface="Arial" panose="020B0604020202020204" pitchFamily="34" charset="0"/>
              <a:buChar char="•"/>
            </a:pPr>
            <a:r>
              <a:rPr lang="de-DE" dirty="0"/>
              <a:t>Sicherheit durch Authentifizierung auf Gerätebasis</a:t>
            </a:r>
          </a:p>
          <a:p>
            <a:pPr marL="574675" indent="-571500">
              <a:buFont typeface="Arial" panose="020B0604020202020204" pitchFamily="34" charset="0"/>
              <a:buChar char="•"/>
            </a:pPr>
            <a:r>
              <a:rPr lang="de-DE" dirty="0"/>
              <a:t>Automatisierter </a:t>
            </a:r>
            <a:r>
              <a:rPr lang="de-DE" dirty="0" err="1"/>
              <a:t>Provisioning</a:t>
            </a:r>
            <a:r>
              <a:rPr lang="de-DE" dirty="0"/>
              <a:t>-Dienst</a:t>
            </a:r>
          </a:p>
          <a:p>
            <a:pPr marL="574675" indent="-571500">
              <a:buFont typeface="Arial" panose="020B0604020202020204" pitchFamily="34" charset="0"/>
              <a:buChar char="•"/>
            </a:pPr>
            <a:r>
              <a:rPr lang="de-DE" dirty="0"/>
              <a:t>Umfangreiche Geräteverwaltung</a:t>
            </a:r>
          </a:p>
          <a:p>
            <a:pPr marL="574675" indent="-571500">
              <a:buFont typeface="Arial" panose="020B0604020202020204" pitchFamily="34" charset="0"/>
              <a:buChar char="•"/>
            </a:pPr>
            <a:r>
              <a:rPr lang="de-DE" dirty="0"/>
              <a:t>Verschiedenste Entwicklungsmöglichkeiten</a:t>
            </a:r>
          </a:p>
          <a:p>
            <a:endParaRPr lang="de-DE" dirty="0"/>
          </a:p>
        </p:txBody>
      </p:sp>
    </p:spTree>
    <p:extLst>
      <p:ext uri="{BB962C8B-B14F-4D97-AF65-F5344CB8AC3E}">
        <p14:creationId xmlns:p14="http://schemas.microsoft.com/office/powerpoint/2010/main" val="27608619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Hub</a:t>
            </a:r>
          </a:p>
        </p:txBody>
      </p:sp>
      <p:grpSp>
        <p:nvGrpSpPr>
          <p:cNvPr id="6" name="Group 1">
            <a:extLst>
              <a:ext uri="{FF2B5EF4-FFF2-40B4-BE49-F238E27FC236}">
                <a16:creationId xmlns:a16="http://schemas.microsoft.com/office/drawing/2014/main" id="{73A17F22-CF6F-4D3D-82BC-2FEB2E36A3F9}"/>
              </a:ext>
            </a:extLst>
          </p:cNvPr>
          <p:cNvGrpSpPr/>
          <p:nvPr/>
        </p:nvGrpSpPr>
        <p:grpSpPr>
          <a:xfrm>
            <a:off x="656428" y="1402658"/>
            <a:ext cx="11011696" cy="4541518"/>
            <a:chOff x="656428" y="1402658"/>
            <a:chExt cx="11011696" cy="4541518"/>
          </a:xfrm>
        </p:grpSpPr>
        <p:cxnSp>
          <p:nvCxnSpPr>
            <p:cNvPr id="7" name="Straight Arrow Connector 103">
              <a:extLst>
                <a:ext uri="{FF2B5EF4-FFF2-40B4-BE49-F238E27FC236}">
                  <a16:creationId xmlns:a16="http://schemas.microsoft.com/office/drawing/2014/main" id="{26AB6A50-CA24-4399-9774-0DBF1F8EE33E}"/>
                </a:ext>
              </a:extLst>
            </p:cNvPr>
            <p:cNvCxnSpPr/>
            <p:nvPr/>
          </p:nvCxnSpPr>
          <p:spPr>
            <a:xfrm flipV="1">
              <a:off x="2166829" y="302022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8" name="Oval 106">
              <a:extLst>
                <a:ext uri="{FF2B5EF4-FFF2-40B4-BE49-F238E27FC236}">
                  <a16:creationId xmlns:a16="http://schemas.microsoft.com/office/drawing/2014/main" id="{88D69789-FC70-4632-A635-61DF06E77184}"/>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9" name="Oval 107">
              <a:extLst>
                <a:ext uri="{FF2B5EF4-FFF2-40B4-BE49-F238E27FC236}">
                  <a16:creationId xmlns:a16="http://schemas.microsoft.com/office/drawing/2014/main" id="{10EB2570-8BE0-455F-9973-BA8671D957F9}"/>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10" name="Rectangle 108">
              <a:extLst>
                <a:ext uri="{FF2B5EF4-FFF2-40B4-BE49-F238E27FC236}">
                  <a16:creationId xmlns:a16="http://schemas.microsoft.com/office/drawing/2014/main" id="{285EADCD-25ED-4C91-8784-DC1D55827B47}"/>
                </a:ext>
              </a:extLst>
            </p:cNvPr>
            <p:cNvSpPr/>
            <p:nvPr/>
          </p:nvSpPr>
          <p:spPr>
            <a:xfrm>
              <a:off x="4055779" y="2269126"/>
              <a:ext cx="7612345" cy="3675050"/>
            </a:xfrm>
            <a:prstGeom prst="rect">
              <a:avLst/>
            </a:prstGeom>
            <a:solidFill>
              <a:schemeClr val="accent6">
                <a:lumMod val="20000"/>
                <a:lumOff val="80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defTabSz="913698">
                <a:defRPr/>
              </a:pPr>
              <a:endParaRPr lang="en-US" sz="1096" kern="0" dirty="0">
                <a:solidFill>
                  <a:prstClr val="black"/>
                </a:solidFill>
                <a:cs typeface="Arial" panose="020B0604020202020204" pitchFamily="34" charset="0"/>
              </a:endParaRPr>
            </a:p>
          </p:txBody>
        </p:sp>
        <p:sp>
          <p:nvSpPr>
            <p:cNvPr id="21" name="Rectangle 139">
              <a:extLst>
                <a:ext uri="{FF2B5EF4-FFF2-40B4-BE49-F238E27FC236}">
                  <a16:creationId xmlns:a16="http://schemas.microsoft.com/office/drawing/2014/main" id="{9EA68062-4322-4569-91C7-BEA9391C62C5}"/>
                </a:ext>
              </a:extLst>
            </p:cNvPr>
            <p:cNvSpPr/>
            <p:nvPr/>
          </p:nvSpPr>
          <p:spPr>
            <a:xfrm>
              <a:off x="9857255" y="2406669"/>
              <a:ext cx="1720605" cy="3387600"/>
            </a:xfrm>
            <a:prstGeom prst="rect">
              <a:avLst/>
            </a:prstGeom>
            <a:solidFill>
              <a:srgbClr val="3999C6"/>
            </a:solidFill>
            <a:ln w="12700" cap="flat" cmpd="sng" algn="ctr">
              <a:solidFill>
                <a:srgbClr val="33A4C4"/>
              </a:solidFill>
              <a:prstDash val="solid"/>
              <a:miter lim="800000"/>
            </a:ln>
            <a:effectLst/>
          </p:spPr>
          <p:txBody>
            <a:bodyPr vert="vert270" rtlCol="0" anchor="ctr"/>
            <a:lstStyle/>
            <a:p>
              <a:pPr algn="ctr" defTabSz="913698">
                <a:defRPr/>
              </a:pPr>
              <a:r>
                <a:rPr lang="en-US" kern="0" dirty="0" err="1">
                  <a:solidFill>
                    <a:srgbClr val="FFFFFF"/>
                  </a:solidFill>
                  <a:cs typeface="Arial" panose="020B0604020202020204" pitchFamily="34" charset="0"/>
                </a:rPr>
                <a:t>Präsentation</a:t>
              </a:r>
              <a:r>
                <a:rPr lang="en-US" kern="0" dirty="0">
                  <a:solidFill>
                    <a:srgbClr val="FFFFFF"/>
                  </a:solidFill>
                  <a:cs typeface="Arial" panose="020B0604020202020204" pitchFamily="34" charset="0"/>
                </a:rPr>
                <a:t> und </a:t>
              </a:r>
            </a:p>
            <a:p>
              <a:pPr algn="ctr" defTabSz="913698">
                <a:defRPr/>
              </a:pPr>
              <a:r>
                <a:rPr lang="en-US" kern="0" dirty="0">
                  <a:solidFill>
                    <a:srgbClr val="FFFFFF"/>
                  </a:solidFill>
                  <a:cs typeface="Arial" panose="020B0604020202020204" pitchFamily="34" charset="0"/>
                </a:rPr>
                <a:t>Business Connectivity</a:t>
              </a:r>
            </a:p>
          </p:txBody>
        </p:sp>
        <p:sp>
          <p:nvSpPr>
            <p:cNvPr id="23" name="Rectangle 120">
              <a:extLst>
                <a:ext uri="{FF2B5EF4-FFF2-40B4-BE49-F238E27FC236}">
                  <a16:creationId xmlns:a16="http://schemas.microsoft.com/office/drawing/2014/main" id="{7E6FFF18-B6A4-46B1-93E9-56709CD990EC}"/>
                </a:ext>
              </a:extLst>
            </p:cNvPr>
            <p:cNvSpPr/>
            <p:nvPr/>
          </p:nvSpPr>
          <p:spPr>
            <a:xfrm>
              <a:off x="2532255" y="4316882"/>
              <a:ext cx="1122589" cy="909933"/>
            </a:xfrm>
            <a:prstGeom prst="rect">
              <a:avLst/>
            </a:prstGeom>
            <a:noFill/>
            <a:ln w="12700" cap="flat" cmpd="sng" algn="ctr">
              <a:solidFill>
                <a:sysClr val="windowText" lastClr="000000"/>
              </a:solidFill>
              <a:prstDash val="dash"/>
              <a:miter lim="800000"/>
            </a:ln>
            <a:effectLst/>
          </p:spPr>
          <p:txBody>
            <a:bodyPr rtlCol="0" anchor="ctr"/>
            <a:lstStyle/>
            <a:p>
              <a:pPr algn="ctr" defTabSz="913698">
                <a:defRPr/>
              </a:pPr>
              <a:r>
                <a:rPr lang="en-US" sz="1399" b="1" kern="0" dirty="0">
                  <a:solidFill>
                    <a:prstClr val="black"/>
                  </a:solidFill>
                  <a:cs typeface="Arial" panose="020B0604020202020204" pitchFamily="34" charset="0"/>
                </a:rPr>
                <a:t>Gateway</a:t>
              </a:r>
            </a:p>
            <a:p>
              <a:pPr algn="ctr" defTabSz="913698">
                <a:defRPr/>
              </a:pPr>
              <a:endParaRPr lang="en-US" sz="1399" kern="0" dirty="0">
                <a:solidFill>
                  <a:prstClr val="black"/>
                </a:solidFill>
                <a:cs typeface="Arial" panose="020B0604020202020204" pitchFamily="34" charset="0"/>
              </a:endParaRPr>
            </a:p>
          </p:txBody>
        </p:sp>
        <p:sp>
          <p:nvSpPr>
            <p:cNvPr id="27" name="TextBox 56">
              <a:extLst>
                <a:ext uri="{FF2B5EF4-FFF2-40B4-BE49-F238E27FC236}">
                  <a16:creationId xmlns:a16="http://schemas.microsoft.com/office/drawing/2014/main" id="{B94EBF01-BB63-4F82-A4A9-119E967F9F6C}"/>
                </a:ext>
              </a:extLst>
            </p:cNvPr>
            <p:cNvSpPr txBox="1"/>
            <p:nvPr/>
          </p:nvSpPr>
          <p:spPr>
            <a:xfrm>
              <a:off x="715465" y="2497484"/>
              <a:ext cx="1493468" cy="966933"/>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a:t>IP-</a:t>
              </a:r>
              <a:r>
                <a:rPr lang="en-US" sz="1399" b="1" dirty="0" err="1"/>
                <a:t>fähige</a:t>
              </a:r>
              <a:r>
                <a:rPr lang="en-US" sz="1399" dirty="0"/>
                <a:t> </a:t>
              </a:r>
              <a:r>
                <a:rPr lang="en-US" sz="1399" b="1" dirty="0" err="1"/>
                <a:t>Geräte</a:t>
              </a:r>
              <a:br>
                <a:rPr lang="en-US" sz="1399" dirty="0"/>
              </a:br>
              <a:endParaRPr lang="en-US" sz="1199" dirty="0"/>
            </a:p>
          </p:txBody>
        </p:sp>
        <p:sp>
          <p:nvSpPr>
            <p:cNvPr id="28" name="TextBox 58">
              <a:extLst>
                <a:ext uri="{FF2B5EF4-FFF2-40B4-BE49-F238E27FC236}">
                  <a16:creationId xmlns:a16="http://schemas.microsoft.com/office/drawing/2014/main" id="{C5F1B418-163C-4926-A508-2F2704BEA8AE}"/>
                </a:ext>
              </a:extLst>
            </p:cNvPr>
            <p:cNvSpPr txBox="1"/>
            <p:nvPr/>
          </p:nvSpPr>
          <p:spPr>
            <a:xfrm>
              <a:off x="715465" y="3797704"/>
              <a:ext cx="1493468" cy="888396"/>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Vorhandene</a:t>
              </a:r>
              <a:r>
                <a:rPr lang="en-US" sz="1399" b="1" dirty="0"/>
                <a:t> IoT-</a:t>
              </a:r>
              <a:r>
                <a:rPr lang="en-US" sz="1399" b="1" dirty="0" err="1"/>
                <a:t>Geräte</a:t>
              </a:r>
              <a:endParaRPr lang="en-US" sz="1399" b="1" dirty="0"/>
            </a:p>
            <a:p>
              <a:pPr algn="l"/>
              <a:endParaRPr lang="en-US" sz="1197" dirty="0"/>
            </a:p>
          </p:txBody>
        </p:sp>
        <p:sp>
          <p:nvSpPr>
            <p:cNvPr id="29" name="TextBox 59">
              <a:extLst>
                <a:ext uri="{FF2B5EF4-FFF2-40B4-BE49-F238E27FC236}">
                  <a16:creationId xmlns:a16="http://schemas.microsoft.com/office/drawing/2014/main" id="{EE41EDA3-D0D5-4CA5-B7E3-B6B617BF5DBD}"/>
                </a:ext>
              </a:extLst>
            </p:cNvPr>
            <p:cNvSpPr txBox="1"/>
            <p:nvPr/>
          </p:nvSpPr>
          <p:spPr>
            <a:xfrm>
              <a:off x="715465" y="5019386"/>
              <a:ext cx="1493468" cy="797349"/>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Geräte</a:t>
              </a:r>
              <a:r>
                <a:rPr lang="en-US" sz="1399" b="1" dirty="0"/>
                <a:t> </a:t>
              </a:r>
              <a:r>
                <a:rPr lang="en-US" sz="1399" b="1" dirty="0" err="1"/>
                <a:t>mit</a:t>
              </a:r>
              <a:r>
                <a:rPr lang="en-US" sz="1399" b="1" dirty="0"/>
                <a:t> </a:t>
              </a:r>
              <a:r>
                <a:rPr lang="en-US" sz="1399" b="1" dirty="0" err="1"/>
                <a:t>geringer</a:t>
              </a:r>
              <a:r>
                <a:rPr lang="en-US" sz="1399" b="1" dirty="0"/>
                <a:t> </a:t>
              </a:r>
              <a:r>
                <a:rPr lang="en-US" sz="1399" b="1" dirty="0" err="1"/>
                <a:t>Leistung</a:t>
              </a:r>
              <a:endParaRPr lang="en-US" sz="1399" b="1" dirty="0"/>
            </a:p>
          </p:txBody>
        </p:sp>
        <p:sp>
          <p:nvSpPr>
            <p:cNvPr id="30" name="Rectangle 60">
              <a:extLst>
                <a:ext uri="{FF2B5EF4-FFF2-40B4-BE49-F238E27FC236}">
                  <a16:creationId xmlns:a16="http://schemas.microsoft.com/office/drawing/2014/main" id="{038B3776-F0CD-4530-9C41-2B22EBB03058}"/>
                </a:ext>
              </a:extLst>
            </p:cNvPr>
            <p:cNvSpPr/>
            <p:nvPr/>
          </p:nvSpPr>
          <p:spPr bwMode="auto">
            <a:xfrm>
              <a:off x="9857255" y="1413397"/>
              <a:ext cx="179478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defTabSz="931577" fontAlgn="base">
                <a:lnSpc>
                  <a:spcPct val="90000"/>
                </a:lnSpc>
                <a:spcBef>
                  <a:spcPct val="0"/>
                </a:spcBef>
                <a:spcAft>
                  <a:spcPct val="0"/>
                </a:spcAft>
              </a:pPr>
              <a:r>
                <a:rPr lang="en-US" sz="2000" b="1" kern="0" dirty="0" err="1">
                  <a:solidFill>
                    <a:srgbClr val="FFFFFF"/>
                  </a:solidFill>
                </a:rPr>
                <a:t>Präsentation</a:t>
              </a:r>
              <a:r>
                <a:rPr lang="en-US" sz="2000" b="1" kern="0" dirty="0">
                  <a:solidFill>
                    <a:srgbClr val="FFFFFF"/>
                  </a:solidFill>
                </a:rPr>
                <a:t> </a:t>
              </a:r>
              <a:endParaRPr lang="en-US" sz="1800" b="1" kern="0" dirty="0">
                <a:solidFill>
                  <a:srgbClr val="FFFFFF"/>
                </a:solidFill>
              </a:endParaRPr>
            </a:p>
          </p:txBody>
        </p:sp>
        <p:sp>
          <p:nvSpPr>
            <p:cNvPr id="31" name="Rectangle 61">
              <a:extLst>
                <a:ext uri="{FF2B5EF4-FFF2-40B4-BE49-F238E27FC236}">
                  <a16:creationId xmlns:a16="http://schemas.microsoft.com/office/drawing/2014/main" id="{FBD1BD85-BFA2-4029-A463-18363F9134D4}"/>
                </a:ext>
              </a:extLst>
            </p:cNvPr>
            <p:cNvSpPr/>
            <p:nvPr/>
          </p:nvSpPr>
          <p:spPr bwMode="auto">
            <a:xfrm>
              <a:off x="5566795" y="1402658"/>
              <a:ext cx="3805024" cy="732620"/>
            </a:xfrm>
            <a:prstGeom prst="rect">
              <a:avLst/>
            </a:prstGeom>
            <a:solidFill>
              <a:srgbClr val="00558D"/>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lnSpc>
                  <a:spcPct val="90000"/>
                </a:lnSpc>
                <a:spcBef>
                  <a:spcPct val="0"/>
                </a:spcBef>
                <a:spcAft>
                  <a:spcPct val="0"/>
                </a:spcAft>
                <a:defRPr/>
              </a:pPr>
              <a:r>
                <a:rPr lang="en-US" sz="2000" b="1" kern="0" dirty="0" err="1">
                  <a:solidFill>
                    <a:srgbClr val="FFFFFF"/>
                  </a:solidFill>
                </a:rPr>
                <a:t>Datenverabeitung</a:t>
              </a:r>
              <a:r>
                <a:rPr lang="en-US" sz="2000" b="1" kern="0" dirty="0">
                  <a:solidFill>
                    <a:srgbClr val="FFFFFF"/>
                  </a:solidFill>
                </a:rPr>
                <a:t> und -</a:t>
              </a:r>
              <a:r>
                <a:rPr lang="en-US" sz="2000" b="1" kern="0" dirty="0" err="1">
                  <a:solidFill>
                    <a:srgbClr val="FFFFFF"/>
                  </a:solidFill>
                </a:rPr>
                <a:t>analyse</a:t>
              </a:r>
              <a:endParaRPr lang="en-US" sz="2000" b="1" kern="0" dirty="0">
                <a:solidFill>
                  <a:srgbClr val="FFFFFF"/>
                </a:solidFill>
              </a:endParaRPr>
            </a:p>
          </p:txBody>
        </p:sp>
        <p:sp>
          <p:nvSpPr>
            <p:cNvPr id="33" name="Rectangle 64">
              <a:extLst>
                <a:ext uri="{FF2B5EF4-FFF2-40B4-BE49-F238E27FC236}">
                  <a16:creationId xmlns:a16="http://schemas.microsoft.com/office/drawing/2014/main" id="{E784698C-5522-40C5-AD3D-BD232EEDCDD5}"/>
                </a:ext>
              </a:extLst>
            </p:cNvPr>
            <p:cNvSpPr/>
            <p:nvPr/>
          </p:nvSpPr>
          <p:spPr bwMode="auto">
            <a:xfrm>
              <a:off x="656428" y="1402662"/>
              <a:ext cx="442493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spcBef>
                  <a:spcPct val="0"/>
                </a:spcBef>
                <a:spcAft>
                  <a:spcPct val="0"/>
                </a:spcAft>
                <a:defRPr/>
              </a:pPr>
              <a:r>
                <a:rPr lang="en-US" sz="2000" b="1" kern="0" dirty="0" err="1">
                  <a:solidFill>
                    <a:srgbClr val="FFFFFF"/>
                  </a:solidFill>
                </a:rPr>
                <a:t>Gerätekonnektivität</a:t>
              </a:r>
              <a:endParaRPr lang="en-US" sz="2000" b="1" kern="0" dirty="0">
                <a:solidFill>
                  <a:srgbClr val="FFFFFF"/>
                </a:solidFill>
              </a:endParaRPr>
            </a:p>
          </p:txBody>
        </p:sp>
        <p:cxnSp>
          <p:nvCxnSpPr>
            <p:cNvPr id="35" name="Straight Arrow Connector 68">
              <a:extLst>
                <a:ext uri="{FF2B5EF4-FFF2-40B4-BE49-F238E27FC236}">
                  <a16:creationId xmlns:a16="http://schemas.microsoft.com/office/drawing/2014/main" id="{4058EE06-3BC5-4CBA-9282-87ECE70962A8}"/>
                </a:ext>
              </a:extLst>
            </p:cNvPr>
            <p:cNvCxnSpPr>
              <a:cxnSpLocks/>
            </p:cNvCxnSpPr>
            <p:nvPr/>
          </p:nvCxnSpPr>
          <p:spPr>
            <a:xfrm>
              <a:off x="9447016"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7" name="Rectangle 117">
              <a:extLst>
                <a:ext uri="{FF2B5EF4-FFF2-40B4-BE49-F238E27FC236}">
                  <a16:creationId xmlns:a16="http://schemas.microsoft.com/office/drawing/2014/main" id="{4D903077-C701-4D38-9369-10AD4D08D2ED}"/>
                </a:ext>
              </a:extLst>
            </p:cNvPr>
            <p:cNvSpPr/>
            <p:nvPr/>
          </p:nvSpPr>
          <p:spPr>
            <a:xfrm>
              <a:off x="4312871" y="2412590"/>
              <a:ext cx="768489" cy="3388122"/>
            </a:xfrm>
            <a:prstGeom prst="rect">
              <a:avLst/>
            </a:prstGeom>
            <a:solidFill>
              <a:srgbClr val="3999C6"/>
            </a:solidFill>
            <a:ln w="12700" cap="flat" cmpd="sng" algn="ctr">
              <a:noFill/>
              <a:prstDash val="solid"/>
              <a:miter lim="800000"/>
            </a:ln>
            <a:effectLst/>
          </p:spPr>
          <p:txBody>
            <a:bodyPr vert="vert270" rtlCol="0" anchor="ctr"/>
            <a:lstStyle/>
            <a:p>
              <a:pPr algn="ctr" defTabSz="913698"/>
              <a:r>
                <a:rPr lang="en-US" kern="0" dirty="0">
                  <a:solidFill>
                    <a:srgbClr val="FFFFFF"/>
                  </a:solidFill>
                  <a:cs typeface="Arial" panose="020B0604020202020204" pitchFamily="34" charset="0"/>
                </a:rPr>
                <a:t>Cloud Gateway</a:t>
              </a:r>
            </a:p>
          </p:txBody>
        </p:sp>
        <p:sp>
          <p:nvSpPr>
            <p:cNvPr id="38" name="Rectangle 47">
              <a:extLst>
                <a:ext uri="{FF2B5EF4-FFF2-40B4-BE49-F238E27FC236}">
                  <a16:creationId xmlns:a16="http://schemas.microsoft.com/office/drawing/2014/main" id="{F356B4E4-695E-441D-8648-2AC9577A179E}"/>
                </a:ext>
              </a:extLst>
            </p:cNvPr>
            <p:cNvSpPr/>
            <p:nvPr/>
          </p:nvSpPr>
          <p:spPr>
            <a:xfrm>
              <a:off x="985183" y="3188567"/>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39" name="Elbow Connector 13">
              <a:extLst>
                <a:ext uri="{FF2B5EF4-FFF2-40B4-BE49-F238E27FC236}">
                  <a16:creationId xmlns:a16="http://schemas.microsoft.com/office/drawing/2014/main" id="{3FC32D19-5783-4D99-B71A-26CB80A868D8}"/>
                </a:ext>
              </a:extLst>
            </p:cNvPr>
            <p:cNvCxnSpPr>
              <a:cxnSpLocks/>
              <a:endCxn id="23" idx="1"/>
            </p:cNvCxnSpPr>
            <p:nvPr/>
          </p:nvCxnSpPr>
          <p:spPr>
            <a:xfrm flipV="1">
              <a:off x="2208933" y="4771848"/>
              <a:ext cx="323322" cy="646212"/>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0" name="Elbow Connector 62">
              <a:extLst>
                <a:ext uri="{FF2B5EF4-FFF2-40B4-BE49-F238E27FC236}">
                  <a16:creationId xmlns:a16="http://schemas.microsoft.com/office/drawing/2014/main" id="{7DF29243-6012-4F14-A199-922CD0661DCC}"/>
                </a:ext>
              </a:extLst>
            </p:cNvPr>
            <p:cNvCxnSpPr>
              <a:cxnSpLocks/>
              <a:endCxn id="23" idx="1"/>
            </p:cNvCxnSpPr>
            <p:nvPr/>
          </p:nvCxnSpPr>
          <p:spPr>
            <a:xfrm>
              <a:off x="2208933" y="4241902"/>
              <a:ext cx="323322" cy="529946"/>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67">
              <a:extLst>
                <a:ext uri="{FF2B5EF4-FFF2-40B4-BE49-F238E27FC236}">
                  <a16:creationId xmlns:a16="http://schemas.microsoft.com/office/drawing/2014/main" id="{9DE34FA3-0A8E-485E-9D0A-63FF2CEEC5EA}"/>
                </a:ext>
              </a:extLst>
            </p:cNvPr>
            <p:cNvCxnSpPr/>
            <p:nvPr/>
          </p:nvCxnSpPr>
          <p:spPr>
            <a:xfrm>
              <a:off x="3709309" y="4773900"/>
              <a:ext cx="316895" cy="0"/>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42" name="Straight Arrow Connector 66">
              <a:extLst>
                <a:ext uri="{FF2B5EF4-FFF2-40B4-BE49-F238E27FC236}">
                  <a16:creationId xmlns:a16="http://schemas.microsoft.com/office/drawing/2014/main" id="{755FBA68-5996-43C6-8CA6-00F00B6CCAA5}"/>
                </a:ext>
              </a:extLst>
            </p:cNvPr>
            <p:cNvCxnSpPr/>
            <p:nvPr/>
          </p:nvCxnSpPr>
          <p:spPr>
            <a:xfrm flipV="1">
              <a:off x="2166829" y="405779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grpSp>
      <p:sp>
        <p:nvSpPr>
          <p:cNvPr id="48" name="Rectangle 47">
            <a:extLst>
              <a:ext uri="{FF2B5EF4-FFF2-40B4-BE49-F238E27FC236}">
                <a16:creationId xmlns:a16="http://schemas.microsoft.com/office/drawing/2014/main" id="{764381E9-B423-4B24-9D94-0F2AFDD96533}"/>
              </a:ext>
            </a:extLst>
          </p:cNvPr>
          <p:cNvSpPr/>
          <p:nvPr/>
        </p:nvSpPr>
        <p:spPr>
          <a:xfrm>
            <a:off x="995243" y="4411994"/>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sp>
        <p:nvSpPr>
          <p:cNvPr id="49" name="Rectangle 47">
            <a:extLst>
              <a:ext uri="{FF2B5EF4-FFF2-40B4-BE49-F238E27FC236}">
                <a16:creationId xmlns:a16="http://schemas.microsoft.com/office/drawing/2014/main" id="{05495775-00D7-47D1-8FA7-B59EF313C0E1}"/>
              </a:ext>
            </a:extLst>
          </p:cNvPr>
          <p:cNvSpPr/>
          <p:nvPr/>
        </p:nvSpPr>
        <p:spPr>
          <a:xfrm>
            <a:off x="2651525" y="4872105"/>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52" name="Straight Arrow Connector 68">
            <a:extLst>
              <a:ext uri="{FF2B5EF4-FFF2-40B4-BE49-F238E27FC236}">
                <a16:creationId xmlns:a16="http://schemas.microsoft.com/office/drawing/2014/main" id="{A4C9855C-E854-455A-A237-5441C22F5F78}"/>
              </a:ext>
            </a:extLst>
          </p:cNvPr>
          <p:cNvCxnSpPr>
            <a:cxnSpLocks/>
          </p:cNvCxnSpPr>
          <p:nvPr/>
        </p:nvCxnSpPr>
        <p:spPr>
          <a:xfrm>
            <a:off x="5156557"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53" name="Rectangle 139">
            <a:extLst>
              <a:ext uri="{FF2B5EF4-FFF2-40B4-BE49-F238E27FC236}">
                <a16:creationId xmlns:a16="http://schemas.microsoft.com/office/drawing/2014/main" id="{91938746-D4BB-4E2A-A890-A655692825CB}"/>
              </a:ext>
            </a:extLst>
          </p:cNvPr>
          <p:cNvSpPr/>
          <p:nvPr/>
        </p:nvSpPr>
        <p:spPr>
          <a:xfrm>
            <a:off x="5566795" y="2429135"/>
            <a:ext cx="3805023" cy="3387600"/>
          </a:xfrm>
          <a:prstGeom prst="rect">
            <a:avLst/>
          </a:prstGeom>
          <a:solidFill>
            <a:srgbClr val="3999C6"/>
          </a:solidFill>
          <a:ln w="12700" cap="flat" cmpd="sng" algn="ctr">
            <a:solidFill>
              <a:srgbClr val="33A4C4"/>
            </a:solidFill>
            <a:prstDash val="solid"/>
            <a:miter lim="800000"/>
          </a:ln>
          <a:effectLst/>
        </p:spPr>
        <p:txBody>
          <a:bodyPr vert="horz" rtlCol="0" anchor="ctr"/>
          <a:lstStyle/>
          <a:p>
            <a:pPr algn="ctr" defTabSz="913698">
              <a:defRPr/>
            </a:pPr>
            <a:r>
              <a:rPr lang="de-DE" kern="0" dirty="0" err="1">
                <a:solidFill>
                  <a:srgbClr val="FFFFFF"/>
                </a:solidFill>
                <a:cs typeface="Arial" panose="020B0604020202020204" pitchFamily="34" charset="0"/>
              </a:rPr>
              <a:t>IoT</a:t>
            </a:r>
            <a:r>
              <a:rPr lang="de-DE" kern="0" dirty="0">
                <a:solidFill>
                  <a:srgbClr val="FFFFFF"/>
                </a:solidFill>
                <a:cs typeface="Arial" panose="020B0604020202020204" pitchFamily="34" charset="0"/>
              </a:rPr>
              <a:t>-Lösungs-Back-End</a:t>
            </a:r>
          </a:p>
        </p:txBody>
      </p:sp>
    </p:spTree>
    <p:extLst>
      <p:ext uri="{BB962C8B-B14F-4D97-AF65-F5344CB8AC3E}">
        <p14:creationId xmlns:p14="http://schemas.microsoft.com/office/powerpoint/2010/main" val="561871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Device-</a:t>
            </a:r>
            <a:r>
              <a:rPr lang="de-DE" dirty="0" err="1"/>
              <a:t>to</a:t>
            </a:r>
            <a:r>
              <a:rPr lang="de-DE" dirty="0"/>
              <a:t>-Cloud Nachrichten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4450449"/>
          </a:xfrm>
        </p:spPr>
        <p:txBody>
          <a:bodyPr/>
          <a:lstStyle/>
          <a:p>
            <a:pPr marL="574675" indent="-571500">
              <a:buFont typeface="Arial" panose="020B0604020202020204" pitchFamily="34" charset="0"/>
              <a:buChar char="•"/>
            </a:pPr>
            <a:r>
              <a:rPr lang="de-DE" dirty="0"/>
              <a:t>Verschiedene Protokolle</a:t>
            </a:r>
          </a:p>
          <a:p>
            <a:pPr marL="1830388" lvl="2" indent="-571500">
              <a:buFont typeface="Arial" panose="020B0604020202020204" pitchFamily="34" charset="0"/>
              <a:buChar char="•"/>
            </a:pPr>
            <a:r>
              <a:rPr lang="de-DE" sz="2400">
                <a:solidFill>
                  <a:srgbClr val="FFFFFF"/>
                </a:solidFill>
              </a:rPr>
              <a:t>AMQP</a:t>
            </a:r>
            <a:endParaRPr lang="de-DE" sz="2400" dirty="0">
              <a:solidFill>
                <a:srgbClr val="FFFFFF"/>
              </a:solidFill>
            </a:endParaRPr>
          </a:p>
          <a:p>
            <a:pPr marL="1830388" lvl="2" indent="-571500">
              <a:buFont typeface="Arial" panose="020B0604020202020204" pitchFamily="34" charset="0"/>
              <a:buChar char="•"/>
            </a:pPr>
            <a:r>
              <a:rPr lang="de-DE" sz="2400" dirty="0">
                <a:solidFill>
                  <a:srgbClr val="FFFFFF"/>
                </a:solidFill>
              </a:rPr>
              <a:t>HTTPS</a:t>
            </a:r>
          </a:p>
          <a:p>
            <a:pPr marL="1830388" lvl="2" indent="-571500">
              <a:buFont typeface="Arial" panose="020B0604020202020204" pitchFamily="34" charset="0"/>
              <a:buChar char="•"/>
            </a:pPr>
            <a:r>
              <a:rPr lang="de-DE" sz="2400" dirty="0">
                <a:solidFill>
                  <a:srgbClr val="FFFFFF"/>
                </a:solidFill>
              </a:rPr>
              <a:t>MQTT</a:t>
            </a:r>
          </a:p>
          <a:p>
            <a:pPr marL="574675" indent="-571500">
              <a:buFont typeface="Arial" panose="020B0604020202020204" pitchFamily="34" charset="0"/>
              <a:buChar char="•"/>
            </a:pPr>
            <a:r>
              <a:rPr lang="de-DE" dirty="0"/>
              <a:t>Werden 7 Tage lang aufbewahrt</a:t>
            </a:r>
          </a:p>
          <a:p>
            <a:pPr marL="574675" indent="-571500">
              <a:buFont typeface="Arial" panose="020B0604020202020204" pitchFamily="34" charset="0"/>
              <a:buChar char="•"/>
            </a:pPr>
            <a:r>
              <a:rPr lang="de-DE" dirty="0"/>
              <a:t>Maximal 256 KB groß</a:t>
            </a:r>
          </a:p>
          <a:p>
            <a:pPr marL="574675" indent="-571500">
              <a:buFont typeface="Arial" panose="020B0604020202020204" pitchFamily="34" charset="0"/>
              <a:buChar char="•"/>
            </a:pPr>
            <a:r>
              <a:rPr lang="de-DE" dirty="0"/>
              <a:t>Weiterleitung an Back-End-Apps</a:t>
            </a:r>
          </a:p>
          <a:p>
            <a:endParaRPr lang="de-DE" dirty="0"/>
          </a:p>
        </p:txBody>
      </p:sp>
      <p:grpSp>
        <p:nvGrpSpPr>
          <p:cNvPr id="4" name="Group 4">
            <a:extLst>
              <a:ext uri="{FF2B5EF4-FFF2-40B4-BE49-F238E27FC236}">
                <a16:creationId xmlns:a16="http://schemas.microsoft.com/office/drawing/2014/main" id="{15BAD18B-D725-4340-860B-E083D84E0C47}"/>
              </a:ext>
            </a:extLst>
          </p:cNvPr>
          <p:cNvGrpSpPr/>
          <p:nvPr/>
        </p:nvGrpSpPr>
        <p:grpSpPr>
          <a:xfrm>
            <a:off x="8646590" y="1644845"/>
            <a:ext cx="3112975" cy="3840438"/>
            <a:chOff x="3749384" y="2308555"/>
            <a:chExt cx="3112975" cy="3840438"/>
          </a:xfrm>
        </p:grpSpPr>
        <p:sp>
          <p:nvSpPr>
            <p:cNvPr id="5" name="Rectangle 5">
              <a:extLst>
                <a:ext uri="{FF2B5EF4-FFF2-40B4-BE49-F238E27FC236}">
                  <a16:creationId xmlns:a16="http://schemas.microsoft.com/office/drawing/2014/main" id="{CDC81C39-B474-40EF-9136-FA997F25EFCC}"/>
                </a:ext>
              </a:extLst>
            </p:cNvPr>
            <p:cNvSpPr/>
            <p:nvPr/>
          </p:nvSpPr>
          <p:spPr bwMode="auto">
            <a:xfrm>
              <a:off x="3749384" y="2308555"/>
              <a:ext cx="3112975" cy="3840438"/>
            </a:xfrm>
            <a:prstGeom prst="rect">
              <a:avLst/>
            </a:prstGeom>
            <a:solidFill>
              <a:srgbClr val="00558D"/>
            </a:solidFill>
            <a:ln>
              <a:solidFill>
                <a:srgbClr val="00558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6" name="Group 6">
              <a:extLst>
                <a:ext uri="{FF2B5EF4-FFF2-40B4-BE49-F238E27FC236}">
                  <a16:creationId xmlns:a16="http://schemas.microsoft.com/office/drawing/2014/main" id="{B76B3DC5-5555-412C-A2E8-E494214A221A}"/>
                </a:ext>
              </a:extLst>
            </p:cNvPr>
            <p:cNvGrpSpPr/>
            <p:nvPr/>
          </p:nvGrpSpPr>
          <p:grpSpPr>
            <a:xfrm>
              <a:off x="3932262" y="2857189"/>
              <a:ext cx="1371585" cy="1554464"/>
              <a:chOff x="1829165" y="3680140"/>
              <a:chExt cx="1371585" cy="1554464"/>
            </a:xfrm>
          </p:grpSpPr>
          <p:sp>
            <p:nvSpPr>
              <p:cNvPr id="13" name="Rectangle 13">
                <a:extLst>
                  <a:ext uri="{FF2B5EF4-FFF2-40B4-BE49-F238E27FC236}">
                    <a16:creationId xmlns:a16="http://schemas.microsoft.com/office/drawing/2014/main" id="{508657A8-3806-4216-98F6-69DA26787B12}"/>
                  </a:ext>
                </a:extLst>
              </p:cNvPr>
              <p:cNvSpPr/>
              <p:nvPr/>
            </p:nvSpPr>
            <p:spPr bwMode="auto">
              <a:xfrm>
                <a:off x="1829165" y="3680140"/>
                <a:ext cx="1371585" cy="1554464"/>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14" name="Rectangle 14">
                <a:extLst>
                  <a:ext uri="{FF2B5EF4-FFF2-40B4-BE49-F238E27FC236}">
                    <a16:creationId xmlns:a16="http://schemas.microsoft.com/office/drawing/2014/main" id="{06FD11B0-9128-4DDE-8DE6-AABA11C6BE02}"/>
                  </a:ext>
                </a:extLst>
              </p:cNvPr>
              <p:cNvSpPr/>
              <p:nvPr/>
            </p:nvSpPr>
            <p:spPr bwMode="auto">
              <a:xfrm>
                <a:off x="2012042" y="4594530"/>
                <a:ext cx="1005829" cy="457195"/>
              </a:xfrm>
              <a:prstGeom prst="rect">
                <a:avLst/>
              </a:prstGeom>
              <a:ln>
                <a:solidFill>
                  <a:srgbClr val="00558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dirty="0">
                    <a:gradFill>
                      <a:gsLst>
                        <a:gs pos="16814">
                          <a:srgbClr val="FFFFFF"/>
                        </a:gs>
                        <a:gs pos="46000">
                          <a:srgbClr val="FFFFFF"/>
                        </a:gs>
                      </a:gsLst>
                      <a:lin ang="5400000" scaled="0"/>
                    </a:gradFill>
                  </a:rPr>
                  <a:t>endpoint</a:t>
                </a:r>
              </a:p>
            </p:txBody>
          </p:sp>
          <p:sp>
            <p:nvSpPr>
              <p:cNvPr id="15" name="Rectangle 15">
                <a:extLst>
                  <a:ext uri="{FF2B5EF4-FFF2-40B4-BE49-F238E27FC236}">
                    <a16:creationId xmlns:a16="http://schemas.microsoft.com/office/drawing/2014/main" id="{0882C9A2-FC6E-431C-AE89-C3CF8FC6300F}"/>
                  </a:ext>
                </a:extLst>
              </p:cNvPr>
              <p:cNvSpPr/>
              <p:nvPr/>
            </p:nvSpPr>
            <p:spPr bwMode="auto">
              <a:xfrm>
                <a:off x="2012041" y="4045896"/>
                <a:ext cx="1005829" cy="457195"/>
              </a:xfrm>
              <a:prstGeom prst="rect">
                <a:avLst/>
              </a:prstGeom>
              <a:ln>
                <a:solidFill>
                  <a:srgbClr val="00558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D2C send endpoint</a:t>
                </a:r>
              </a:p>
            </p:txBody>
          </p:sp>
        </p:grpSp>
        <p:sp>
          <p:nvSpPr>
            <p:cNvPr id="7" name="Rectangle 7">
              <a:extLst>
                <a:ext uri="{FF2B5EF4-FFF2-40B4-BE49-F238E27FC236}">
                  <a16:creationId xmlns:a16="http://schemas.microsoft.com/office/drawing/2014/main" id="{DB9FAE15-8616-46F6-96DA-75D2860BAF1D}"/>
                </a:ext>
              </a:extLst>
            </p:cNvPr>
            <p:cNvSpPr/>
            <p:nvPr/>
          </p:nvSpPr>
          <p:spPr bwMode="auto">
            <a:xfrm>
              <a:off x="3932262" y="4594530"/>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8" name="Rectangle 8">
              <a:extLst>
                <a:ext uri="{FF2B5EF4-FFF2-40B4-BE49-F238E27FC236}">
                  <a16:creationId xmlns:a16="http://schemas.microsoft.com/office/drawing/2014/main" id="{0CCEA5AC-0B0F-423B-879A-4315BC0EA883}"/>
                </a:ext>
              </a:extLst>
            </p:cNvPr>
            <p:cNvSpPr/>
            <p:nvPr/>
          </p:nvSpPr>
          <p:spPr bwMode="auto">
            <a:xfrm>
              <a:off x="3932262" y="5076794"/>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9" name="Rectangle 9">
              <a:extLst>
                <a:ext uri="{FF2B5EF4-FFF2-40B4-BE49-F238E27FC236}">
                  <a16:creationId xmlns:a16="http://schemas.microsoft.com/office/drawing/2014/main" id="{26FBC302-D69D-43F1-929B-2861328B5147}"/>
                </a:ext>
              </a:extLst>
            </p:cNvPr>
            <p:cNvSpPr/>
            <p:nvPr/>
          </p:nvSpPr>
          <p:spPr bwMode="auto">
            <a:xfrm>
              <a:off x="3932259" y="5517920"/>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10" name="Rectangle 10">
              <a:extLst>
                <a:ext uri="{FF2B5EF4-FFF2-40B4-BE49-F238E27FC236}">
                  <a16:creationId xmlns:a16="http://schemas.microsoft.com/office/drawing/2014/main" id="{E0C3BE26-FE16-4989-84E8-5153CB0347CF}"/>
                </a:ext>
              </a:extLst>
            </p:cNvPr>
            <p:cNvSpPr/>
            <p:nvPr/>
          </p:nvSpPr>
          <p:spPr bwMode="auto">
            <a:xfrm>
              <a:off x="5364082" y="2857532"/>
              <a:ext cx="1371585" cy="548635"/>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D2C receive endpoint</a:t>
              </a:r>
              <a:endParaRPr lang="en-US" sz="1400" b="1" i="1" dirty="0">
                <a:gradFill>
                  <a:gsLst>
                    <a:gs pos="16814">
                      <a:srgbClr val="FFFFFF"/>
                    </a:gs>
                    <a:gs pos="46000">
                      <a:srgbClr val="FFFFFF"/>
                    </a:gs>
                  </a:gsLst>
                  <a:lin ang="5400000" scaled="0"/>
                </a:gradFill>
              </a:endParaRPr>
            </a:p>
          </p:txBody>
        </p:sp>
        <p:sp>
          <p:nvSpPr>
            <p:cNvPr id="11" name="Rectangle 11">
              <a:extLst>
                <a:ext uri="{FF2B5EF4-FFF2-40B4-BE49-F238E27FC236}">
                  <a16:creationId xmlns:a16="http://schemas.microsoft.com/office/drawing/2014/main" id="{A5AC9D38-C3CA-42EC-A680-F53291545ED9}"/>
                </a:ext>
              </a:extLst>
            </p:cNvPr>
            <p:cNvSpPr/>
            <p:nvPr/>
          </p:nvSpPr>
          <p:spPr bwMode="auto">
            <a:xfrm>
              <a:off x="5350879" y="3576378"/>
              <a:ext cx="1371585" cy="548635"/>
            </a:xfrm>
            <a:prstGeom prst="rect">
              <a:avLst/>
            </a:prstGeom>
            <a:solidFill>
              <a:srgbClr val="0082B3"/>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C2D send endpoint</a:t>
              </a:r>
              <a:endParaRPr lang="en-US" sz="1400" i="1" dirty="0">
                <a:gradFill>
                  <a:gsLst>
                    <a:gs pos="16814">
                      <a:srgbClr val="FFFFFF"/>
                    </a:gs>
                    <a:gs pos="46000">
                      <a:srgbClr val="FFFFFF"/>
                    </a:gs>
                  </a:gsLst>
                  <a:lin ang="5400000" scaled="0"/>
                </a:gradFill>
              </a:endParaRPr>
            </a:p>
          </p:txBody>
        </p:sp>
        <p:sp>
          <p:nvSpPr>
            <p:cNvPr id="12" name="Rectangle 12">
              <a:extLst>
                <a:ext uri="{FF2B5EF4-FFF2-40B4-BE49-F238E27FC236}">
                  <a16:creationId xmlns:a16="http://schemas.microsoft.com/office/drawing/2014/main" id="{36497413-A999-4425-950A-449DFB5EF851}"/>
                </a:ext>
              </a:extLst>
            </p:cNvPr>
            <p:cNvSpPr/>
            <p:nvPr/>
          </p:nvSpPr>
          <p:spPr bwMode="auto">
            <a:xfrm>
              <a:off x="5364081" y="5243458"/>
              <a:ext cx="1371585" cy="641746"/>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16" name="Straight Arrow Connector 16">
            <a:extLst>
              <a:ext uri="{FF2B5EF4-FFF2-40B4-BE49-F238E27FC236}">
                <a16:creationId xmlns:a16="http://schemas.microsoft.com/office/drawing/2014/main" id="{347B69DE-A212-478C-9BC8-C3751F321D15}"/>
              </a:ext>
            </a:extLst>
          </p:cNvPr>
          <p:cNvCxnSpPr/>
          <p:nvPr/>
        </p:nvCxnSpPr>
        <p:spPr>
          <a:xfrm>
            <a:off x="8273340" y="2787860"/>
            <a:ext cx="548632" cy="1"/>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B75DB8F0-C950-4274-9715-ED251FB3CCE4}"/>
              </a:ext>
            </a:extLst>
          </p:cNvPr>
          <p:cNvCxnSpPr/>
          <p:nvPr/>
        </p:nvCxnSpPr>
        <p:spPr>
          <a:xfrm flipV="1">
            <a:off x="11530418" y="2469732"/>
            <a:ext cx="520995" cy="86"/>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08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a:xfrm>
            <a:off x="519112" y="402776"/>
            <a:ext cx="11149013" cy="747897"/>
          </a:xfrm>
        </p:spPr>
        <p:txBody>
          <a:bodyPr/>
          <a:lstStyle/>
          <a:p>
            <a:r>
              <a:rPr lang="de-DE" dirty="0"/>
              <a:t>Cloud-</a:t>
            </a:r>
            <a:r>
              <a:rPr lang="de-DE" dirty="0" err="1"/>
              <a:t>to</a:t>
            </a:r>
            <a:r>
              <a:rPr lang="de-DE" dirty="0"/>
              <a:t>-Device Nachrichten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Protokolle vgl. D2C</a:t>
            </a:r>
          </a:p>
          <a:p>
            <a:pPr marL="574675" indent="-571500">
              <a:buFont typeface="Arial" panose="020B0604020202020204" pitchFamily="34" charset="0"/>
              <a:buChar char="•"/>
            </a:pPr>
            <a:r>
              <a:rPr lang="de-DE" dirty="0"/>
              <a:t>Queue hält maximal 50 Nachrichten</a:t>
            </a:r>
          </a:p>
          <a:p>
            <a:pPr marL="574675" indent="-571500">
              <a:buFont typeface="Arial" panose="020B0604020202020204" pitchFamily="34" charset="0"/>
              <a:buChar char="•"/>
            </a:pPr>
            <a:r>
              <a:rPr lang="de-DE" dirty="0"/>
              <a:t>Bis zu 48 Stunden</a:t>
            </a:r>
          </a:p>
          <a:p>
            <a:pPr marL="574675" indent="-571500">
              <a:buFont typeface="Arial" panose="020B0604020202020204" pitchFamily="34" charset="0"/>
              <a:buChar char="•"/>
            </a:pPr>
            <a:r>
              <a:rPr lang="de-DE" dirty="0"/>
              <a:t>Geräte bestätigen den Abschluss</a:t>
            </a:r>
          </a:p>
          <a:p>
            <a:pPr marL="574675" indent="-571500">
              <a:buFont typeface="Arial" panose="020B0604020202020204" pitchFamily="34" charset="0"/>
              <a:buChar char="•"/>
            </a:pPr>
            <a:r>
              <a:rPr lang="de-DE" dirty="0"/>
              <a:t>Maximal 64 KB groß</a:t>
            </a:r>
          </a:p>
          <a:p>
            <a:pPr marL="574675" indent="-571500">
              <a:buFont typeface="Arial" panose="020B0604020202020204" pitchFamily="34" charset="0"/>
              <a:buChar char="•"/>
            </a:pPr>
            <a:r>
              <a:rPr lang="de-DE" dirty="0"/>
              <a:t>Verschiedene Nachrichtenstatus</a:t>
            </a:r>
          </a:p>
          <a:p>
            <a:endParaRPr lang="de-DE" dirty="0"/>
          </a:p>
        </p:txBody>
      </p:sp>
      <p:grpSp>
        <p:nvGrpSpPr>
          <p:cNvPr id="18" name="Group 18">
            <a:extLst>
              <a:ext uri="{FF2B5EF4-FFF2-40B4-BE49-F238E27FC236}">
                <a16:creationId xmlns:a16="http://schemas.microsoft.com/office/drawing/2014/main" id="{FD5229CE-8F9C-4708-88A7-2643733A7987}"/>
              </a:ext>
            </a:extLst>
          </p:cNvPr>
          <p:cNvGrpSpPr/>
          <p:nvPr/>
        </p:nvGrpSpPr>
        <p:grpSpPr>
          <a:xfrm>
            <a:off x="8671376" y="1658501"/>
            <a:ext cx="3112975" cy="3840438"/>
            <a:chOff x="3800054" y="2398450"/>
            <a:chExt cx="3112975" cy="3840438"/>
          </a:xfrm>
        </p:grpSpPr>
        <p:sp>
          <p:nvSpPr>
            <p:cNvPr id="19" name="Rectangle 19">
              <a:extLst>
                <a:ext uri="{FF2B5EF4-FFF2-40B4-BE49-F238E27FC236}">
                  <a16:creationId xmlns:a16="http://schemas.microsoft.com/office/drawing/2014/main" id="{585B514F-9308-4D24-8AAC-D85CC4182DE4}"/>
                </a:ext>
              </a:extLst>
            </p:cNvPr>
            <p:cNvSpPr/>
            <p:nvPr/>
          </p:nvSpPr>
          <p:spPr bwMode="auto">
            <a:xfrm>
              <a:off x="3800054" y="2398450"/>
              <a:ext cx="3112975" cy="3840438"/>
            </a:xfrm>
            <a:prstGeom prst="rect">
              <a:avLst/>
            </a:prstGeom>
            <a:solidFill>
              <a:srgbClr val="00558D"/>
            </a:solidFill>
            <a:ln>
              <a:solidFill>
                <a:srgbClr val="00558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20" name="Group 20">
              <a:extLst>
                <a:ext uri="{FF2B5EF4-FFF2-40B4-BE49-F238E27FC236}">
                  <a16:creationId xmlns:a16="http://schemas.microsoft.com/office/drawing/2014/main" id="{C6EEB0E5-0EE3-4E05-9283-50FFFC92831A}"/>
                </a:ext>
              </a:extLst>
            </p:cNvPr>
            <p:cNvGrpSpPr/>
            <p:nvPr/>
          </p:nvGrpSpPr>
          <p:grpSpPr>
            <a:xfrm>
              <a:off x="3932262" y="2857189"/>
              <a:ext cx="1371585" cy="1554464"/>
              <a:chOff x="1829165" y="3680140"/>
              <a:chExt cx="1371585" cy="1554464"/>
            </a:xfrm>
          </p:grpSpPr>
          <p:sp>
            <p:nvSpPr>
              <p:cNvPr id="27" name="Rectangle 27">
                <a:extLst>
                  <a:ext uri="{FF2B5EF4-FFF2-40B4-BE49-F238E27FC236}">
                    <a16:creationId xmlns:a16="http://schemas.microsoft.com/office/drawing/2014/main" id="{D4774B0E-B4FF-4AC1-A737-58871F61EF36}"/>
                  </a:ext>
                </a:extLst>
              </p:cNvPr>
              <p:cNvSpPr/>
              <p:nvPr/>
            </p:nvSpPr>
            <p:spPr bwMode="auto">
              <a:xfrm>
                <a:off x="1829165" y="3680140"/>
                <a:ext cx="1371585" cy="1554464"/>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28" name="Rectangle 28">
                <a:extLst>
                  <a:ext uri="{FF2B5EF4-FFF2-40B4-BE49-F238E27FC236}">
                    <a16:creationId xmlns:a16="http://schemas.microsoft.com/office/drawing/2014/main" id="{AB2A2C78-3D87-4316-9E7F-C738E5F8339C}"/>
                  </a:ext>
                </a:extLst>
              </p:cNvPr>
              <p:cNvSpPr/>
              <p:nvPr/>
            </p:nvSpPr>
            <p:spPr bwMode="auto">
              <a:xfrm>
                <a:off x="2012042" y="4594530"/>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b="1" dirty="0">
                    <a:gradFill>
                      <a:gsLst>
                        <a:gs pos="16814">
                          <a:srgbClr val="FFFFFF"/>
                        </a:gs>
                        <a:gs pos="46000">
                          <a:srgbClr val="FFFFFF"/>
                        </a:gs>
                      </a:gsLst>
                      <a:lin ang="5400000" scaled="0"/>
                    </a:gradFill>
                  </a:rPr>
                  <a:t>endpoint</a:t>
                </a:r>
              </a:p>
            </p:txBody>
          </p:sp>
          <p:sp>
            <p:nvSpPr>
              <p:cNvPr id="29" name="Rectangle 29">
                <a:extLst>
                  <a:ext uri="{FF2B5EF4-FFF2-40B4-BE49-F238E27FC236}">
                    <a16:creationId xmlns:a16="http://schemas.microsoft.com/office/drawing/2014/main" id="{E342D8F0-CC2C-4CEA-B2E6-B73CB950C115}"/>
                  </a:ext>
                </a:extLst>
              </p:cNvPr>
              <p:cNvSpPr/>
              <p:nvPr/>
            </p:nvSpPr>
            <p:spPr bwMode="auto">
              <a:xfrm>
                <a:off x="2012041" y="4045896"/>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D2C send endpoint</a:t>
                </a:r>
              </a:p>
            </p:txBody>
          </p:sp>
        </p:grpSp>
        <p:sp>
          <p:nvSpPr>
            <p:cNvPr id="21" name="Rectangle 21">
              <a:extLst>
                <a:ext uri="{FF2B5EF4-FFF2-40B4-BE49-F238E27FC236}">
                  <a16:creationId xmlns:a16="http://schemas.microsoft.com/office/drawing/2014/main" id="{CBCEB0FB-8A03-4FFF-8A5A-DA73FEC0BA21}"/>
                </a:ext>
              </a:extLst>
            </p:cNvPr>
            <p:cNvSpPr/>
            <p:nvPr/>
          </p:nvSpPr>
          <p:spPr bwMode="auto">
            <a:xfrm>
              <a:off x="3932262" y="4594530"/>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2" name="Rectangle 22">
              <a:extLst>
                <a:ext uri="{FF2B5EF4-FFF2-40B4-BE49-F238E27FC236}">
                  <a16:creationId xmlns:a16="http://schemas.microsoft.com/office/drawing/2014/main" id="{62DFFCC1-EB7B-4A1D-BE78-43AE8EF7A9B9}"/>
                </a:ext>
              </a:extLst>
            </p:cNvPr>
            <p:cNvSpPr/>
            <p:nvPr/>
          </p:nvSpPr>
          <p:spPr bwMode="auto">
            <a:xfrm>
              <a:off x="3932262" y="5076794"/>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3" name="Rectangle 23">
              <a:extLst>
                <a:ext uri="{FF2B5EF4-FFF2-40B4-BE49-F238E27FC236}">
                  <a16:creationId xmlns:a16="http://schemas.microsoft.com/office/drawing/2014/main" id="{B5B76B0F-E65F-4731-A544-A9CE87E6FE43}"/>
                </a:ext>
              </a:extLst>
            </p:cNvPr>
            <p:cNvSpPr/>
            <p:nvPr/>
          </p:nvSpPr>
          <p:spPr bwMode="auto">
            <a:xfrm>
              <a:off x="3932259" y="5517920"/>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4" name="Rectangle 24">
              <a:extLst>
                <a:ext uri="{FF2B5EF4-FFF2-40B4-BE49-F238E27FC236}">
                  <a16:creationId xmlns:a16="http://schemas.microsoft.com/office/drawing/2014/main" id="{CCF4966F-3F2D-40E0-B312-E99601B7CF25}"/>
                </a:ext>
              </a:extLst>
            </p:cNvPr>
            <p:cNvSpPr/>
            <p:nvPr/>
          </p:nvSpPr>
          <p:spPr bwMode="auto">
            <a:xfrm>
              <a:off x="5364082" y="2857532"/>
              <a:ext cx="1371585" cy="548635"/>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D2C receive endpoint</a:t>
              </a:r>
              <a:endParaRPr lang="en-US" sz="1400" i="1" dirty="0">
                <a:gradFill>
                  <a:gsLst>
                    <a:gs pos="16814">
                      <a:srgbClr val="FFFFFF"/>
                    </a:gs>
                    <a:gs pos="46000">
                      <a:srgbClr val="FFFFFF"/>
                    </a:gs>
                  </a:gsLst>
                  <a:lin ang="5400000" scaled="0"/>
                </a:gradFill>
              </a:endParaRPr>
            </a:p>
          </p:txBody>
        </p:sp>
        <p:sp>
          <p:nvSpPr>
            <p:cNvPr id="25" name="Rectangle 25">
              <a:extLst>
                <a:ext uri="{FF2B5EF4-FFF2-40B4-BE49-F238E27FC236}">
                  <a16:creationId xmlns:a16="http://schemas.microsoft.com/office/drawing/2014/main" id="{F3C72026-F6AA-48E5-A0D9-9149C6DBA510}"/>
                </a:ext>
              </a:extLst>
            </p:cNvPr>
            <p:cNvSpPr/>
            <p:nvPr/>
          </p:nvSpPr>
          <p:spPr bwMode="auto">
            <a:xfrm>
              <a:off x="5350879" y="3576378"/>
              <a:ext cx="1371585" cy="548635"/>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C2D send endpoint</a:t>
              </a:r>
              <a:endParaRPr lang="en-US" sz="1400" b="1" i="1" dirty="0">
                <a:gradFill>
                  <a:gsLst>
                    <a:gs pos="16814">
                      <a:srgbClr val="FFFFFF"/>
                    </a:gs>
                    <a:gs pos="46000">
                      <a:srgbClr val="FFFFFF"/>
                    </a:gs>
                  </a:gsLst>
                  <a:lin ang="5400000" scaled="0"/>
                </a:gradFill>
              </a:endParaRPr>
            </a:p>
          </p:txBody>
        </p:sp>
        <p:sp>
          <p:nvSpPr>
            <p:cNvPr id="26" name="Rectangle 26">
              <a:extLst>
                <a:ext uri="{FF2B5EF4-FFF2-40B4-BE49-F238E27FC236}">
                  <a16:creationId xmlns:a16="http://schemas.microsoft.com/office/drawing/2014/main" id="{96237FED-3E6E-40F2-9D42-D9690873DD31}"/>
                </a:ext>
              </a:extLst>
            </p:cNvPr>
            <p:cNvSpPr/>
            <p:nvPr/>
          </p:nvSpPr>
          <p:spPr bwMode="auto">
            <a:xfrm>
              <a:off x="5364081" y="5243458"/>
              <a:ext cx="1371585" cy="641746"/>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30" name="Straight Arrow Connector 30">
            <a:extLst>
              <a:ext uri="{FF2B5EF4-FFF2-40B4-BE49-F238E27FC236}">
                <a16:creationId xmlns:a16="http://schemas.microsoft.com/office/drawing/2014/main" id="{4B7A1401-0E50-4CF9-ACC1-F0FFDE7CE64C}"/>
              </a:ext>
            </a:extLst>
          </p:cNvPr>
          <p:cNvCxnSpPr/>
          <p:nvPr/>
        </p:nvCxnSpPr>
        <p:spPr>
          <a:xfrm flipH="1">
            <a:off x="8326059" y="3221726"/>
            <a:ext cx="592937"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1">
            <a:extLst>
              <a:ext uri="{FF2B5EF4-FFF2-40B4-BE49-F238E27FC236}">
                <a16:creationId xmlns:a16="http://schemas.microsoft.com/office/drawing/2014/main" id="{AD524D81-BFDC-4196-B155-3CF905F51CE5}"/>
              </a:ext>
            </a:extLst>
          </p:cNvPr>
          <p:cNvCxnSpPr>
            <a:cxnSpLocks/>
          </p:cNvCxnSpPr>
          <p:nvPr/>
        </p:nvCxnSpPr>
        <p:spPr>
          <a:xfrm>
            <a:off x="11681502" y="3962600"/>
            <a:ext cx="423636"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Rectangle 32">
            <a:extLst>
              <a:ext uri="{FF2B5EF4-FFF2-40B4-BE49-F238E27FC236}">
                <a16:creationId xmlns:a16="http://schemas.microsoft.com/office/drawing/2014/main" id="{39AEF56E-B062-4004-80E2-658272C662F8}"/>
              </a:ext>
            </a:extLst>
          </p:cNvPr>
          <p:cNvSpPr/>
          <p:nvPr/>
        </p:nvSpPr>
        <p:spPr bwMode="auto">
          <a:xfrm>
            <a:off x="10222201" y="3559616"/>
            <a:ext cx="1371585" cy="777229"/>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err="1">
                <a:gradFill>
                  <a:gsLst>
                    <a:gs pos="16814">
                      <a:srgbClr val="FFFFFF"/>
                    </a:gs>
                    <a:gs pos="46000">
                      <a:srgbClr val="FFFFFF"/>
                    </a:gs>
                  </a:gsLst>
                  <a:lin ang="5400000" scaled="0"/>
                </a:gradFill>
              </a:rPr>
              <a:t>Msg</a:t>
            </a:r>
            <a:r>
              <a:rPr lang="en-US" sz="1400" b="1" dirty="0">
                <a:gradFill>
                  <a:gsLst>
                    <a:gs pos="16814">
                      <a:srgbClr val="FFFFFF"/>
                    </a:gs>
                    <a:gs pos="46000">
                      <a:srgbClr val="FFFFFF"/>
                    </a:gs>
                  </a:gsLst>
                  <a:lin ang="5400000" scaled="0"/>
                </a:gradFill>
              </a:rPr>
              <a:t> feedback and monitoring endpoint</a:t>
            </a:r>
          </a:p>
        </p:txBody>
      </p:sp>
      <p:cxnSp>
        <p:nvCxnSpPr>
          <p:cNvPr id="33" name="Straight Arrow Connector 33">
            <a:extLst>
              <a:ext uri="{FF2B5EF4-FFF2-40B4-BE49-F238E27FC236}">
                <a16:creationId xmlns:a16="http://schemas.microsoft.com/office/drawing/2014/main" id="{0810B4A9-2E79-40E8-8128-5CE1FB873547}"/>
              </a:ext>
            </a:extLst>
          </p:cNvPr>
          <p:cNvCxnSpPr>
            <a:cxnSpLocks/>
          </p:cNvCxnSpPr>
          <p:nvPr/>
        </p:nvCxnSpPr>
        <p:spPr>
          <a:xfrm flipH="1">
            <a:off x="11668125" y="3139623"/>
            <a:ext cx="437014"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8615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Bodenfeuchtigkeit von 3 Weinbergen überwachen</a:t>
            </a:r>
          </a:p>
          <a:p>
            <a:pPr marL="574675" indent="-571500">
              <a:buFont typeface="Arial" panose="020B0604020202020204" pitchFamily="34" charset="0"/>
              <a:buChar char="•"/>
            </a:pPr>
            <a:r>
              <a:rPr lang="de-DE" dirty="0"/>
              <a:t>Ca. 3000 Sensoren </a:t>
            </a:r>
          </a:p>
          <a:p>
            <a:pPr marL="574675" indent="-571500">
              <a:buFont typeface="Arial" panose="020B0604020202020204" pitchFamily="34" charset="0"/>
              <a:buChar char="•"/>
            </a:pPr>
            <a:r>
              <a:rPr lang="de-DE" dirty="0"/>
              <a:t>Unterschreiten mehr als 200 einen Schwellwert</a:t>
            </a:r>
          </a:p>
          <a:p>
            <a:r>
              <a:rPr lang="de-DE" dirty="0">
                <a:solidFill>
                  <a:srgbClr val="FFFFFF"/>
                </a:solidFill>
                <a:cs typeface="Segoe UI Light" panose="020B0502040204020203" pitchFamily="34" charset="0"/>
                <a:sym typeface="Wingdings" panose="05000000000000000000" pitchFamily="2" charset="2"/>
              </a:rPr>
              <a:t>     	  </a:t>
            </a:r>
            <a:r>
              <a:rPr lang="de-DE" dirty="0">
                <a:solidFill>
                  <a:srgbClr val="FFFFFF"/>
                </a:solidFill>
                <a:latin typeface="Segoe UI Light" panose="020B0502040204020203" pitchFamily="34" charset="0"/>
                <a:cs typeface="Segoe UI Light" panose="020B0502040204020203" pitchFamily="34" charset="0"/>
                <a:sym typeface="Wingdings" panose="05000000000000000000" pitchFamily="2" charset="2"/>
              </a:rPr>
              <a:t></a:t>
            </a:r>
            <a:r>
              <a:rPr lang="de-DE" dirty="0">
                <a:solidFill>
                  <a:srgbClr val="FFFFFF"/>
                </a:solidFill>
                <a:latin typeface="Segoe UI Light" panose="020B0502040204020203" pitchFamily="34" charset="0"/>
                <a:cs typeface="Segoe UI Light" panose="020B0502040204020203" pitchFamily="34" charset="0"/>
              </a:rPr>
              <a:t>Aufforderung zur Bewässerung</a:t>
            </a:r>
          </a:p>
          <a:p>
            <a:pPr marL="574675" indent="-571500">
              <a:buFont typeface="Arial" panose="020B0604020202020204" pitchFamily="34" charset="0"/>
              <a:buChar char="•"/>
            </a:pPr>
            <a:r>
              <a:rPr lang="de-DE" dirty="0"/>
              <a:t>Raspberry Pi für Sensoranbindung</a:t>
            </a:r>
          </a:p>
          <a:p>
            <a:pPr marL="574675" indent="-571500">
              <a:buFont typeface="Arial" panose="020B0604020202020204" pitchFamily="34" charset="0"/>
              <a:buChar char="•"/>
            </a:pPr>
            <a:r>
              <a:rPr lang="de-DE" dirty="0"/>
              <a:t>Azure </a:t>
            </a:r>
            <a:r>
              <a:rPr lang="de-DE" dirty="0" err="1"/>
              <a:t>IoT</a:t>
            </a:r>
            <a:r>
              <a:rPr lang="de-DE" dirty="0"/>
              <a:t> Hub als Backend</a:t>
            </a:r>
          </a:p>
          <a:p>
            <a:endParaRPr lang="de-DE" dirty="0"/>
          </a:p>
        </p:txBody>
      </p:sp>
    </p:spTree>
    <p:extLst>
      <p:ext uri="{BB962C8B-B14F-4D97-AF65-F5344CB8AC3E}">
        <p14:creationId xmlns:p14="http://schemas.microsoft.com/office/powerpoint/2010/main" val="118015678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dcmitype/"/>
    <ds:schemaRef ds:uri="230e9df3-be65-4c73-a93b-d1236ebd677e"/>
    <ds:schemaRef ds:uri="http://www.w3.org/XML/1998/namespac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Benutzerdefiniert</PresentationFormat>
  <Paragraphs>201</Paragraphs>
  <Slides>27</Slides>
  <Notes>10</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27</vt:i4>
      </vt:variant>
    </vt:vector>
  </HeadingPairs>
  <TitlesOfParts>
    <vt:vector size="37" baseType="lpstr">
      <vt:lpstr>メイリオ</vt:lpstr>
      <vt:lpstr>Arial</vt:lpstr>
      <vt:lpstr>Consolas</vt:lpstr>
      <vt:lpstr>Segoe UI</vt:lpstr>
      <vt:lpstr>Segoe UI Light</vt:lpstr>
      <vt:lpstr>Segoe UI Semibold</vt:lpstr>
      <vt:lpstr>Symbol</vt:lpstr>
      <vt:lpstr>Wingdings</vt:lpstr>
      <vt:lpstr>MS1444_Windows Azure Template 16x9_r08a</vt:lpstr>
      <vt:lpstr>White with Consolas font for code slides</vt:lpstr>
      <vt:lpstr>PowerPoint-Präsentation</vt:lpstr>
      <vt:lpstr>Übersicht</vt:lpstr>
      <vt:lpstr>Azure Allgemein</vt:lpstr>
      <vt:lpstr>Azure IoT Services</vt:lpstr>
      <vt:lpstr>Azure IoT Hub</vt:lpstr>
      <vt:lpstr>Azure IoT Hub</vt:lpstr>
      <vt:lpstr>Device-to-Cloud Nachrichten</vt:lpstr>
      <vt:lpstr>Cloud-to-Device Nachrichten</vt:lpstr>
      <vt:lpstr>Aufgabenstellung</vt:lpstr>
      <vt:lpstr>Aufgabenstellung</vt:lpstr>
      <vt:lpstr>Aufbau</vt:lpstr>
      <vt:lpstr>Raspberry Pi</vt:lpstr>
      <vt:lpstr>Raspberry Pi</vt:lpstr>
      <vt:lpstr>Raspberry Skript – Initialisierung</vt:lpstr>
      <vt:lpstr>Raspberry Skript – Initialisierung</vt:lpstr>
      <vt:lpstr>Raspberry Skript – Sensorabfrage</vt:lpstr>
      <vt:lpstr>Raspberry Skript – Sensorabfrage</vt:lpstr>
      <vt:lpstr>Raspberry Skript – IoT Kommunikation</vt:lpstr>
      <vt:lpstr>Raspberry Skript – IoT Kommunikation</vt:lpstr>
      <vt:lpstr>Azure IoT Hub</vt:lpstr>
      <vt:lpstr>WebSite: IoTSignalRHub</vt:lpstr>
      <vt:lpstr>WebSite + WebJob: HumidityInfo</vt:lpstr>
      <vt:lpstr>Web-Job</vt:lpstr>
      <vt:lpstr>WebBrowser: JavaScript</vt:lpstr>
      <vt:lpstr>Ausblick</vt:lpstr>
      <vt:lpstr>PowerPoint-Präsentation</vt:lpstr>
      <vt:lpstr>PowerPoint-Präsentation</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Christopher Klumb</cp:lastModifiedBy>
  <cp:revision>601</cp:revision>
  <cp:lastPrinted>2011-12-06T05:57:58Z</cp:lastPrinted>
  <dcterms:created xsi:type="dcterms:W3CDTF">2011-03-29T16:07:22Z</dcterms:created>
  <dcterms:modified xsi:type="dcterms:W3CDTF">2017-12-15T09:00:38Z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Classification_to_AIP">
    <vt:i4>0</vt:i4>
  </property>
</Properties>
</file>