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  <p:sldMasterId id="2147483669" r:id="rId4"/>
    <p:sldMasterId id="2147483739" r:id="rId5"/>
  </p:sldMasterIdLst>
  <p:notesMasterIdLst>
    <p:notesMasterId r:id="rId38"/>
  </p:notesMasterIdLst>
  <p:sldIdLst>
    <p:sldId id="256" r:id="rId6"/>
    <p:sldId id="639" r:id="rId7"/>
    <p:sldId id="640" r:id="rId8"/>
    <p:sldId id="660" r:id="rId9"/>
    <p:sldId id="663" r:id="rId10"/>
    <p:sldId id="661" r:id="rId11"/>
    <p:sldId id="664" r:id="rId12"/>
    <p:sldId id="662" r:id="rId13"/>
    <p:sldId id="665" r:id="rId14"/>
    <p:sldId id="668" r:id="rId15"/>
    <p:sldId id="667" r:id="rId16"/>
    <p:sldId id="666" r:id="rId17"/>
    <p:sldId id="670" r:id="rId18"/>
    <p:sldId id="669" r:id="rId19"/>
    <p:sldId id="671" r:id="rId20"/>
    <p:sldId id="672" r:id="rId21"/>
    <p:sldId id="673" r:id="rId22"/>
    <p:sldId id="675" r:id="rId23"/>
    <p:sldId id="678" r:id="rId24"/>
    <p:sldId id="679" r:id="rId25"/>
    <p:sldId id="687" r:id="rId26"/>
    <p:sldId id="688" r:id="rId27"/>
    <p:sldId id="680" r:id="rId28"/>
    <p:sldId id="681" r:id="rId29"/>
    <p:sldId id="683" r:id="rId30"/>
    <p:sldId id="682" r:id="rId31"/>
    <p:sldId id="684" r:id="rId32"/>
    <p:sldId id="685" r:id="rId33"/>
    <p:sldId id="686" r:id="rId34"/>
    <p:sldId id="642" r:id="rId35"/>
    <p:sldId id="643" r:id="rId36"/>
    <p:sldId id="644" r:id="rId3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265D"/>
    <a:srgbClr val="EBAFB5"/>
    <a:srgbClr val="F4D3D6"/>
    <a:srgbClr val="F9E8EA"/>
    <a:srgbClr val="020000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5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presProps" Target="presProp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98697-E7EB-B84D-9726-13965ED94444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6CD5E-26BD-9B45-BB2F-78648736C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8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Perceba que</a:t>
            </a:r>
            <a:r>
              <a:rPr lang="pt-BR" baseline="0" dirty="0" smtClean="0"/>
              <a:t> para qualquer exceção (utilizamos o </a:t>
            </a:r>
            <a:r>
              <a:rPr lang="pt-BR" baseline="0" dirty="0" err="1" smtClean="0"/>
              <a:t>Exception</a:t>
            </a:r>
            <a:r>
              <a:rPr lang="pt-BR" baseline="0" dirty="0" smtClean="0"/>
              <a:t> dentro do catch) será acionada a classe </a:t>
            </a:r>
            <a:r>
              <a:rPr lang="pt-BR" baseline="0" dirty="0" err="1" smtClean="0"/>
              <a:t>Excecoes</a:t>
            </a:r>
            <a:r>
              <a:rPr lang="pt-BR" baseline="0" dirty="0" smtClean="0"/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4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84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2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23528" y="44625"/>
            <a:ext cx="7272808" cy="7200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Slide 1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908720"/>
            <a:ext cx="8712968" cy="532859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03/08/2016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03/08/2016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03/08/2016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03/08/2016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03/08/2016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03/08/2016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03/08/2016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064296" y="2751063"/>
            <a:ext cx="4532040" cy="132600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pt-BR" dirty="0" smtClean="0"/>
              <a:t>Nome do curso</a:t>
            </a:r>
            <a:endParaRPr lang="pt-BR" dirty="0"/>
          </a:p>
        </p:txBody>
      </p:sp>
      <p:sp>
        <p:nvSpPr>
          <p:cNvPr id="7" name="Título 1"/>
          <p:cNvSpPr txBox="1">
            <a:spLocks/>
          </p:cNvSpPr>
          <p:nvPr userDrawn="1"/>
        </p:nvSpPr>
        <p:spPr>
          <a:xfrm>
            <a:off x="3275856" y="5487367"/>
            <a:ext cx="5832648" cy="1326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Nome do Professor</a:t>
            </a:r>
            <a:endParaRPr kumimoji="0" lang="pt-BR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56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03/08/2016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548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5817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288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03/08/2016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2924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03/08/2016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232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03/08/2016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3957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296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03/08/2016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3397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03/08/2016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7524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03/08/2016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8760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03/08/2016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35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7323138" cy="5556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6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44625"/>
            <a:ext cx="7596336" cy="122413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 smtClean="0"/>
              <a:t>Slide 2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6" y="1340768"/>
            <a:ext cx="6192688" cy="41044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19672" y="44625"/>
            <a:ext cx="6120680" cy="10081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 smtClean="0"/>
              <a:t>Slide 3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7664" y="1268760"/>
            <a:ext cx="6192688" cy="41764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03/08/2016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03/08/2016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03/08/2016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03/08/2016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03/08/2016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2050" name="Picture 2" descr="K:\Júnior\B.I\FIAP Shift\Template 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66E0A-C854-4299-A8D3-265B33E61F69}" type="datetimeFigureOut">
              <a:rPr lang="pt-BR" smtClean="0"/>
              <a:pPr/>
              <a:t>03/08/2016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B6C0-1EBF-4909-A23C-2B4E6C0F9776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3074" name="Picture 2" descr="K:\Júnior\B.I\FIAP Shift\Template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5FC2F-4F59-4DA4-9C31-80974F5350D2}" type="datetimeFigureOut">
              <a:rPr lang="pt-BR" smtClean="0"/>
              <a:pPr/>
              <a:t>03/08/2016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BDE16-AB64-4071-8A5E-208E5097AA46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4098" name="Picture 2" descr="K:\Júnior\B.I\FIAP Shift\Template 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9393"/>
            <a:ext cx="9276524" cy="695739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B2651-F9F0-4019-B100-93C85F8E2C26}" type="datetimeFigureOut">
              <a:rPr lang="pt-BR" smtClean="0"/>
              <a:pPr/>
              <a:t>03/08/2016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4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03/08/2016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0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9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8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0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6.emf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39" y="3081534"/>
            <a:ext cx="5783223" cy="68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9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CAPTURANDO A EXCEPTION EXATA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79" y="1394338"/>
            <a:ext cx="7915275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xplosão 1 1"/>
          <p:cNvSpPr/>
          <p:nvPr/>
        </p:nvSpPr>
        <p:spPr>
          <a:xfrm>
            <a:off x="1474839" y="5014452"/>
            <a:ext cx="7462684" cy="1681316"/>
          </a:xfrm>
          <a:prstGeom prst="irregularSeal1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rgbClr val="FF0000"/>
                </a:solidFill>
              </a:rPr>
              <a:t>E se digitarmos uma letra ao invés de um número?</a:t>
            </a:r>
            <a:endParaRPr lang="pt-B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03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35" y="1372607"/>
            <a:ext cx="8249270" cy="517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CAPTURANDO MÚLTIPLAS EXCEPTION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</p:spTree>
    <p:extLst>
      <p:ext uri="{BB962C8B-B14F-4D97-AF65-F5344CB8AC3E}">
        <p14:creationId xmlns:p14="http://schemas.microsoft.com/office/powerpoint/2010/main" val="234503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EXCEPTION – INSTRUÇÃO THROW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9" name="Text Placeholder 1"/>
          <p:cNvSpPr>
            <a:spLocks noGrp="1"/>
          </p:cNvSpPr>
          <p:nvPr>
            <p:ph idx="1"/>
          </p:nvPr>
        </p:nvSpPr>
        <p:spPr>
          <a:xfrm>
            <a:off x="457200" y="1216752"/>
            <a:ext cx="7908785" cy="5257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1600" dirty="0"/>
              <a:t>Para lançar uma exceção utiliza-se a instrução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pt-BR" sz="1600" dirty="0"/>
              <a:t>, seguida do objeto que a representa. Este objeto pode ser instanciado no momento do lançamento ou pode ser utilizada uma variável já existente. </a:t>
            </a:r>
          </a:p>
          <a:p>
            <a:pPr marL="0" indent="0" algn="just">
              <a:buNone/>
            </a:pPr>
            <a:endParaRPr lang="pt-BR" sz="1600" dirty="0"/>
          </a:p>
          <a:p>
            <a:pPr marL="0" indent="0" algn="ctr">
              <a:buNone/>
            </a:pPr>
            <a:r>
              <a:rPr lang="pt-BR" sz="1800" b="1" dirty="0"/>
              <a:t>Sintaxe da instrução </a:t>
            </a:r>
            <a:r>
              <a:rPr lang="pt-BR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pt-BR" sz="1800" b="1" dirty="0"/>
              <a:t>:</a:t>
            </a:r>
          </a:p>
          <a:p>
            <a:pPr marL="0" indent="0" algn="ctr">
              <a:buNone/>
            </a:pP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TipoException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ou </a:t>
            </a: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variavelDoTipoException</a:t>
            </a:r>
            <a:endParaRPr lang="pt-BR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endParaRPr lang="pt-BR" sz="1600" dirty="0"/>
          </a:p>
          <a:p>
            <a:pPr marL="0" lvl="1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endParaRPr lang="pt-BR" sz="14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endParaRPr lang="pt-BR" sz="14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endParaRPr lang="pt-BR" sz="16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52" y="3129275"/>
            <a:ext cx="781050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994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EXCEPTIONS MAIS COMUNS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9" name="Text Placeholder 1"/>
          <p:cNvSpPr>
            <a:spLocks noGrp="1"/>
          </p:cNvSpPr>
          <p:nvPr>
            <p:ph idx="1"/>
          </p:nvPr>
        </p:nvSpPr>
        <p:spPr>
          <a:xfrm>
            <a:off x="457200" y="1216752"/>
            <a:ext cx="7908785" cy="525780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pt-BR" sz="1800" b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Exception</a:t>
            </a:r>
            <a:r>
              <a:rPr lang="pt-BR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é a </a:t>
            </a:r>
            <a:r>
              <a:rPr lang="pt-BR" sz="18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</a:t>
            </a:r>
            <a:r>
              <a:rPr lang="pt-B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pt-BR" sz="18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classe</a:t>
            </a:r>
            <a:r>
              <a:rPr lang="pt-BR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todas as classes que tratam exceções.</a:t>
            </a:r>
          </a:p>
          <a:p>
            <a:pPr marL="0" indent="0" algn="just">
              <a:buNone/>
            </a:pPr>
            <a:endParaRPr lang="pt-BR" sz="18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1800" b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ArithmeticException</a:t>
            </a:r>
            <a:r>
              <a:rPr lang="pt-BR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dispara através de erros em expressões aritméticas.</a:t>
            </a:r>
            <a:endParaRPr lang="pt-BR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NullPointerException</a:t>
            </a: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: quando você aponta para algo que está nulo, como por exemplo, um atributo de um objeto nulo.</a:t>
            </a:r>
          </a:p>
          <a:p>
            <a:pPr marL="0" indent="0" algn="just">
              <a:buNone/>
            </a:pPr>
            <a:endParaRPr lang="pt-B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ArrayIndexOutOfBoundsException</a:t>
            </a: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: dispara quando você aponta para uma posição que não existe dentro de uma matriz. Exemplo, apontar para o elemento 11 sendo que a matriz possui 10 elementos.</a:t>
            </a:r>
          </a:p>
          <a:p>
            <a:pPr marL="0" indent="0" algn="just">
              <a:buNone/>
            </a:pPr>
            <a:endParaRPr lang="pt-B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NumberFormatException</a:t>
            </a: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: lança a exceção quando o formato do dado passado não condiz com o tipo de dado esperado, exemplo, quando digita-se uma letra para um tipo de dado inteiro.</a:t>
            </a:r>
          </a:p>
          <a:p>
            <a:pPr marL="0" indent="0" algn="just">
              <a:buNone/>
            </a:pPr>
            <a:endParaRPr lang="pt-B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FileNotFoundException</a:t>
            </a: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: quando não encontra o arquivo especificado no código.</a:t>
            </a:r>
          </a:p>
          <a:p>
            <a:pPr marL="0" indent="0" algn="just">
              <a:buNone/>
            </a:pPr>
            <a:endParaRPr lang="pt-B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IllegalArgumentException</a:t>
            </a: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: dispara quando é fornecido um parâmetro fora dos padrões estabelecidos, por exemplo, uma referência nula.</a:t>
            </a: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75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PADRONIZANDO MENSAGENS DE EXCEÇÃO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06" y="1876424"/>
            <a:ext cx="3097728" cy="2326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982" y="1387805"/>
            <a:ext cx="6044381" cy="2815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407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PADRONIZANDO MENSAGENS DE EXCEÇÃO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81" y="213786"/>
            <a:ext cx="8978670" cy="485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4379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PADRONIZANDO MENSAGENS DE EXCEÇÃO</a:t>
            </a:r>
          </a:p>
        </p:txBody>
      </p:sp>
      <p:sp>
        <p:nvSpPr>
          <p:cNvPr id="9" name="Explosão 1 8"/>
          <p:cNvSpPr/>
          <p:nvPr/>
        </p:nvSpPr>
        <p:spPr>
          <a:xfrm>
            <a:off x="604684" y="5014452"/>
            <a:ext cx="8332839" cy="1681316"/>
          </a:xfrm>
          <a:prstGeom prst="irregularSeal1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rgbClr val="FF0000"/>
                </a:solidFill>
              </a:rPr>
              <a:t>Poderíamos definir regras de exceção.</a:t>
            </a:r>
            <a:endParaRPr lang="pt-BR" sz="2400" b="1" dirty="0">
              <a:solidFill>
                <a:srgbClr val="FF0000"/>
              </a:solidFill>
            </a:endParaRPr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39" y="1712503"/>
            <a:ext cx="8301985" cy="3419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674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PADRONIZANDO MENSAGENS DE EXCEÇÃO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15" y="1599556"/>
            <a:ext cx="8002964" cy="4226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7659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CANSADOS????</a:t>
            </a:r>
          </a:p>
        </p:txBody>
      </p:sp>
      <p:pic>
        <p:nvPicPr>
          <p:cNvPr id="11266" name="Picture 2" descr="http://3.bp.blogspot.com/_ouecRM74v-k/TBh1pmU22iI/AAAAAAAABPg/5lz6cSfsep8/s1600/cansado-pra-caralho1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72" y="1362422"/>
            <a:ext cx="3398786" cy="315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s://meilycass.files.wordpress.com/2012/07/sala-de-aula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014" y="3583676"/>
            <a:ext cx="3867726" cy="300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00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DESCANSO</a:t>
            </a:r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395288" y="1163372"/>
            <a:ext cx="8353425" cy="4367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lnSpc>
                <a:spcPct val="90000"/>
              </a:lnSpc>
              <a:spcBef>
                <a:spcPct val="30000"/>
              </a:spcBef>
              <a:buFont typeface="Calibri" pitchFamily="34" charset="0"/>
              <a:buAutoNum type="arabicParenR"/>
              <a:defRPr/>
            </a:pPr>
            <a:r>
              <a:rPr lang="pt-BR" sz="20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Abra o projeto </a:t>
            </a:r>
            <a:r>
              <a:rPr lang="pt-BR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DescansoHeranca</a:t>
            </a:r>
            <a:r>
              <a:rPr lang="pt-BR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do semestre passado,</a:t>
            </a:r>
            <a:r>
              <a:rPr lang="pt-BR" sz="20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 no </a:t>
            </a:r>
            <a:r>
              <a:rPr lang="pt-BR" sz="2000" i="1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Eclipse</a:t>
            </a:r>
            <a:r>
              <a:rPr lang="pt-BR" sz="20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 e implemente a </a:t>
            </a:r>
            <a:r>
              <a:rPr lang="pt-BR" sz="2000" dirty="0" err="1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camanda</a:t>
            </a:r>
            <a:r>
              <a:rPr lang="pt-BR" sz="20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 de Exceções.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Font typeface="Calibri" pitchFamily="34" charset="0"/>
              <a:buAutoNum type="arabicParenR"/>
              <a:defRPr/>
            </a:pPr>
            <a:endParaRPr lang="pt-BR" sz="2000" dirty="0" smtClean="0">
              <a:solidFill>
                <a:srgbClr val="000000"/>
              </a:solidFill>
              <a:latin typeface="Calibri" pitchFamily="34" charset="0"/>
              <a:cs typeface="Courier New" pitchFamily="49" charset="0"/>
            </a:endParaRPr>
          </a:p>
          <a:p>
            <a:pPr algn="just">
              <a:lnSpc>
                <a:spcPct val="90000"/>
              </a:lnSpc>
              <a:spcBef>
                <a:spcPct val="30000"/>
              </a:spcBef>
              <a:buFont typeface="Calibri" pitchFamily="34" charset="0"/>
              <a:buAutoNum type="arabicParenR"/>
              <a:defRPr/>
            </a:pPr>
            <a:r>
              <a:rPr lang="pt-BR" sz="20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Modifique as assinaturas dos métodos </a:t>
            </a:r>
            <a:r>
              <a:rPr lang="pt-BR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sacar</a:t>
            </a:r>
            <a:r>
              <a:rPr lang="pt-BR" sz="20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, </a:t>
            </a:r>
            <a:r>
              <a:rPr lang="pt-BR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depositar</a:t>
            </a:r>
            <a:r>
              <a:rPr lang="pt-BR" sz="20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 e </a:t>
            </a:r>
            <a:r>
              <a:rPr lang="pt-BR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setValorLimite</a:t>
            </a:r>
            <a:r>
              <a:rPr lang="pt-BR" sz="20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 de forma que possam lançar uma exceção da classe </a:t>
            </a:r>
            <a:r>
              <a:rPr lang="pt-BR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endParaRPr lang="pt-BR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1085850" lvl="1" indent="-457200" algn="just">
              <a:lnSpc>
                <a:spcPct val="90000"/>
              </a:lnSpc>
              <a:spcBef>
                <a:spcPct val="30000"/>
              </a:spcBef>
              <a:buFont typeface="+mj-lt"/>
              <a:buAutoNum type="alphaLcParenR"/>
              <a:defRPr/>
            </a:pPr>
            <a:r>
              <a:rPr lang="pt-BR" sz="20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Uma exceção deverá ser lançada toda vez que os métodos </a:t>
            </a:r>
            <a:r>
              <a:rPr lang="pt-BR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sacar</a:t>
            </a:r>
            <a:r>
              <a:rPr lang="pt-BR" sz="20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, </a:t>
            </a:r>
            <a:r>
              <a:rPr lang="pt-BR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depositar</a:t>
            </a:r>
            <a:r>
              <a:rPr lang="pt-BR" sz="20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 e </a:t>
            </a:r>
            <a:r>
              <a:rPr lang="pt-BR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setLimiteCredito</a:t>
            </a:r>
            <a:r>
              <a:rPr lang="pt-BR" sz="20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 receberem um valor negativo</a:t>
            </a:r>
          </a:p>
          <a:p>
            <a:pPr marL="1085850" lvl="1" indent="-457200" algn="just">
              <a:lnSpc>
                <a:spcPct val="90000"/>
              </a:lnSpc>
              <a:spcBef>
                <a:spcPct val="30000"/>
              </a:spcBef>
              <a:buFont typeface="+mj-lt"/>
              <a:buAutoNum type="alphaLcParenR"/>
              <a:defRPr/>
            </a:pPr>
            <a:r>
              <a:rPr lang="pt-BR" sz="20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Uma exceção deverá ser lançada toda vez que o método </a:t>
            </a:r>
            <a:r>
              <a:rPr lang="pt-BR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sacar</a:t>
            </a:r>
            <a:r>
              <a:rPr lang="pt-BR" sz="20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 receber um valor maior que o permitido pelo limite</a:t>
            </a:r>
          </a:p>
          <a:p>
            <a:pPr marL="1085850" lvl="1" indent="-457200" algn="just">
              <a:lnSpc>
                <a:spcPct val="90000"/>
              </a:lnSpc>
              <a:spcBef>
                <a:spcPct val="30000"/>
              </a:spcBef>
              <a:buFont typeface="+mj-lt"/>
              <a:buAutoNum type="alphaLcParenR"/>
              <a:defRPr/>
            </a:pPr>
            <a:r>
              <a:rPr lang="pt-BR" sz="20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Ao criar e lançar uma exceção não esqueça de definir uma mensagem de erro associado a ela, para isto basta passar uma </a:t>
            </a:r>
            <a:r>
              <a:rPr lang="pt-BR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20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 contendo a mensagem da exceção no construtor</a:t>
            </a:r>
          </a:p>
          <a:p>
            <a:pPr marL="628650" lvl="1" indent="0" algn="just">
              <a:lnSpc>
                <a:spcPct val="90000"/>
              </a:lnSpc>
              <a:spcBef>
                <a:spcPct val="30000"/>
              </a:spcBef>
              <a:defRPr/>
            </a:pPr>
            <a:endParaRPr lang="pt-BR" sz="2000" dirty="0" smtClean="0">
              <a:solidFill>
                <a:srgbClr val="000000"/>
              </a:solidFill>
              <a:latin typeface="Calibri" pitchFamily="34" charset="0"/>
              <a:cs typeface="Courier New" pitchFamily="49" charset="0"/>
            </a:endParaRPr>
          </a:p>
          <a:p>
            <a:pPr algn="just">
              <a:lnSpc>
                <a:spcPct val="90000"/>
              </a:lnSpc>
              <a:spcBef>
                <a:spcPct val="30000"/>
              </a:spcBef>
              <a:buFont typeface="Calibri" pitchFamily="34" charset="0"/>
              <a:buAutoNum type="arabicParenR"/>
              <a:defRPr/>
            </a:pPr>
            <a:endParaRPr lang="pt-BR" sz="2000" dirty="0" smtClean="0">
              <a:solidFill>
                <a:srgbClr val="000000"/>
              </a:solidFill>
              <a:latin typeface="Calibri" pitchFamily="34" charset="0"/>
              <a:cs typeface="Courier New" pitchFamily="49" charset="0"/>
            </a:endParaRPr>
          </a:p>
          <a:p>
            <a:pPr algn="just">
              <a:lnSpc>
                <a:spcPct val="90000"/>
              </a:lnSpc>
              <a:spcBef>
                <a:spcPct val="30000"/>
              </a:spcBef>
              <a:buFont typeface="Calibri" pitchFamily="34" charset="0"/>
              <a:buAutoNum type="arabicParenR"/>
              <a:defRPr/>
            </a:pPr>
            <a:endParaRPr lang="pt-BR" sz="2000" dirty="0" smtClean="0">
              <a:solidFill>
                <a:srgbClr val="000000"/>
              </a:solidFill>
              <a:latin typeface="Calibri" pitchFamily="34" charset="0"/>
              <a:cs typeface="Courier New" pitchFamily="49" charset="0"/>
            </a:endParaRPr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666125"/>
              </p:ext>
            </p:extLst>
          </p:nvPr>
        </p:nvGraphicFramePr>
        <p:xfrm>
          <a:off x="5967730" y="5699125"/>
          <a:ext cx="234315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4" name="Objeto de Shell de Gerenciador" showAsIcon="1" r:id="rId4" imgW="1148400" imgH="440280" progId="Package">
                  <p:embed/>
                </p:oleObj>
              </mc:Choice>
              <mc:Fallback>
                <p:oleObj name="Objeto de Shell de Gerenciador" showAsIcon="1" r:id="rId4" imgW="1148400" imgH="440280" progId="Package">
                  <p:embed/>
                  <p:pic>
                    <p:nvPicPr>
                      <p:cNvPr id="0" name="Objeto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7730" y="5699125"/>
                        <a:ext cx="234315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3497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78757"/>
            <a:ext cx="9144000" cy="67792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9"/>
          <p:cNvSpPr txBox="1"/>
          <p:nvPr/>
        </p:nvSpPr>
        <p:spPr>
          <a:xfrm>
            <a:off x="1051006" y="1994605"/>
            <a:ext cx="7041988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5400" dirty="0" smtClean="0">
                <a:solidFill>
                  <a:srgbClr val="FFFFFF"/>
                </a:solidFill>
                <a:latin typeface="Gotham-Bold"/>
                <a:cs typeface="Gotham-Bold"/>
              </a:rPr>
              <a:t>16. EXCEPTION</a:t>
            </a:r>
            <a:endParaRPr lang="en-US" sz="5400" dirty="0">
              <a:solidFill>
                <a:srgbClr val="FFFFFF"/>
              </a:solidFill>
              <a:latin typeface="Gotham-Bold"/>
              <a:cs typeface="Gotham-Bold"/>
            </a:endParaRPr>
          </a:p>
        </p:txBody>
      </p:sp>
    </p:spTree>
    <p:extLst>
      <p:ext uri="{BB962C8B-B14F-4D97-AF65-F5344CB8AC3E}">
        <p14:creationId xmlns:p14="http://schemas.microsoft.com/office/powerpoint/2010/main" val="238306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DESCANSO</a:t>
            </a:r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451445"/>
              </p:ext>
            </p:extLst>
          </p:nvPr>
        </p:nvGraphicFramePr>
        <p:xfrm>
          <a:off x="5967730" y="5699125"/>
          <a:ext cx="234315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7" name="Objeto de Shell de Gerenciador" showAsIcon="1" r:id="rId4" imgW="1148400" imgH="440280" progId="Package">
                  <p:embed/>
                </p:oleObj>
              </mc:Choice>
              <mc:Fallback>
                <p:oleObj name="Objeto de Shell de Gerenciador" showAsIcon="1" r:id="rId4" imgW="1148400" imgH="440280" progId="Pack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7730" y="5699125"/>
                        <a:ext cx="234315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395288" y="1355095"/>
            <a:ext cx="8353425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108585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Calibri" pitchFamily="34" charset="0"/>
              <a:buAutoNum type="alphaLcParenR" startAt="4"/>
            </a:pPr>
            <a:r>
              <a:rPr lang="pt-BR" sz="20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Crie um programa chamado </a:t>
            </a:r>
            <a:r>
              <a:rPr lang="pt-BR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TesteContaCorrente</a:t>
            </a:r>
            <a:r>
              <a:rPr lang="pt-BR" sz="20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 para testar a classe </a:t>
            </a:r>
            <a:r>
              <a:rPr lang="pt-BR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ContaCorrente</a:t>
            </a:r>
            <a:r>
              <a:rPr lang="pt-BR" sz="20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. Não esqueça de implementar o tratamento de exceções na classe </a:t>
            </a:r>
            <a:r>
              <a:rPr lang="pt-BR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TesteContaCorrente</a:t>
            </a:r>
            <a:r>
              <a:rPr lang="pt-BR" sz="20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. Nos blocos de tratamento das exceções exibir para o usuário a exceção ocorrida – utilize o método </a:t>
            </a:r>
            <a:r>
              <a:rPr lang="pt-BR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getMessage</a:t>
            </a: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pt-BR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da </a:t>
            </a:r>
            <a:r>
              <a:rPr lang="pt-BR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pt-BR" sz="20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 declarada no </a:t>
            </a: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pt-BR" sz="20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 –</a:t>
            </a:r>
          </a:p>
          <a:p>
            <a:pPr lvl="1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Calibri" pitchFamily="34" charset="0"/>
              <a:buAutoNum type="alphaLcParenR" startAt="4"/>
            </a:pPr>
            <a:endParaRPr lang="pt-BR" sz="2000" dirty="0">
              <a:solidFill>
                <a:srgbClr val="000000"/>
              </a:solidFill>
              <a:latin typeface="Calibri" pitchFamily="34" charset="0"/>
              <a:cs typeface="Courier New" pitchFamily="49" charset="0"/>
            </a:endParaRPr>
          </a:p>
          <a:p>
            <a:pPr lvl="1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Calibri" pitchFamily="34" charset="0"/>
              <a:buAutoNum type="alphaLcParenR" startAt="4"/>
            </a:pPr>
            <a:r>
              <a:rPr lang="pt-BR" sz="20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Instancie um objeto da classe </a:t>
            </a:r>
            <a:r>
              <a:rPr lang="pt-BR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ContaCorrente</a:t>
            </a:r>
            <a:r>
              <a:rPr lang="pt-BR" sz="20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, utilize os métodos </a:t>
            </a: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sacar</a:t>
            </a:r>
            <a:r>
              <a:rPr lang="pt-BR" sz="20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, </a:t>
            </a: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depositar</a:t>
            </a:r>
            <a:r>
              <a:rPr lang="pt-BR" sz="20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 e </a:t>
            </a:r>
            <a:r>
              <a:rPr lang="pt-BR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setLimiteCredito</a:t>
            </a:r>
            <a:r>
              <a:rPr lang="pt-BR" sz="20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pt-BR" sz="20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e cause exceções.</a:t>
            </a:r>
          </a:p>
        </p:txBody>
      </p:sp>
    </p:spTree>
    <p:extLst>
      <p:ext uri="{BB962C8B-B14F-4D97-AF65-F5344CB8AC3E}">
        <p14:creationId xmlns:p14="http://schemas.microsoft.com/office/powerpoint/2010/main" val="334024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PARA QUEM NÃO TÊM… 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908785" cy="452596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r>
              <a:rPr lang="pt-BR" sz="2400" dirty="0" smtClean="0">
                <a:solidFill>
                  <a:srgbClr val="000000"/>
                </a:solidFill>
                <a:cs typeface="Courier New" pitchFamily="49" charset="0"/>
              </a:rPr>
              <a:t>Implemente </a:t>
            </a:r>
            <a:r>
              <a:rPr lang="pt-BR" sz="2400" dirty="0">
                <a:solidFill>
                  <a:srgbClr val="000000"/>
                </a:solidFill>
                <a:cs typeface="Courier New" pitchFamily="49" charset="0"/>
              </a:rPr>
              <a:t>em Java o seguinte diagrama de classes</a:t>
            </a:r>
            <a:r>
              <a:rPr lang="pt-BR" sz="2400" dirty="0" smtClean="0">
                <a:solidFill>
                  <a:srgbClr val="000000"/>
                </a:solidFill>
                <a:cs typeface="Courier New" pitchFamily="49" charset="0"/>
              </a:rPr>
              <a:t>:</a:t>
            </a:r>
            <a:endParaRPr lang="pt-BR" sz="2400" dirty="0">
              <a:solidFill>
                <a:srgbClr val="000000"/>
              </a:solidFill>
              <a:latin typeface="Calibri" pitchFamily="34" charset="0"/>
              <a:cs typeface="Courier New" pitchFamily="49" charset="0"/>
            </a:endParaRP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endParaRPr lang="pt-BR" sz="2100" dirty="0">
              <a:solidFill>
                <a:srgbClr val="000000"/>
              </a:solidFill>
              <a:latin typeface="Calibri" pitchFamily="34" charset="0"/>
              <a:cs typeface="Courier New" pitchFamily="49" charset="0"/>
            </a:endParaRPr>
          </a:p>
          <a:p>
            <a:pPr marL="457200" indent="-45720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+mj-lt"/>
              <a:buAutoNum type="arabicPeriod"/>
              <a:defRPr/>
            </a:pPr>
            <a:endParaRPr lang="pt-BR" sz="2000" b="1" dirty="0" smtClean="0">
              <a:solidFill>
                <a:srgbClr val="000000"/>
              </a:solidFill>
              <a:cs typeface="Courier New" pitchFamily="49" charset="0"/>
            </a:endParaRPr>
          </a:p>
          <a:p>
            <a:pPr marL="4763" indent="-4763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endParaRPr lang="pt-BR" sz="2400" dirty="0" smtClean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193" y="2191984"/>
            <a:ext cx="6566668" cy="4621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86" name="Picture 2" descr="C:\Users\Usuário\AppData\Local\Microsoft\Windows\INetCache\IE\UT0WW8S8\1311615083[1]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176" y="508314"/>
            <a:ext cx="844392" cy="84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86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DESCANSOS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908785" cy="4525963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defRPr/>
            </a:pP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2</a:t>
            </a:r>
            <a:r>
              <a:rPr lang="pt-BR" sz="2000" dirty="0" smtClean="0">
                <a:solidFill>
                  <a:srgbClr val="000000"/>
                </a:solidFill>
                <a:cs typeface="Courier New" pitchFamily="49" charset="0"/>
              </a:rPr>
              <a:t>.1</a:t>
            </a: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)  Faça as seguintes alterações no exercício anterior:</a:t>
            </a:r>
          </a:p>
          <a:p>
            <a:pPr marL="914400" lvl="1" indent="-45720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+mj-lt"/>
              <a:buAutoNum type="alphaLcPeriod"/>
              <a:defRPr/>
            </a:pP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O método </a:t>
            </a: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depositar</a:t>
            </a: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 da classe </a:t>
            </a:r>
            <a:r>
              <a:rPr lang="pt-BR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ContaBancaria</a:t>
            </a:r>
            <a:r>
              <a:rPr lang="pt-BR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deve adicionar ao atributo </a:t>
            </a: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saldo</a:t>
            </a: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 o valor passado como parâmetro.</a:t>
            </a:r>
          </a:p>
          <a:p>
            <a:pPr marL="914400" lvl="1" indent="-45720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+mj-lt"/>
              <a:buAutoNum type="alphaLcPeriod"/>
              <a:defRPr/>
            </a:pP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O método </a:t>
            </a: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sacar</a:t>
            </a: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 da classe </a:t>
            </a:r>
            <a:r>
              <a:rPr lang="pt-BR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ContaBancaria</a:t>
            </a: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 deve subtrair do atributo </a:t>
            </a: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saldo</a:t>
            </a: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 o valor passado como parâmetro.</a:t>
            </a:r>
          </a:p>
          <a:p>
            <a:pPr marL="914400" lvl="1" indent="-45720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+mj-lt"/>
              <a:buAutoNum type="alphaLcPeriod"/>
              <a:defRPr/>
            </a:pP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O método </a:t>
            </a:r>
            <a:r>
              <a:rPr lang="pt-BR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atualizarSaldo</a:t>
            </a: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 da classe </a:t>
            </a:r>
            <a:r>
              <a:rPr lang="pt-BR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ContaPoupanca</a:t>
            </a: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 deve atualizar o valor do </a:t>
            </a: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saldo</a:t>
            </a: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 através do seguinte cálculo:</a:t>
            </a:r>
          </a:p>
          <a:p>
            <a:pPr marL="857250" lvl="2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defRPr/>
            </a:pP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saldo + (saldo*(taxa de juros/100</a:t>
            </a:r>
            <a:r>
              <a:rPr lang="pt-BR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+mj-lt"/>
              <a:buAutoNum type="arabicParenR" startAt="2"/>
              <a:defRPr/>
            </a:pPr>
            <a:endParaRPr lang="pt-BR" sz="2000" dirty="0">
              <a:solidFill>
                <a:srgbClr val="000000"/>
              </a:solidFill>
              <a:cs typeface="Courier New" pitchFamily="49" charset="0"/>
            </a:endParaRP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defRPr/>
            </a:pP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2</a:t>
            </a:r>
            <a:r>
              <a:rPr lang="pt-BR" sz="2000" dirty="0" smtClean="0">
                <a:solidFill>
                  <a:srgbClr val="000000"/>
                </a:solidFill>
                <a:cs typeface="Courier New" pitchFamily="49" charset="0"/>
              </a:rPr>
              <a:t>.2</a:t>
            </a: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) Faça um programa para testar as classes </a:t>
            </a: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ContaCorrente</a:t>
            </a:r>
            <a:r>
              <a:rPr lang="pt-BR" sz="2000" b="1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e   </a:t>
            </a: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ContaPoupanca</a:t>
            </a: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 e invoque os métodos </a:t>
            </a: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sacar</a:t>
            </a: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 e </a:t>
            </a: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depositar </a:t>
            </a: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das instâncias destas classes</a:t>
            </a:r>
            <a:r>
              <a:rPr lang="pt-BR" sz="2000" dirty="0" smtClean="0">
                <a:solidFill>
                  <a:srgbClr val="000000"/>
                </a:solidFill>
                <a:cs typeface="Courier New" pitchFamily="49" charset="0"/>
              </a:rPr>
              <a:t>.</a:t>
            </a: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defRPr/>
            </a:pPr>
            <a:endParaRPr lang="pt-BR" sz="2000" dirty="0">
              <a:solidFill>
                <a:srgbClr val="000000"/>
              </a:solidFill>
              <a:cs typeface="Courier New" pitchFamily="49" charset="0"/>
            </a:endParaRP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defRPr/>
            </a:pPr>
            <a:r>
              <a:rPr lang="pt-BR" sz="2000" dirty="0" smtClean="0">
                <a:solidFill>
                  <a:srgbClr val="000000"/>
                </a:solidFill>
                <a:cs typeface="Courier New" pitchFamily="49" charset="0"/>
              </a:rPr>
              <a:t>2.3) Crie o método </a:t>
            </a:r>
            <a:r>
              <a:rPr lang="pt-BR" sz="3100" b="1" dirty="0" smtClean="0">
                <a:solidFill>
                  <a:srgbClr val="000000"/>
                </a:solidFill>
                <a:cs typeface="Courier New" pitchFamily="49" charset="0"/>
              </a:rPr>
              <a:t>exibirSaldo()</a:t>
            </a:r>
            <a:r>
              <a:rPr lang="pt-BR" sz="2000" dirty="0" smtClean="0">
                <a:solidFill>
                  <a:srgbClr val="000000"/>
                </a:solidFill>
                <a:cs typeface="Courier New" pitchFamily="49" charset="0"/>
              </a:rPr>
              <a:t>, que deve existir na “super classe” e na subclasse </a:t>
            </a:r>
            <a:r>
              <a:rPr lang="pt-BR" sz="3100" b="1" dirty="0" smtClean="0">
                <a:solidFill>
                  <a:srgbClr val="000000"/>
                </a:solidFill>
                <a:cs typeface="Courier New" pitchFamily="49" charset="0"/>
              </a:rPr>
              <a:t>ContaCorrente</a:t>
            </a:r>
            <a:r>
              <a:rPr lang="pt-BR" sz="2100" dirty="0" smtClean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pt-BR" sz="2100" dirty="0">
                <a:solidFill>
                  <a:srgbClr val="000000"/>
                </a:solidFill>
                <a:cs typeface="Courier New" pitchFamily="49" charset="0"/>
              </a:rPr>
              <a:t>onde </a:t>
            </a:r>
            <a:r>
              <a:rPr lang="pt-BR" sz="2000" dirty="0" smtClean="0">
                <a:solidFill>
                  <a:srgbClr val="000000"/>
                </a:solidFill>
                <a:cs typeface="Courier New" pitchFamily="49" charset="0"/>
              </a:rPr>
              <a:t>o método  deverá levar em consideração o limite.</a:t>
            </a:r>
            <a:endParaRPr lang="pt-BR" sz="2000" dirty="0">
              <a:solidFill>
                <a:srgbClr val="000000"/>
              </a:solidFill>
              <a:cs typeface="Courier New" pitchFamily="49" charset="0"/>
            </a:endParaRP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endParaRPr lang="pt-BR" sz="2100" dirty="0">
              <a:solidFill>
                <a:srgbClr val="000000"/>
              </a:solidFill>
              <a:latin typeface="Calibri" pitchFamily="34" charset="0"/>
              <a:cs typeface="Courier New" pitchFamily="49" charset="0"/>
            </a:endParaRPr>
          </a:p>
          <a:p>
            <a:pPr marL="457200" indent="-45720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+mj-lt"/>
              <a:buAutoNum type="arabicPeriod"/>
              <a:defRPr/>
            </a:pPr>
            <a:endParaRPr lang="pt-BR" sz="2000" b="1" dirty="0" smtClean="0">
              <a:solidFill>
                <a:srgbClr val="000000"/>
              </a:solidFill>
              <a:cs typeface="Courier New" pitchFamily="49" charset="0"/>
            </a:endParaRPr>
          </a:p>
          <a:p>
            <a:pPr marL="4763" indent="-4763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235030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14" descr="http://t1.gstatic.com/images?q=tbn:ANd9GcTF5SiuKHirrnGUEofKni92m4vUPJuXzWbUI6RFEarZgD6HR2KI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488" y="3707928"/>
            <a:ext cx="935037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RELEMBRAR ALGUNS CONCEITOS IMPORTANTES….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57200" y="1567978"/>
            <a:ext cx="8229600" cy="4967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mtClean="0"/>
              <a:t>Casting</a:t>
            </a:r>
          </a:p>
          <a:p>
            <a:pPr>
              <a:buFont typeface="Wingdings" pitchFamily="2" charset="2"/>
              <a:buNone/>
            </a:pPr>
            <a:r>
              <a:rPr lang="pt-BR" altLang="pt-BR" smtClean="0"/>
              <a:t>short s = 100;</a:t>
            </a:r>
          </a:p>
          <a:p>
            <a:pPr>
              <a:buFont typeface="Wingdings" pitchFamily="2" charset="2"/>
              <a:buNone/>
            </a:pPr>
            <a:r>
              <a:rPr lang="pt-BR" altLang="pt-BR" smtClean="0"/>
              <a:t>int i = s;</a:t>
            </a:r>
            <a:endParaRPr lang="pt-BR" altLang="pt-BR" dirty="0" smtClean="0"/>
          </a:p>
        </p:txBody>
      </p:sp>
      <p:pic>
        <p:nvPicPr>
          <p:cNvPr id="13" name="Picture 14" descr="http://t1.gstatic.com/images?q=tbn:ANd9GcTF5SiuKHirrnGUEofKni92m4vUPJuXzWbUI6RFEarZgD6HR2KI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511078"/>
            <a:ext cx="1511300" cy="118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aixaDeTexto 14"/>
          <p:cNvSpPr txBox="1">
            <a:spLocks noChangeArrowheads="1"/>
          </p:cNvSpPr>
          <p:nvPr/>
        </p:nvSpPr>
        <p:spPr bwMode="auto">
          <a:xfrm>
            <a:off x="611188" y="3800003"/>
            <a:ext cx="1008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3200" b="1"/>
              <a:t>i</a:t>
            </a:r>
          </a:p>
        </p:txBody>
      </p:sp>
      <p:sp>
        <p:nvSpPr>
          <p:cNvPr id="16" name="Igual 15"/>
          <p:cNvSpPr/>
          <p:nvPr/>
        </p:nvSpPr>
        <p:spPr>
          <a:xfrm>
            <a:off x="1908175" y="3655540"/>
            <a:ext cx="1439863" cy="720725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9" name="CaixaDeTexto 18"/>
          <p:cNvSpPr txBox="1">
            <a:spLocks noChangeArrowheads="1"/>
          </p:cNvSpPr>
          <p:nvPr/>
        </p:nvSpPr>
        <p:spPr bwMode="auto">
          <a:xfrm>
            <a:off x="3263900" y="3738090"/>
            <a:ext cx="100806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3200" b="1"/>
              <a:t>s</a:t>
            </a:r>
          </a:p>
        </p:txBody>
      </p:sp>
      <p:sp>
        <p:nvSpPr>
          <p:cNvPr id="20" name="Explosão 1 19"/>
          <p:cNvSpPr/>
          <p:nvPr/>
        </p:nvSpPr>
        <p:spPr>
          <a:xfrm>
            <a:off x="539750" y="4592165"/>
            <a:ext cx="8064500" cy="1800225"/>
          </a:xfrm>
          <a:prstGeom prst="irregularSeal1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800" b="1" dirty="0">
                <a:solidFill>
                  <a:schemeClr val="tx1"/>
                </a:solidFill>
              </a:rPr>
              <a:t>CASTING IMPLÍCITO</a:t>
            </a:r>
          </a:p>
        </p:txBody>
      </p:sp>
    </p:spTree>
    <p:extLst>
      <p:ext uri="{BB962C8B-B14F-4D97-AF65-F5344CB8AC3E}">
        <p14:creationId xmlns:p14="http://schemas.microsoft.com/office/powerpoint/2010/main" val="286894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RELEMBRAR ALGUNS CONCEITOS IMPORTANTES….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648924" y="1523734"/>
            <a:ext cx="8229600" cy="4967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mtClean="0"/>
              <a:t>Casting</a:t>
            </a:r>
          </a:p>
          <a:p>
            <a:pPr>
              <a:buFont typeface="Wingdings" pitchFamily="2" charset="2"/>
              <a:buNone/>
            </a:pPr>
            <a:r>
              <a:rPr lang="pt-BR" altLang="pt-BR" smtClean="0"/>
              <a:t>long l = 1000;</a:t>
            </a:r>
          </a:p>
          <a:p>
            <a:pPr>
              <a:buFont typeface="Wingdings" pitchFamily="2" charset="2"/>
              <a:buNone/>
            </a:pPr>
            <a:r>
              <a:rPr lang="pt-BR" altLang="pt-BR" smtClean="0"/>
              <a:t>short  s = l; </a:t>
            </a:r>
            <a:endParaRPr lang="pt-BR" altLang="pt-BR" dirty="0" smtClean="0"/>
          </a:p>
        </p:txBody>
      </p:sp>
      <p:pic>
        <p:nvPicPr>
          <p:cNvPr id="23" name="Picture 14" descr="http://t1.gstatic.com/images?q=tbn:ANd9GcTF5SiuKHirrnGUEofKni92m4vUPJuXzWbUI6RFEarZgD6HR2K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562" y="3106471"/>
            <a:ext cx="2879725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CaixaDeTexto 23"/>
          <p:cNvSpPr txBox="1">
            <a:spLocks noChangeArrowheads="1"/>
          </p:cNvSpPr>
          <p:nvPr/>
        </p:nvSpPr>
        <p:spPr bwMode="auto">
          <a:xfrm>
            <a:off x="4619262" y="3682734"/>
            <a:ext cx="100806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5400" b="1"/>
              <a:t>l</a:t>
            </a:r>
            <a:endParaRPr lang="pt-BR" altLang="pt-BR" sz="3200" b="1"/>
          </a:p>
        </p:txBody>
      </p:sp>
      <p:sp>
        <p:nvSpPr>
          <p:cNvPr id="25" name="Igual 24"/>
          <p:cNvSpPr/>
          <p:nvPr/>
        </p:nvSpPr>
        <p:spPr>
          <a:xfrm>
            <a:off x="2099899" y="3611296"/>
            <a:ext cx="1439863" cy="720725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pic>
        <p:nvPicPr>
          <p:cNvPr id="26" name="Picture 14" descr="http://t1.gstatic.com/images?q=tbn:ANd9GcTF5SiuKHirrnGUEofKni92m4vUPJuXzWbUI6RFEarZgD6HR2KI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837" y="3663684"/>
            <a:ext cx="935037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CaixaDeTexto 26"/>
          <p:cNvSpPr txBox="1">
            <a:spLocks noChangeArrowheads="1"/>
          </p:cNvSpPr>
          <p:nvPr/>
        </p:nvSpPr>
        <p:spPr bwMode="auto">
          <a:xfrm>
            <a:off x="947374" y="3693846"/>
            <a:ext cx="100806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3200" b="1"/>
              <a:t>s</a:t>
            </a:r>
          </a:p>
        </p:txBody>
      </p:sp>
      <p:sp>
        <p:nvSpPr>
          <p:cNvPr id="28" name="Explosão 1 27"/>
          <p:cNvSpPr/>
          <p:nvPr/>
        </p:nvSpPr>
        <p:spPr>
          <a:xfrm>
            <a:off x="731474" y="4730484"/>
            <a:ext cx="8064500" cy="1800225"/>
          </a:xfrm>
          <a:prstGeom prst="irregularSeal1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800" b="1" dirty="0">
                <a:solidFill>
                  <a:schemeClr val="tx1"/>
                </a:solidFill>
              </a:rPr>
              <a:t>CASTING EXPLÍCITO</a:t>
            </a:r>
          </a:p>
        </p:txBody>
      </p:sp>
      <p:sp>
        <p:nvSpPr>
          <p:cNvPr id="29" name="CaixaDeTexto 28"/>
          <p:cNvSpPr txBox="1">
            <a:spLocks noChangeArrowheads="1"/>
          </p:cNvSpPr>
          <p:nvPr/>
        </p:nvSpPr>
        <p:spPr bwMode="auto">
          <a:xfrm>
            <a:off x="639399" y="2607996"/>
            <a:ext cx="3403600" cy="554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3000"/>
              <a:t>short s = </a:t>
            </a:r>
            <a:r>
              <a:rPr lang="pt-BR" altLang="pt-BR" sz="3000" b="1">
                <a:solidFill>
                  <a:srgbClr val="FF0000"/>
                </a:solidFill>
              </a:rPr>
              <a:t>(short)</a:t>
            </a:r>
            <a:r>
              <a:rPr lang="pt-BR" altLang="pt-BR" sz="3000"/>
              <a:t>  l;</a:t>
            </a:r>
          </a:p>
        </p:txBody>
      </p:sp>
    </p:spTree>
    <p:extLst>
      <p:ext uri="{BB962C8B-B14F-4D97-AF65-F5344CB8AC3E}">
        <p14:creationId xmlns:p14="http://schemas.microsoft.com/office/powerpoint/2010/main" val="415957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28" grpId="0" animBg="1"/>
      <p:bldP spid="2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http://www.leitematerno.org/images/mala_mae.gi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976" y="3499347"/>
            <a:ext cx="3887788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RELEMBRAR ALGUNS CONCEITOS IMPORTANTES….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34176" y="1700710"/>
            <a:ext cx="8229600" cy="1943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mtClean="0"/>
              <a:t>Conversão</a:t>
            </a:r>
          </a:p>
          <a:p>
            <a:pPr>
              <a:buFont typeface="Wingdings" pitchFamily="2" charset="2"/>
              <a:buNone/>
            </a:pPr>
            <a:r>
              <a:rPr lang="pt-BR" altLang="pt-BR" smtClean="0"/>
              <a:t>String idade = “18”;</a:t>
            </a:r>
          </a:p>
          <a:p>
            <a:pPr>
              <a:buFont typeface="Wingdings" pitchFamily="2" charset="2"/>
              <a:buNone/>
            </a:pPr>
            <a:r>
              <a:rPr lang="pt-BR" altLang="pt-BR" smtClean="0"/>
              <a:t>int i = idade ; </a:t>
            </a:r>
          </a:p>
        </p:txBody>
      </p:sp>
      <p:sp>
        <p:nvSpPr>
          <p:cNvPr id="9" name="CaixaDeTexto 8"/>
          <p:cNvSpPr txBox="1">
            <a:spLocks noChangeArrowheads="1"/>
          </p:cNvSpPr>
          <p:nvPr/>
        </p:nvSpPr>
        <p:spPr bwMode="auto">
          <a:xfrm>
            <a:off x="5325239" y="4664572"/>
            <a:ext cx="22320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5400" b="1">
                <a:solidFill>
                  <a:srgbClr val="FF0000"/>
                </a:solidFill>
              </a:rPr>
              <a:t>idade</a:t>
            </a:r>
            <a:endParaRPr lang="pt-BR" altLang="pt-BR" sz="3200" b="1">
              <a:solidFill>
                <a:srgbClr val="FF0000"/>
              </a:solidFill>
            </a:endParaRPr>
          </a:p>
        </p:txBody>
      </p:sp>
      <p:sp>
        <p:nvSpPr>
          <p:cNvPr id="10" name="Igual 9"/>
          <p:cNvSpPr/>
          <p:nvPr/>
        </p:nvSpPr>
        <p:spPr>
          <a:xfrm>
            <a:off x="3309114" y="4508997"/>
            <a:ext cx="1439862" cy="719138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pic>
        <p:nvPicPr>
          <p:cNvPr id="13" name="Picture 14" descr="http://t1.gstatic.com/images?q=tbn:ANd9GcTF5SiuKHirrnGUEofKni92m4vUPJuXzWbUI6RFEarZgD6HR2K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01" y="4004172"/>
            <a:ext cx="2952750" cy="231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aixaDeTexto 14"/>
          <p:cNvSpPr txBox="1">
            <a:spLocks noChangeArrowheads="1"/>
          </p:cNvSpPr>
          <p:nvPr/>
        </p:nvSpPr>
        <p:spPr bwMode="auto">
          <a:xfrm>
            <a:off x="1077089" y="4580435"/>
            <a:ext cx="1008062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6600" b="1"/>
              <a:t>i</a:t>
            </a:r>
          </a:p>
        </p:txBody>
      </p:sp>
      <p:sp>
        <p:nvSpPr>
          <p:cNvPr id="16" name="CaixaDeTexto 15"/>
          <p:cNvSpPr txBox="1">
            <a:spLocks noChangeArrowheads="1"/>
          </p:cNvSpPr>
          <p:nvPr/>
        </p:nvSpPr>
        <p:spPr bwMode="auto">
          <a:xfrm>
            <a:off x="627826" y="2784972"/>
            <a:ext cx="5387975" cy="554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3000"/>
              <a:t>int i = </a:t>
            </a:r>
            <a:r>
              <a:rPr lang="pt-BR" altLang="pt-BR" sz="3000" b="1">
                <a:solidFill>
                  <a:srgbClr val="FF0000"/>
                </a:solidFill>
              </a:rPr>
              <a:t>Integer.parseInt(</a:t>
            </a:r>
            <a:r>
              <a:rPr lang="pt-BR" altLang="pt-BR" sz="3000"/>
              <a:t>idade</a:t>
            </a:r>
            <a:r>
              <a:rPr lang="pt-BR" altLang="pt-BR" sz="3000">
                <a:solidFill>
                  <a:srgbClr val="FF0000"/>
                </a:solidFill>
              </a:rPr>
              <a:t>)</a:t>
            </a:r>
            <a:r>
              <a:rPr lang="pt-BR" altLang="pt-BR" sz="3000"/>
              <a:t>;</a:t>
            </a:r>
          </a:p>
        </p:txBody>
      </p:sp>
      <p:sp>
        <p:nvSpPr>
          <p:cNvPr id="19" name="Texto explicativo retangular 18"/>
          <p:cNvSpPr/>
          <p:nvPr/>
        </p:nvSpPr>
        <p:spPr>
          <a:xfrm>
            <a:off x="788164" y="1556247"/>
            <a:ext cx="5616575" cy="1152525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5400" b="1" dirty="0">
                <a:solidFill>
                  <a:schemeClr val="tx1"/>
                </a:solidFill>
              </a:rPr>
              <a:t>Classe </a:t>
            </a:r>
            <a:r>
              <a:rPr lang="pt-BR" sz="5400" b="1" dirty="0" err="1">
                <a:solidFill>
                  <a:schemeClr val="tx1"/>
                </a:solidFill>
              </a:rPr>
              <a:t>Wrapper</a:t>
            </a:r>
            <a:endParaRPr lang="pt-BR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44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6" grpId="0" animBg="1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RELEMBRAR ALGUNS CONCEITOS IMPORTANTES….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48924" y="1759702"/>
            <a:ext cx="8229600" cy="4967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mtClean="0"/>
              <a:t>Herança</a:t>
            </a:r>
            <a:endParaRPr lang="pt-BR" altLang="pt-BR" dirty="0" smtClean="0"/>
          </a:p>
        </p:txBody>
      </p:sp>
      <p:pic>
        <p:nvPicPr>
          <p:cNvPr id="8" name="Picture 12" descr="http://static.commentcamarche.net/pt.kioskea.net/pictures/poo-images-animaux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612" y="2910639"/>
            <a:ext cx="6626225" cy="317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osto feliz 8"/>
          <p:cNvSpPr/>
          <p:nvPr/>
        </p:nvSpPr>
        <p:spPr>
          <a:xfrm>
            <a:off x="6563949" y="1254877"/>
            <a:ext cx="1871663" cy="1295400"/>
          </a:xfrm>
          <a:prstGeom prst="smileyFac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335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RELEMBRAR ALGUNS CONCEITOS IMPORTANTES….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99640" y="1553230"/>
            <a:ext cx="2601913" cy="719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mtClean="0"/>
              <a:t>Herança</a:t>
            </a:r>
          </a:p>
        </p:txBody>
      </p:sp>
      <p:pic>
        <p:nvPicPr>
          <p:cNvPr id="8" name="Picture 2" descr="http://techblog.desenvolvedores.net/wp-content/uploads/2011/04/uml-relacionamentos-associacaoAgregac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190" y="2161242"/>
            <a:ext cx="6911975" cy="44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ímbolo de 'Não' 8"/>
          <p:cNvSpPr/>
          <p:nvPr/>
        </p:nvSpPr>
        <p:spPr>
          <a:xfrm>
            <a:off x="7246465" y="1192867"/>
            <a:ext cx="1728788" cy="1295400"/>
          </a:xfrm>
          <a:prstGeom prst="noSmoking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7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RELEMBRAR ALGUNS CONCEITOS IMPORTANTES….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89932" y="1626970"/>
            <a:ext cx="8229600" cy="4967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mtClean="0"/>
              <a:t>Herança</a:t>
            </a:r>
          </a:p>
        </p:txBody>
      </p:sp>
      <p:sp>
        <p:nvSpPr>
          <p:cNvPr id="8" name="Rosto feliz 7"/>
          <p:cNvSpPr/>
          <p:nvPr/>
        </p:nvSpPr>
        <p:spPr>
          <a:xfrm>
            <a:off x="6504957" y="1122145"/>
            <a:ext cx="1871663" cy="1295400"/>
          </a:xfrm>
          <a:prstGeom prst="smileyFac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9" name="Picture 2" descr="http://www.cassic.com.br/static/img/tutoriais/image03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45" y="2477870"/>
            <a:ext cx="6907212" cy="404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031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RELEMBRAR ALGUNS CONCEITOS IMPORTANTES….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37412" y="1848190"/>
            <a:ext cx="2601913" cy="719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mtClean="0"/>
              <a:t>Herança</a:t>
            </a:r>
          </a:p>
        </p:txBody>
      </p:sp>
      <p:sp>
        <p:nvSpPr>
          <p:cNvPr id="8" name="Símbolo de 'Não' 7"/>
          <p:cNvSpPr/>
          <p:nvPr/>
        </p:nvSpPr>
        <p:spPr>
          <a:xfrm>
            <a:off x="7084237" y="1487827"/>
            <a:ext cx="1728788" cy="1295400"/>
          </a:xfrm>
          <a:prstGeom prst="noSmoking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9" name="Grupo 20"/>
          <p:cNvGrpSpPr>
            <a:grpSpLocks/>
          </p:cNvGrpSpPr>
          <p:nvPr/>
        </p:nvGrpSpPr>
        <p:grpSpPr bwMode="auto">
          <a:xfrm>
            <a:off x="819962" y="3072152"/>
            <a:ext cx="7993063" cy="2735263"/>
            <a:chOff x="539552" y="2348880"/>
            <a:chExt cx="7992888" cy="2736304"/>
          </a:xfrm>
        </p:grpSpPr>
        <p:sp>
          <p:nvSpPr>
            <p:cNvPr id="10" name="CaixaDeTexto 9"/>
            <p:cNvSpPr txBox="1">
              <a:spLocks noChangeArrowheads="1"/>
            </p:cNvSpPr>
            <p:nvPr/>
          </p:nvSpPr>
          <p:spPr bwMode="auto">
            <a:xfrm>
              <a:off x="3203848" y="2348880"/>
              <a:ext cx="2664296" cy="9233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pt-BR" altLang="pt-BR"/>
                <a:t>Pagamento</a:t>
              </a:r>
            </a:p>
            <a:p>
              <a:pPr algn="ctr" eaLnBrk="1" hangingPunct="1"/>
              <a:endParaRPr lang="pt-BR" altLang="pt-BR"/>
            </a:p>
            <a:p>
              <a:pPr algn="ctr" eaLnBrk="1" hangingPunct="1"/>
              <a:endParaRPr lang="pt-BR" altLang="pt-BR"/>
            </a:p>
          </p:txBody>
        </p:sp>
        <p:sp>
          <p:nvSpPr>
            <p:cNvPr id="13" name="CaixaDeTexto 11"/>
            <p:cNvSpPr txBox="1">
              <a:spLocks noChangeArrowheads="1"/>
            </p:cNvSpPr>
            <p:nvPr/>
          </p:nvSpPr>
          <p:spPr bwMode="auto">
            <a:xfrm>
              <a:off x="539552" y="4161854"/>
              <a:ext cx="2664296" cy="9233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pt-BR" altLang="pt-BR"/>
                <a:t>Dinheiro</a:t>
              </a:r>
            </a:p>
            <a:p>
              <a:pPr algn="ctr" eaLnBrk="1" hangingPunct="1"/>
              <a:endParaRPr lang="pt-BR" altLang="pt-BR"/>
            </a:p>
            <a:p>
              <a:pPr algn="ctr" eaLnBrk="1" hangingPunct="1"/>
              <a:endParaRPr lang="pt-BR" altLang="pt-BR"/>
            </a:p>
          </p:txBody>
        </p:sp>
        <p:sp>
          <p:nvSpPr>
            <p:cNvPr id="15" name="CaixaDeTexto 12"/>
            <p:cNvSpPr txBox="1">
              <a:spLocks noChangeArrowheads="1"/>
            </p:cNvSpPr>
            <p:nvPr/>
          </p:nvSpPr>
          <p:spPr bwMode="auto">
            <a:xfrm>
              <a:off x="5868144" y="4149080"/>
              <a:ext cx="2664296" cy="9233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pt-BR" altLang="pt-BR"/>
                <a:t>Cartão</a:t>
              </a:r>
            </a:p>
            <a:p>
              <a:pPr algn="ctr" eaLnBrk="1" hangingPunct="1"/>
              <a:endParaRPr lang="pt-BR" altLang="pt-BR"/>
            </a:p>
            <a:p>
              <a:pPr algn="ctr" eaLnBrk="1" hangingPunct="1"/>
              <a:endParaRPr lang="pt-BR" altLang="pt-BR"/>
            </a:p>
          </p:txBody>
        </p:sp>
        <p:cxnSp>
          <p:nvCxnSpPr>
            <p:cNvPr id="16" name="Conector de seta reta 15"/>
            <p:cNvCxnSpPr>
              <a:stCxn id="13" idx="0"/>
              <a:endCxn id="10" idx="2"/>
            </p:cNvCxnSpPr>
            <p:nvPr/>
          </p:nvCxnSpPr>
          <p:spPr>
            <a:xfrm flipV="1">
              <a:off x="1871436" y="3271569"/>
              <a:ext cx="2665354" cy="890926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/>
            <p:cNvCxnSpPr>
              <a:stCxn id="15" idx="0"/>
              <a:endCxn id="10" idx="2"/>
            </p:cNvCxnSpPr>
            <p:nvPr/>
          </p:nvCxnSpPr>
          <p:spPr>
            <a:xfrm flipH="1" flipV="1">
              <a:off x="4536789" y="3271569"/>
              <a:ext cx="2663767" cy="878221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39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AGENDA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r>
              <a:rPr lang="pt-BR" dirty="0" err="1" smtClean="0"/>
              <a:t>Exception´s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Descanso</a:t>
            </a:r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pt-BR" dirty="0" err="1" smtClean="0"/>
          </a:p>
        </p:txBody>
      </p:sp>
      <p:pic>
        <p:nvPicPr>
          <p:cNvPr id="1026" name="Picture 2" descr="http://thumbs.dreamstime.com/x/d-business-man-presenting-concept-agenda-white-background-36110030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04732" y="828382"/>
            <a:ext cx="3270915" cy="266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81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800" dirty="0" smtClean="0"/>
              <a:t>DÚVIDAS...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236" y="-22122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40768"/>
            <a:ext cx="3533378" cy="471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8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718559" y="1485945"/>
            <a:ext cx="464742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1400" dirty="0" smtClean="0"/>
          </a:p>
          <a:p>
            <a:pPr>
              <a:defRPr/>
            </a:pPr>
            <a:r>
              <a:rPr lang="pt-BR" dirty="0"/>
              <a:t>Java: Como Programar, 8º Edição</a:t>
            </a:r>
          </a:p>
          <a:p>
            <a:pPr lvl="1">
              <a:defRPr/>
            </a:pPr>
            <a:r>
              <a:rPr lang="pt-BR" dirty="0"/>
              <a:t>Capítulo 11 – Tratamento de Exceções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dirty="0" smtClean="0"/>
              <a:t>Links</a:t>
            </a:r>
            <a:endParaRPr lang="pt-BR" dirty="0"/>
          </a:p>
          <a:p>
            <a:pPr lvl="1">
              <a:defRPr/>
            </a:pPr>
            <a:r>
              <a:rPr lang="pt-BR" dirty="0"/>
              <a:t>http://docs.oracle.com/javase/tutorial/essential/exceptions/index.html</a:t>
            </a:r>
          </a:p>
          <a:p>
            <a:pPr lvl="1">
              <a:defRPr/>
            </a:pPr>
            <a:r>
              <a:rPr lang="pt-BR" dirty="0"/>
              <a:t>http://docs.oracle.com/javase/7/docs/technotes/guides/language/catch-multiple.html</a:t>
            </a:r>
          </a:p>
          <a:p>
            <a:pPr lvl="1">
              <a:defRPr/>
            </a:pPr>
            <a:r>
              <a:rPr lang="pt-BR" dirty="0"/>
              <a:t>http://tutorials.jenkov.com/java-exception-handling/index.html</a:t>
            </a:r>
          </a:p>
          <a:p>
            <a:pPr lvl="1">
              <a:defRPr/>
            </a:pPr>
            <a:r>
              <a:rPr lang="pt-BR" dirty="0"/>
              <a:t>http://www.if.ufrgs.br/~betz/jaulas/aula8o.htm</a:t>
            </a:r>
          </a:p>
        </p:txBody>
      </p:sp>
      <p:pic>
        <p:nvPicPr>
          <p:cNvPr id="4" name="Picture 3" descr="caomputador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34" y="1421810"/>
            <a:ext cx="3062891" cy="2733630"/>
          </a:xfrm>
          <a:prstGeom prst="rect">
            <a:avLst/>
          </a:prstGeom>
        </p:spPr>
      </p:pic>
      <p:pic>
        <p:nvPicPr>
          <p:cNvPr id="5" name="Picture 4" descr="chicara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76259">
            <a:off x="2055756" y="3444240"/>
            <a:ext cx="1559560" cy="16500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47123" y="697543"/>
            <a:ext cx="6801557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ld"/>
              </a:rPr>
              <a:t>REFERÊNCIAS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ivros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87626">
            <a:off x="648591" y="4397170"/>
            <a:ext cx="2064240" cy="170093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13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78757"/>
            <a:ext cx="9144000" cy="6779243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/>
          <p:cNvSpPr/>
          <p:nvPr/>
        </p:nvSpPr>
        <p:spPr>
          <a:xfrm>
            <a:off x="0" y="2580640"/>
            <a:ext cx="9144000" cy="282448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026"/>
          <p:cNvSpPr>
            <a:spLocks noChangeArrowheads="1"/>
          </p:cNvSpPr>
          <p:nvPr/>
        </p:nvSpPr>
        <p:spPr bwMode="auto">
          <a:xfrm>
            <a:off x="1053372" y="3222882"/>
            <a:ext cx="6694934" cy="145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kumimoji="1" lang="en-US" sz="2000" dirty="0">
                <a:solidFill>
                  <a:schemeClr val="bg1"/>
                </a:solidFill>
                <a:latin typeface="Gotham-Bold"/>
                <a:cs typeface="Gotham-Bold"/>
              </a:rPr>
              <a:t>Copyright © </a:t>
            </a:r>
            <a:r>
              <a:rPr kumimoji="1" lang="en-US" sz="2000" dirty="0" smtClean="0">
                <a:solidFill>
                  <a:schemeClr val="bg1"/>
                </a:solidFill>
                <a:latin typeface="Gotham-Bold"/>
                <a:cs typeface="Gotham-Bold"/>
              </a:rPr>
              <a:t>2016  </a:t>
            </a:r>
            <a:r>
              <a:rPr kumimoji="1" lang="en-US" sz="2000" dirty="0">
                <a:solidFill>
                  <a:schemeClr val="bg1"/>
                </a:solidFill>
                <a:latin typeface="Gotham-Bold"/>
                <a:cs typeface="Gotham-Bold"/>
              </a:rPr>
              <a:t>Prof. </a:t>
            </a:r>
            <a:r>
              <a:rPr kumimoji="1" lang="en-US" sz="2000" dirty="0" err="1" smtClean="0">
                <a:solidFill>
                  <a:schemeClr val="bg1"/>
                </a:solidFill>
                <a:latin typeface="Gotham-Bold"/>
                <a:cs typeface="Gotham-Bold"/>
              </a:rPr>
              <a:t>Humberto</a:t>
            </a:r>
            <a:r>
              <a:rPr kumimoji="1" lang="en-US" sz="2000" dirty="0" smtClean="0">
                <a:solidFill>
                  <a:schemeClr val="bg1"/>
                </a:solidFill>
                <a:latin typeface="Gotham-Bold"/>
                <a:cs typeface="Gotham-Bold"/>
              </a:rPr>
              <a:t> Delgado de Sousa</a:t>
            </a:r>
            <a:endParaRPr kumimoji="1" lang="en-US" sz="2000" dirty="0">
              <a:solidFill>
                <a:schemeClr val="bg1"/>
              </a:solidFill>
              <a:latin typeface="Gotham-Bold"/>
              <a:cs typeface="Gotham-Bold"/>
            </a:endParaRPr>
          </a:p>
          <a:p>
            <a:pPr>
              <a:defRPr/>
            </a:pPr>
            <a:endParaRPr kumimoji="1" lang="en-US" sz="1600" dirty="0">
              <a:solidFill>
                <a:schemeClr val="bg1"/>
              </a:solidFill>
              <a:latin typeface="Gotham-Book"/>
              <a:cs typeface="Gotham-Book"/>
            </a:endParaRPr>
          </a:p>
          <a:p>
            <a:pPr>
              <a:lnSpc>
                <a:spcPct val="110000"/>
              </a:lnSpc>
              <a:defRPr/>
            </a:pP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Todos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direitos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reservados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.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Reprodução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ou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divulgação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total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ou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parcial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deste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documento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é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expressamente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proíbido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sem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o </a:t>
            </a:r>
            <a:r>
              <a:rPr kumimoji="1" lang="pt-BR" sz="1600" dirty="0">
                <a:solidFill>
                  <a:schemeClr val="bg1"/>
                </a:solidFill>
                <a:latin typeface="Gotham-Book"/>
                <a:cs typeface="Gotham-Book"/>
              </a:rPr>
              <a:t>consentimento formal, por escrito,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do Professor (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autor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).</a:t>
            </a:r>
          </a:p>
        </p:txBody>
      </p:sp>
      <p:sp>
        <p:nvSpPr>
          <p:cNvPr id="5" name="Rectangle 4"/>
          <p:cNvSpPr/>
          <p:nvPr/>
        </p:nvSpPr>
        <p:spPr>
          <a:xfrm>
            <a:off x="747966" y="3342641"/>
            <a:ext cx="72000" cy="123952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46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ERROR X EXCEPTION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pic>
        <p:nvPicPr>
          <p:cNvPr id="9" name="Picture 2" descr="http://bp0.blogger.com/_6-xLHhv2Rak/RmSuCS29zZI/AAAAAAAAABc/IJF9iNPU3ug/s400/105_10b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79" y="1268413"/>
            <a:ext cx="7381875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407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/>
          <p:cNvPicPr>
            <a:picLocks noChangeAspect="1"/>
          </p:cNvPicPr>
          <p:nvPr/>
        </p:nvPicPr>
        <p:blipFill rotWithShape="1">
          <a:blip r:embed="rId2"/>
          <a:srcRect l="1723" t="23400" r="65408" b="19201"/>
          <a:stretch/>
        </p:blipFill>
        <p:spPr>
          <a:xfrm>
            <a:off x="376587" y="1210848"/>
            <a:ext cx="8767413" cy="561662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EXCEPTION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</p:spTree>
    <p:extLst>
      <p:ext uri="{BB962C8B-B14F-4D97-AF65-F5344CB8AC3E}">
        <p14:creationId xmlns:p14="http://schemas.microsoft.com/office/powerpoint/2010/main" val="229134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EXCEPTION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9" name="Text Placeholder 1"/>
          <p:cNvSpPr>
            <a:spLocks noGrp="1"/>
          </p:cNvSpPr>
          <p:nvPr>
            <p:ph idx="1"/>
          </p:nvPr>
        </p:nvSpPr>
        <p:spPr>
          <a:xfrm>
            <a:off x="457200" y="1216752"/>
            <a:ext cx="7908785" cy="52578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sz="2400" dirty="0"/>
              <a:t>O tratamento de </a:t>
            </a:r>
            <a:r>
              <a:rPr lang="pt-BR" sz="2400" dirty="0" smtClean="0"/>
              <a:t>exceções é </a:t>
            </a:r>
            <a:r>
              <a:rPr lang="pt-BR" sz="2400" dirty="0"/>
              <a:t>uma </a:t>
            </a:r>
            <a:r>
              <a:rPr lang="pt-BR" sz="2400" dirty="0" smtClean="0"/>
              <a:t>característica </a:t>
            </a:r>
            <a:r>
              <a:rPr lang="pt-BR" sz="2400" dirty="0"/>
              <a:t>fundamental para sistemas de software, porque é praticamente impossível criar uma aplicação totalmente livre de erros.</a:t>
            </a:r>
          </a:p>
          <a:p>
            <a:endParaRPr lang="pt-BR" sz="2400" dirty="0"/>
          </a:p>
          <a:p>
            <a:pPr marL="0" indent="0">
              <a:buNone/>
            </a:pPr>
            <a:r>
              <a:rPr lang="pt-BR" sz="2400" dirty="0" smtClean="0"/>
              <a:t>Exceções </a:t>
            </a:r>
            <a:r>
              <a:rPr lang="pt-BR" sz="2400" dirty="0"/>
              <a:t>não são necessariamente </a:t>
            </a:r>
            <a:r>
              <a:rPr lang="pt-BR" sz="2400" dirty="0" smtClean="0"/>
              <a:t>causadas </a:t>
            </a:r>
            <a:r>
              <a:rPr lang="pt-BR" sz="2400" dirty="0"/>
              <a:t>por falha no desenvolvimento.</a:t>
            </a:r>
          </a:p>
          <a:p>
            <a:pPr marL="0" indent="0">
              <a:buNone/>
            </a:pPr>
            <a:r>
              <a:rPr lang="pt-BR" sz="2400" dirty="0" smtClean="0"/>
              <a:t>Exemplo:</a:t>
            </a: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um servidor de banco de dados pode estar fora do 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um arquivo de configuração pode ter sido removido acidentalmente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o usuário pode ter digitado um valor não </a:t>
            </a:r>
            <a:r>
              <a:rPr lang="pt-BR" sz="2400" dirty="0" smtClean="0"/>
              <a:t>aceitável</a:t>
            </a:r>
            <a:endParaRPr lang="pt-BR" sz="2400" dirty="0"/>
          </a:p>
          <a:p>
            <a:endParaRPr lang="pt-BR" sz="2400" dirty="0"/>
          </a:p>
          <a:p>
            <a:pPr marL="0" indent="0">
              <a:buNone/>
            </a:pPr>
            <a:r>
              <a:rPr lang="pt-BR" sz="2400" dirty="0"/>
              <a:t>Não tratar a</a:t>
            </a:r>
            <a:r>
              <a:rPr lang="pt-BR" sz="2400" dirty="0" smtClean="0"/>
              <a:t>s </a:t>
            </a:r>
            <a:r>
              <a:rPr lang="pt-BR" sz="2400" dirty="0"/>
              <a:t>exceções acima é uma falha de desenvolvimento.</a:t>
            </a:r>
          </a:p>
          <a:p>
            <a:pPr marL="457200" lvl="1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endParaRPr lang="pt-BR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endParaRPr lang="pt-BR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endParaRPr lang="pt-BR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endParaRPr lang="pt-BR" sz="24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07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EXCEPTION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9" name="Text Placeholder 1"/>
          <p:cNvSpPr>
            <a:spLocks noGrp="1"/>
          </p:cNvSpPr>
          <p:nvPr>
            <p:ph idx="1"/>
          </p:nvPr>
        </p:nvSpPr>
        <p:spPr>
          <a:xfrm>
            <a:off x="457200" y="1216752"/>
            <a:ext cx="7908785" cy="52578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altLang="pt-BR" sz="2400" dirty="0"/>
              <a:t>Tratam de comandos que cuidam </a:t>
            </a:r>
            <a:r>
              <a:rPr lang="pt-BR" altLang="pt-BR" sz="2400" dirty="0" smtClean="0"/>
              <a:t>das </a:t>
            </a:r>
            <a:r>
              <a:rPr lang="pt-BR" sz="2400" dirty="0"/>
              <a:t>exceções </a:t>
            </a:r>
            <a:r>
              <a:rPr lang="pt-BR" altLang="pt-BR" sz="2400" dirty="0" smtClean="0"/>
              <a:t>que podem ocorrer </a:t>
            </a:r>
            <a:r>
              <a:rPr lang="pt-BR" altLang="pt-BR" sz="2400" dirty="0"/>
              <a:t>durante a execução e não ocorrem durante a compilação.</a:t>
            </a:r>
          </a:p>
          <a:p>
            <a:pPr marL="0" indent="0">
              <a:buNone/>
            </a:pPr>
            <a:r>
              <a:rPr lang="pt-BR" altLang="pt-BR" sz="2400" dirty="0"/>
              <a:t>Capturando exceções:</a:t>
            </a:r>
          </a:p>
          <a:p>
            <a:pPr marL="0" indent="0">
              <a:buNone/>
            </a:pPr>
            <a:r>
              <a:rPr lang="pt-BR" altLang="pt-BR" sz="2400" dirty="0" err="1"/>
              <a:t>try</a:t>
            </a:r>
            <a:r>
              <a:rPr lang="pt-BR" altLang="pt-BR" sz="2400" dirty="0"/>
              <a:t> {</a:t>
            </a:r>
          </a:p>
          <a:p>
            <a:pPr marL="0" indent="0">
              <a:buNone/>
            </a:pPr>
            <a:r>
              <a:rPr lang="pt-BR" altLang="pt-BR" sz="2400" dirty="0"/>
              <a:t>	// onde pode ocorrer </a:t>
            </a:r>
            <a:r>
              <a:rPr lang="pt-BR" altLang="pt-BR" sz="2400" dirty="0" smtClean="0"/>
              <a:t>a exceção</a:t>
            </a:r>
            <a:endParaRPr lang="pt-BR" altLang="pt-BR" sz="2400" dirty="0"/>
          </a:p>
          <a:p>
            <a:pPr marL="0" indent="0">
              <a:buNone/>
            </a:pPr>
            <a:r>
              <a:rPr lang="pt-BR" altLang="pt-BR" sz="2400" dirty="0"/>
              <a:t>}</a:t>
            </a:r>
          </a:p>
          <a:p>
            <a:pPr marL="0" indent="0">
              <a:buNone/>
            </a:pPr>
            <a:r>
              <a:rPr lang="pt-BR" altLang="pt-BR" sz="2400" dirty="0"/>
              <a:t>catch (</a:t>
            </a:r>
            <a:r>
              <a:rPr lang="pt-BR" altLang="pt-BR" sz="2400" dirty="0" err="1"/>
              <a:t>Exception</a:t>
            </a:r>
            <a:r>
              <a:rPr lang="pt-BR" altLang="pt-BR" sz="2400" dirty="0"/>
              <a:t> e) {</a:t>
            </a:r>
          </a:p>
          <a:p>
            <a:pPr marL="0" indent="0">
              <a:buNone/>
            </a:pPr>
            <a:r>
              <a:rPr lang="pt-BR" altLang="pt-BR" sz="2400" dirty="0"/>
              <a:t>	// o que fazer se ocorrer </a:t>
            </a:r>
            <a:r>
              <a:rPr lang="pt-BR" altLang="pt-BR" sz="2400" dirty="0" smtClean="0"/>
              <a:t>a exceção</a:t>
            </a:r>
            <a:endParaRPr lang="pt-BR" altLang="pt-BR" sz="2400" dirty="0"/>
          </a:p>
          <a:p>
            <a:pPr marL="0" indent="0">
              <a:buNone/>
            </a:pPr>
            <a:r>
              <a:rPr lang="pt-BR" altLang="pt-BR" sz="2400" dirty="0"/>
              <a:t>}</a:t>
            </a:r>
          </a:p>
          <a:p>
            <a:pPr marL="0" indent="0">
              <a:buNone/>
            </a:pPr>
            <a:r>
              <a:rPr lang="pt-BR" altLang="pt-BR" sz="2400" dirty="0" err="1"/>
              <a:t>finally</a:t>
            </a:r>
            <a:r>
              <a:rPr lang="pt-BR" altLang="pt-BR" sz="2400" dirty="0"/>
              <a:t> {</a:t>
            </a:r>
          </a:p>
          <a:p>
            <a:pPr marL="0" indent="0">
              <a:buNone/>
            </a:pPr>
            <a:r>
              <a:rPr lang="pt-BR" altLang="pt-BR" sz="2400" dirty="0"/>
              <a:t>	// este bloco ocorre independente de ocorrer a</a:t>
            </a:r>
            <a:r>
              <a:rPr lang="pt-BR" altLang="pt-BR" sz="2400" dirty="0" smtClean="0"/>
              <a:t> </a:t>
            </a:r>
            <a:r>
              <a:rPr lang="pt-BR" sz="2400" dirty="0" smtClean="0"/>
              <a:t>exceção </a:t>
            </a:r>
            <a:r>
              <a:rPr lang="pt-BR" altLang="pt-BR" sz="2400" dirty="0" smtClean="0"/>
              <a:t>ou </a:t>
            </a:r>
            <a:r>
              <a:rPr lang="pt-BR" altLang="pt-BR" sz="2400" dirty="0"/>
              <a:t>	não, este bloco é opcional</a:t>
            </a:r>
          </a:p>
          <a:p>
            <a:pPr marL="0" indent="0">
              <a:buNone/>
            </a:pPr>
            <a:r>
              <a:rPr lang="pt-BR" altLang="pt-BR" sz="2400" dirty="0"/>
              <a:t>}</a:t>
            </a:r>
          </a:p>
          <a:p>
            <a:pPr marL="457200" lvl="1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endParaRPr lang="pt-BR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endParaRPr lang="pt-BR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endParaRPr lang="pt-BR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endParaRPr lang="pt-BR" sz="24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05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EXCEPTION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9" name="Text Placeholder 1"/>
          <p:cNvSpPr>
            <a:spLocks noGrp="1"/>
          </p:cNvSpPr>
          <p:nvPr>
            <p:ph idx="1"/>
          </p:nvPr>
        </p:nvSpPr>
        <p:spPr>
          <a:xfrm>
            <a:off x="457200" y="1216752"/>
            <a:ext cx="7908785" cy="5257800"/>
          </a:xfrm>
        </p:spPr>
        <p:txBody>
          <a:bodyPr>
            <a:normAutofit/>
          </a:bodyPr>
          <a:lstStyle/>
          <a:p>
            <a:pPr marL="0" lvl="1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r>
              <a:rPr lang="pt-BR" sz="2000" dirty="0"/>
              <a:t>Veja um exemplo de código em que ocorre uma </a:t>
            </a:r>
            <a:r>
              <a:rPr lang="pt-B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RuntimeException</a:t>
            </a:r>
            <a:r>
              <a:rPr lang="pt-BR" sz="2000" dirty="0"/>
              <a:t>:</a:t>
            </a:r>
            <a:endParaRPr lang="pt-BR" sz="2000" dirty="0">
              <a:latin typeface="Times New Roman" panose="02020603050405020304" pitchFamily="18" charset="0"/>
            </a:endParaRPr>
          </a:p>
          <a:p>
            <a:pPr marL="457200" lvl="1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endParaRPr lang="pt-BR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endParaRPr lang="pt-BR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endParaRPr lang="pt-BR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endParaRPr lang="pt-BR" sz="24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05" y="4564326"/>
            <a:ext cx="8115300" cy="170497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08" y="2255889"/>
            <a:ext cx="8202560" cy="205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113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124" y="5016757"/>
            <a:ext cx="7477892" cy="897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EXCEPTION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83" y="1241253"/>
            <a:ext cx="7718594" cy="362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442452" y="5825614"/>
            <a:ext cx="7868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ESTA É UMA EXCEÇÃO UNCHECKED, OU SEJA, RUNTIMEEXCEPTION.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139339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Default Theme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8192</TotalTime>
  <Words>819</Words>
  <Application>Microsoft Office PowerPoint</Application>
  <PresentationFormat>On-screen Show (4:3)</PresentationFormat>
  <Paragraphs>151</Paragraphs>
  <Slides>32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6" baseType="lpstr">
      <vt:lpstr>Arial</vt:lpstr>
      <vt:lpstr>Calibri</vt:lpstr>
      <vt:lpstr>Consolas</vt:lpstr>
      <vt:lpstr>Courier New</vt:lpstr>
      <vt:lpstr>Gotham-Bold</vt:lpstr>
      <vt:lpstr>Gotham-Book</vt:lpstr>
      <vt:lpstr>Times New Roman</vt:lpstr>
      <vt:lpstr>Wingdings</vt:lpstr>
      <vt:lpstr>Default Theme</vt:lpstr>
      <vt:lpstr>1_Personalizar design</vt:lpstr>
      <vt:lpstr>2_Personalizar design</vt:lpstr>
      <vt:lpstr>Black</vt:lpstr>
      <vt:lpstr>Office Theme</vt:lpstr>
      <vt:lpstr>Objeto de Shell de Gerenciador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FIAP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Reyes</dc:creator>
  <cp:lastModifiedBy>FIAP</cp:lastModifiedBy>
  <cp:revision>343</cp:revision>
  <dcterms:created xsi:type="dcterms:W3CDTF">2015-01-30T10:46:50Z</dcterms:created>
  <dcterms:modified xsi:type="dcterms:W3CDTF">2016-08-03T14:47:51Z</dcterms:modified>
</cp:coreProperties>
</file>