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8"/>
  </p:notesMasterIdLst>
  <p:sldIdLst>
    <p:sldId id="728" r:id="rId6"/>
    <p:sldId id="729" r:id="rId7"/>
    <p:sldId id="730" r:id="rId8"/>
    <p:sldId id="794" r:id="rId9"/>
    <p:sldId id="795" r:id="rId10"/>
    <p:sldId id="796" r:id="rId11"/>
    <p:sldId id="797" r:id="rId12"/>
    <p:sldId id="798" r:id="rId13"/>
    <p:sldId id="799" r:id="rId14"/>
    <p:sldId id="801" r:id="rId15"/>
    <p:sldId id="800" r:id="rId16"/>
    <p:sldId id="802" r:id="rId17"/>
    <p:sldId id="803" r:id="rId18"/>
    <p:sldId id="804" r:id="rId19"/>
    <p:sldId id="805" r:id="rId20"/>
    <p:sldId id="806" r:id="rId21"/>
    <p:sldId id="748" r:id="rId22"/>
    <p:sldId id="807" r:id="rId23"/>
    <p:sldId id="808" r:id="rId24"/>
    <p:sldId id="745" r:id="rId25"/>
    <p:sldId id="746" r:id="rId26"/>
    <p:sldId id="74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r>
              <a:rPr lang="en-US" altLang="pt-BR" sz="2800" dirty="0" smtClean="0"/>
              <a:t> – </a:t>
            </a:r>
            <a:r>
              <a:rPr lang="en-US" altLang="pt-BR" sz="2800" dirty="0" err="1" smtClean="0"/>
              <a:t>Acrescente</a:t>
            </a:r>
            <a:r>
              <a:rPr lang="en-US" altLang="pt-BR" sz="2800" dirty="0" smtClean="0"/>
              <a:t> o </a:t>
            </a:r>
            <a:r>
              <a:rPr lang="en-US" altLang="pt-BR" sz="2800" dirty="0" err="1" smtClean="0"/>
              <a:t>método</a:t>
            </a:r>
            <a:endParaRPr lang="en-US" alt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6"/>
            <a:ext cx="9155651" cy="66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8195179" cy="418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TesteCargoDAOLista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4099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endParaRPr lang="en-US" altLang="pt-BR" sz="28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6"/>
            <a:ext cx="9144000" cy="67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1" y="2428753"/>
            <a:ext cx="8263970" cy="377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TesteCargoDAOPesquisa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425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CargoBO</a:t>
            </a:r>
            <a:endParaRPr lang="en-US" altLang="pt-BR" sz="28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6"/>
            <a:ext cx="9144000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" y="2292762"/>
            <a:ext cx="7920428" cy="455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TesteCargoBO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0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TesteCargoBO</a:t>
            </a:r>
            <a:endParaRPr lang="en-US" altLang="pt-BR" sz="28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" y="117220"/>
            <a:ext cx="9113732" cy="674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Monte </a:t>
            </a:r>
            <a:r>
              <a:rPr lang="pt-BR" altLang="pt-BR" sz="2800" dirty="0"/>
              <a:t>a seguinte tabela: T_LTP_TELEFONE, com os seguintes campos:</a:t>
            </a:r>
          </a:p>
          <a:p>
            <a:pPr marL="3175" indent="0" algn="just">
              <a:buNone/>
            </a:pPr>
            <a:r>
              <a:rPr lang="pt-BR" altLang="pt-BR" sz="2800" dirty="0"/>
              <a:t>	NR_DDD =&gt; </a:t>
            </a:r>
            <a:r>
              <a:rPr lang="pt-BR" altLang="pt-BR" sz="2800" dirty="0" err="1"/>
              <a:t>numeric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NR_TELEFONE =&gt; varchar2(15)</a:t>
            </a:r>
          </a:p>
          <a:p>
            <a:pPr marL="3175" indent="0" algn="just">
              <a:buNone/>
            </a:pPr>
            <a:r>
              <a:rPr lang="pt-BR" altLang="pt-BR" sz="2800" dirty="0"/>
              <a:t>	NR_CLIENTE =&gt; </a:t>
            </a:r>
            <a:r>
              <a:rPr lang="pt-BR" altLang="pt-BR" sz="2800" dirty="0" err="1"/>
              <a:t>numeric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CD_TELEFONE =&gt; </a:t>
            </a:r>
            <a:r>
              <a:rPr lang="pt-BR" altLang="pt-BR" sz="2800" dirty="0" err="1"/>
              <a:t>numeric</a:t>
            </a:r>
            <a:r>
              <a:rPr lang="pt-BR" altLang="pt-BR" sz="2800" dirty="0"/>
              <a:t> =&gt; PK (adicionar </a:t>
            </a:r>
            <a:r>
              <a:rPr lang="pt-BR" altLang="pt-BR" sz="2800" dirty="0" smtClean="0"/>
              <a:t>este campo no </a:t>
            </a:r>
            <a:r>
              <a:rPr lang="pt-BR" altLang="pt-BR" sz="2800" dirty="0" err="1" smtClean="0"/>
              <a:t>beans</a:t>
            </a:r>
            <a:r>
              <a:rPr lang="pt-BR" altLang="pt-BR" sz="2800" dirty="0" smtClean="0"/>
              <a:t> de Telefone do projeto </a:t>
            </a:r>
            <a:r>
              <a:rPr lang="pt-BR" altLang="pt-BR" sz="2800" b="1" dirty="0" err="1" smtClean="0"/>
              <a:t>Projeto</a:t>
            </a:r>
            <a:r>
              <a:rPr lang="pt-BR" altLang="pt-BR" sz="2800" dirty="0" smtClean="0"/>
              <a:t>)</a:t>
            </a:r>
            <a:endParaRPr lang="pt-BR" altLang="pt-BR" sz="2800" dirty="0"/>
          </a:p>
          <a:p>
            <a:pPr marL="3175" indent="0" algn="just">
              <a:buNone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23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No </a:t>
            </a:r>
            <a:r>
              <a:rPr lang="pt-BR" altLang="pt-BR" sz="2800" dirty="0"/>
              <a:t>projeto </a:t>
            </a:r>
            <a:r>
              <a:rPr lang="pt-BR" altLang="pt-BR" sz="2800" dirty="0" smtClean="0"/>
              <a:t>“</a:t>
            </a:r>
            <a:r>
              <a:rPr lang="pt-BR" altLang="pt-BR" sz="2800" dirty="0" smtClean="0"/>
              <a:t>EXCECAO</a:t>
            </a:r>
            <a:r>
              <a:rPr lang="pt-BR" altLang="pt-BR" sz="2800" dirty="0" smtClean="0"/>
              <a:t>":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* Acrescente a camada de conexão</a:t>
            </a:r>
          </a:p>
          <a:p>
            <a:pPr marL="3175" indent="0" algn="just">
              <a:buNone/>
            </a:pPr>
            <a:r>
              <a:rPr lang="pt-BR" altLang="pt-BR" sz="2800" dirty="0"/>
              <a:t>* Crie a classe </a:t>
            </a:r>
            <a:r>
              <a:rPr lang="pt-BR" altLang="pt-BR" sz="2800" dirty="0" err="1"/>
              <a:t>TelefoneDAO</a:t>
            </a:r>
            <a:r>
              <a:rPr lang="pt-BR" altLang="pt-BR" sz="2800" dirty="0"/>
              <a:t> com os seguintes métodos</a:t>
            </a:r>
            <a:r>
              <a:rPr lang="pt-BR" altLang="pt-BR" sz="2800" dirty="0" smtClean="0"/>
              <a:t>:</a:t>
            </a:r>
            <a:endParaRPr lang="pt-BR" altLang="pt-BR" sz="1600" dirty="0"/>
          </a:p>
          <a:p>
            <a:pPr marL="3175" indent="0" algn="just">
              <a:buNone/>
            </a:pPr>
            <a:r>
              <a:rPr lang="pt-BR" altLang="pt-BR" sz="2800" dirty="0"/>
              <a:t>	</a:t>
            </a:r>
            <a:r>
              <a:rPr lang="pt-BR" altLang="pt-BR" sz="2800" b="1" dirty="0"/>
              <a:t>+ </a:t>
            </a:r>
            <a:r>
              <a:rPr lang="pt-BR" altLang="pt-BR" sz="2800" b="1" dirty="0" err="1"/>
              <a:t>void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add</a:t>
            </a:r>
            <a:r>
              <a:rPr lang="pt-BR" altLang="pt-BR" sz="2800" b="1" dirty="0"/>
              <a:t>(Telefone T, </a:t>
            </a:r>
            <a:r>
              <a:rPr lang="pt-BR" altLang="pt-BR" sz="2800" b="1" dirty="0" err="1"/>
              <a:t>int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codigo_cliente</a:t>
            </a:r>
            <a:r>
              <a:rPr lang="pt-BR" altLang="pt-BR" sz="2800" b="1" dirty="0"/>
              <a:t>)</a:t>
            </a:r>
          </a:p>
          <a:p>
            <a:pPr marL="3175" indent="0" algn="just">
              <a:buNone/>
            </a:pPr>
            <a:r>
              <a:rPr lang="pt-BR" altLang="pt-BR" sz="2800" dirty="0" smtClean="0"/>
              <a:t>	* este método deve gravar uma linha na tabela T_LTP_TELEFONE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</a:t>
            </a:r>
            <a:r>
              <a:rPr lang="pt-BR" altLang="pt-BR" sz="2800" b="1" dirty="0"/>
              <a:t>+ </a:t>
            </a:r>
            <a:r>
              <a:rPr lang="pt-BR" altLang="pt-BR" sz="2800" b="1" dirty="0" err="1"/>
              <a:t>List</a:t>
            </a:r>
            <a:r>
              <a:rPr lang="pt-BR" altLang="pt-BR" sz="2800" b="1" dirty="0"/>
              <a:t>&lt;Telefone&gt; </a:t>
            </a:r>
            <a:r>
              <a:rPr lang="pt-BR" altLang="pt-BR" sz="2800" b="1" dirty="0" err="1"/>
              <a:t>getAll</a:t>
            </a:r>
            <a:r>
              <a:rPr lang="pt-BR" altLang="pt-BR" sz="2800" b="1" dirty="0"/>
              <a:t>(</a:t>
            </a:r>
            <a:r>
              <a:rPr lang="pt-BR" altLang="pt-BR" sz="2800" b="1" dirty="0" err="1"/>
              <a:t>int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codigo_cliente</a:t>
            </a:r>
            <a:r>
              <a:rPr lang="pt-BR" altLang="pt-BR" sz="2800" b="1" dirty="0"/>
              <a:t>)</a:t>
            </a:r>
          </a:p>
          <a:p>
            <a:pPr marL="3175" indent="0" algn="just">
              <a:buNone/>
            </a:pPr>
            <a:r>
              <a:rPr lang="pt-BR" altLang="pt-BR" sz="2800" dirty="0"/>
              <a:t>	* este método deve retornar a lista de telefones referentes ao código do cliente que será recebido no </a:t>
            </a:r>
            <a:r>
              <a:rPr lang="pt-BR" altLang="pt-BR" sz="2800" dirty="0" smtClean="0"/>
              <a:t>parâmetro.</a:t>
            </a:r>
          </a:p>
        </p:txBody>
      </p:sp>
    </p:spTree>
    <p:extLst>
      <p:ext uri="{BB962C8B-B14F-4D97-AF65-F5344CB8AC3E}">
        <p14:creationId xmlns:p14="http://schemas.microsoft.com/office/powerpoint/2010/main" val="42873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Ainda no </a:t>
            </a:r>
            <a:r>
              <a:rPr lang="pt-BR" altLang="pt-BR" sz="2800" dirty="0"/>
              <a:t>projeto "PROJETO":</a:t>
            </a:r>
          </a:p>
          <a:p>
            <a:pPr marL="3175" indent="0" algn="just">
              <a:buNone/>
            </a:pPr>
            <a:endParaRPr lang="pt-BR" altLang="pt-BR" sz="2800" dirty="0" smtClean="0"/>
          </a:p>
          <a:p>
            <a:pPr marL="3175" indent="0" algn="just">
              <a:buNone/>
            </a:pPr>
            <a:r>
              <a:rPr lang="pt-BR" altLang="pt-BR" sz="2800" dirty="0" smtClean="0"/>
              <a:t>* </a:t>
            </a:r>
            <a:r>
              <a:rPr lang="pt-BR" altLang="pt-BR" sz="2800" dirty="0"/>
              <a:t>Monte as classes para Teste.</a:t>
            </a:r>
          </a:p>
          <a:p>
            <a:pPr marL="3175" indent="0" algn="just">
              <a:buNone/>
            </a:pPr>
            <a:r>
              <a:rPr lang="pt-BR" altLang="pt-BR" sz="2800" dirty="0"/>
              <a:t>* Monte o </a:t>
            </a:r>
            <a:r>
              <a:rPr lang="pt-BR" altLang="pt-BR" sz="2800" dirty="0" err="1"/>
              <a:t>TelefoneBO</a:t>
            </a:r>
            <a:r>
              <a:rPr lang="pt-BR" altLang="pt-BR" sz="2800" dirty="0"/>
              <a:t>, com os métodos "novo" e "listar", com base nas </a:t>
            </a:r>
            <a:r>
              <a:rPr lang="pt-BR" altLang="pt-BR" sz="2800" dirty="0" err="1"/>
              <a:t>RN´s</a:t>
            </a:r>
            <a:r>
              <a:rPr lang="pt-BR" altLang="pt-BR" sz="2800" dirty="0"/>
              <a:t>:</a:t>
            </a:r>
          </a:p>
          <a:p>
            <a:pPr marL="3175" indent="0" algn="just">
              <a:buNone/>
            </a:pPr>
            <a:r>
              <a:rPr lang="pt-BR" altLang="pt-BR" sz="2800" dirty="0"/>
              <a:t>	- o CD_TELEFONE deve ser maior que zero.</a:t>
            </a:r>
          </a:p>
          <a:p>
            <a:pPr marL="3175" indent="0" algn="just">
              <a:buNone/>
            </a:pPr>
            <a:r>
              <a:rPr lang="pt-BR" altLang="pt-BR" sz="2800" dirty="0"/>
              <a:t>	- todos os atributos devem estar preenchidos.</a:t>
            </a: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2744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21. JDBC II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FISHER, </a:t>
            </a:r>
            <a:r>
              <a:rPr lang="pt-BR" altLang="pt-BR" sz="1400" dirty="0" err="1">
                <a:ea typeface="MS Gothic" pitchFamily="49" charset="-128"/>
              </a:rPr>
              <a:t>Maydene</a:t>
            </a:r>
            <a:r>
              <a:rPr lang="pt-BR" altLang="pt-BR" sz="1400" dirty="0">
                <a:ea typeface="MS Gothic" pitchFamily="49" charset="-128"/>
              </a:rPr>
              <a:t>; ELLIS, Jon; BRUCE, Jonathan.  JDBC API Tutorial </a:t>
            </a:r>
            <a:r>
              <a:rPr lang="pt-BR" altLang="pt-BR" sz="1400" dirty="0" err="1">
                <a:ea typeface="MS Gothic" pitchFamily="49" charset="-128"/>
              </a:rPr>
              <a:t>and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Reference</a:t>
            </a:r>
            <a:r>
              <a:rPr lang="pt-BR" altLang="pt-BR" sz="1400" dirty="0">
                <a:ea typeface="MS Gothic" pitchFamily="49" charset="-128"/>
              </a:rPr>
              <a:t>. USA:  </a:t>
            </a:r>
            <a:r>
              <a:rPr lang="pt-BR" altLang="pt-BR" sz="1400" dirty="0" err="1">
                <a:ea typeface="MS Gothic" pitchFamily="49" charset="-128"/>
              </a:rPr>
              <a:t>Addison</a:t>
            </a:r>
            <a:r>
              <a:rPr lang="pt-BR" altLang="pt-BR" sz="1400" dirty="0">
                <a:ea typeface="MS Gothic" pitchFamily="49" charset="-128"/>
              </a:rPr>
              <a:t>-Wesley Professional, 2003.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REESE, George. Database Programming With JDBC and Java. </a:t>
            </a:r>
            <a:r>
              <a:rPr lang="pt-BR" altLang="pt-BR" sz="1400" dirty="0">
                <a:ea typeface="MS Gothic" pitchFamily="49" charset="-128"/>
              </a:rPr>
              <a:t>USA: </a:t>
            </a:r>
            <a:r>
              <a:rPr lang="pt-BR" altLang="pt-BR" sz="1400" dirty="0" err="1">
                <a:ea typeface="MS Gothic" pitchFamily="49" charset="-128"/>
              </a:rPr>
              <a:t>O'Reilly</a:t>
            </a:r>
            <a:r>
              <a:rPr lang="pt-BR" altLang="pt-BR" sz="1400" dirty="0">
                <a:ea typeface="MS Gothic" pitchFamily="49" charset="-128"/>
              </a:rPr>
              <a:t>, 2000.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SPEEGLE, Gregory D. JDBC: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</a:t>
            </a:r>
            <a:r>
              <a:rPr lang="pt-BR" altLang="pt-BR" sz="1400" dirty="0">
                <a:ea typeface="MS Gothic" pitchFamily="49" charset="-128"/>
              </a:rPr>
              <a:t> for Java </a:t>
            </a:r>
            <a:r>
              <a:rPr lang="pt-BR" altLang="pt-BR" sz="1400" dirty="0" err="1">
                <a:ea typeface="MS Gothic" pitchFamily="49" charset="-128"/>
              </a:rPr>
              <a:t>Programmers</a:t>
            </a:r>
            <a:r>
              <a:rPr lang="pt-BR" altLang="pt-BR" sz="1400" dirty="0">
                <a:ea typeface="MS Gothic" pitchFamily="49" charset="-128"/>
              </a:rPr>
              <a:t> (The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Guides</a:t>
            </a:r>
            <a:r>
              <a:rPr lang="pt-BR" altLang="pt-BR" sz="1400" dirty="0">
                <a:ea typeface="MS Gothic" pitchFamily="49" charset="-128"/>
              </a:rPr>
              <a:t>). USA: </a:t>
            </a:r>
            <a:r>
              <a:rPr lang="pt-BR" altLang="pt-BR" sz="1400" dirty="0" err="1">
                <a:ea typeface="MS Gothic" pitchFamily="49" charset="-128"/>
              </a:rPr>
              <a:t>Paperback</a:t>
            </a:r>
            <a:r>
              <a:rPr lang="pt-BR" altLang="pt-BR" sz="1400" dirty="0">
                <a:ea typeface="MS Gothic" pitchFamily="49" charset="-128"/>
              </a:rPr>
              <a:t>, 2001.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WILLIAMSON; ALAN Moran. </a:t>
            </a:r>
            <a:r>
              <a:rPr lang="pt-BR" altLang="pt-BR" sz="1400" dirty="0">
                <a:ea typeface="MS Gothic" pitchFamily="49" charset="-128"/>
              </a:rPr>
              <a:t>Java </a:t>
            </a:r>
            <a:r>
              <a:rPr lang="pt-BR" altLang="pt-BR" sz="1400" dirty="0" err="1">
                <a:ea typeface="MS Gothic" pitchFamily="49" charset="-128"/>
              </a:rPr>
              <a:t>Database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Programming</a:t>
            </a:r>
            <a:r>
              <a:rPr lang="pt-BR" altLang="pt-BR" sz="1400" dirty="0">
                <a:ea typeface="MS Gothic" pitchFamily="49" charset="-128"/>
              </a:rPr>
              <a:t>: </a:t>
            </a:r>
            <a:r>
              <a:rPr lang="pt-BR" altLang="pt-BR" sz="1400" dirty="0" err="1">
                <a:ea typeface="MS Gothic" pitchFamily="49" charset="-128"/>
              </a:rPr>
              <a:t>Servlets</a:t>
            </a:r>
            <a:r>
              <a:rPr lang="pt-BR" altLang="pt-BR" sz="1400" dirty="0">
                <a:ea typeface="MS Gothic" pitchFamily="49" charset="-128"/>
              </a:rPr>
              <a:t> &amp; JDBC. São Paulo: Pearson, 2000.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2015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POO com JDBC</a:t>
            </a:r>
          </a:p>
          <a:p>
            <a:endParaRPr lang="pt-BR" dirty="0"/>
          </a:p>
          <a:p>
            <a:r>
              <a:rPr lang="pt-BR" dirty="0" smtClean="0"/>
              <a:t>CRUD no DAO</a:t>
            </a:r>
          </a:p>
          <a:p>
            <a:endParaRPr lang="pt-BR" dirty="0"/>
          </a:p>
          <a:p>
            <a:r>
              <a:rPr lang="pt-BR" dirty="0" smtClean="0"/>
              <a:t>BO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1378" y="1515639"/>
            <a:ext cx="736922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Tx/>
              <a:buFont typeface="Wingdings" pitchFamily="2" charset="2"/>
              <a:buNone/>
            </a:pPr>
            <a:r>
              <a:rPr lang="pt-BR" altLang="pt-BR" sz="4400" dirty="0" smtClean="0">
                <a:solidFill>
                  <a:srgbClr val="FF0000"/>
                </a:solidFill>
              </a:rPr>
              <a:t>E </a:t>
            </a:r>
            <a:r>
              <a:rPr lang="pt-BR" altLang="pt-BR" sz="4400" dirty="0">
                <a:solidFill>
                  <a:srgbClr val="FF0000"/>
                </a:solidFill>
              </a:rPr>
              <a:t>OS CONCEITOS DE ORIENTAÇÃO A OBJETOS????</a:t>
            </a:r>
          </a:p>
        </p:txBody>
      </p:sp>
      <p:pic>
        <p:nvPicPr>
          <p:cNvPr id="12290" name="Picture 2" descr="http://www.webfinal.com.br/blog/wp-content/uploads/2010/07/sextanet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57" y="3519015"/>
            <a:ext cx="4392691" cy="30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Vamos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voltar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ao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nosso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projeto</a:t>
            </a:r>
            <a:r>
              <a:rPr lang="en-US" altLang="pt-BR" sz="3200" b="1" dirty="0" smtClean="0"/>
              <a:t>: </a:t>
            </a:r>
            <a:r>
              <a:rPr lang="en-US" altLang="pt-BR" sz="3200" b="1" dirty="0" err="1" smtClean="0"/>
              <a:t>OrdemObjeto</a:t>
            </a:r>
            <a:endParaRPr lang="en-US" altLang="pt-BR" sz="32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51" y="2504771"/>
            <a:ext cx="4232101" cy="36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ConexaoFactory</a:t>
            </a:r>
            <a:endParaRPr lang="en-US" altLang="pt-BR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9" y="2587727"/>
            <a:ext cx="8658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2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TesteConexao</a:t>
            </a:r>
            <a:endParaRPr lang="en-US" altLang="pt-BR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76448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0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endParaRPr lang="en-US" altLang="pt-BR" sz="28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6"/>
            <a:ext cx="9144001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8216364" cy="418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51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10847</TotalTime>
  <Words>272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425</cp:revision>
  <dcterms:created xsi:type="dcterms:W3CDTF">2015-01-30T10:46:50Z</dcterms:created>
  <dcterms:modified xsi:type="dcterms:W3CDTF">2016-09-20T10:55:50Z</dcterms:modified>
</cp:coreProperties>
</file>