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28"/>
  </p:notesMasterIdLst>
  <p:sldIdLst>
    <p:sldId id="728" r:id="rId6"/>
    <p:sldId id="729" r:id="rId7"/>
    <p:sldId id="730" r:id="rId8"/>
    <p:sldId id="794" r:id="rId9"/>
    <p:sldId id="795" r:id="rId10"/>
    <p:sldId id="796" r:id="rId11"/>
    <p:sldId id="797" r:id="rId12"/>
    <p:sldId id="798" r:id="rId13"/>
    <p:sldId id="799" r:id="rId14"/>
    <p:sldId id="801" r:id="rId15"/>
    <p:sldId id="800" r:id="rId16"/>
    <p:sldId id="802" r:id="rId17"/>
    <p:sldId id="803" r:id="rId18"/>
    <p:sldId id="804" r:id="rId19"/>
    <p:sldId id="805" r:id="rId20"/>
    <p:sldId id="806" r:id="rId21"/>
    <p:sldId id="748" r:id="rId22"/>
    <p:sldId id="807" r:id="rId23"/>
    <p:sldId id="808" r:id="rId24"/>
    <p:sldId id="745" r:id="rId25"/>
    <p:sldId id="746" r:id="rId26"/>
    <p:sldId id="747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Slide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08/09/2016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08/09/2016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08/09/2016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08/09/2016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08/09/2016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 smtClean="0"/>
              <a:t>Nome do curso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08/09/2016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08/09/2016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08/09/2016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08/09/2016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08/09/2016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08/09/2016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08/09/2016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08/09/2016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9765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3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Projeto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OrdemObjeto</a:t>
            </a:r>
            <a:endParaRPr lang="en-US" altLang="pt-BR" sz="2800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Classe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CargoDAO</a:t>
            </a:r>
            <a:r>
              <a:rPr lang="en-US" altLang="pt-BR" sz="2800" dirty="0" smtClean="0"/>
              <a:t> – </a:t>
            </a:r>
            <a:r>
              <a:rPr lang="en-US" altLang="pt-BR" sz="2800" dirty="0" err="1" smtClean="0"/>
              <a:t>Acrescente</a:t>
            </a:r>
            <a:r>
              <a:rPr lang="en-US" altLang="pt-BR" sz="2800" dirty="0" smtClean="0"/>
              <a:t> o </a:t>
            </a:r>
            <a:r>
              <a:rPr lang="en-US" altLang="pt-BR" sz="2800" dirty="0" err="1" smtClean="0"/>
              <a:t>método</a:t>
            </a:r>
            <a:endParaRPr lang="en-US" altLang="pt-BR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8756"/>
            <a:ext cx="9155651" cy="6631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7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5" y="2369761"/>
            <a:ext cx="8195179" cy="4181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Projeto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OrdemObjeto</a:t>
            </a:r>
            <a:endParaRPr lang="en-US" altLang="pt-BR" sz="2800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Classe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TesteCargoDAOLista</a:t>
            </a:r>
            <a:endParaRPr lang="en-US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40991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Projeto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OrdemObjeto</a:t>
            </a:r>
            <a:endParaRPr lang="en-US" altLang="pt-BR" sz="2800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Classe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CargoDAO</a:t>
            </a:r>
            <a:endParaRPr lang="en-US" altLang="pt-BR" sz="2800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756"/>
            <a:ext cx="9144000" cy="677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58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71" y="2428753"/>
            <a:ext cx="8263970" cy="377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Projeto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OrdemObjeto</a:t>
            </a:r>
            <a:endParaRPr lang="en-US" altLang="pt-BR" sz="2800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Classe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TesteCargoDAOPesquisa</a:t>
            </a:r>
            <a:endParaRPr lang="en-US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54250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Projeto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OrdemObjeto</a:t>
            </a:r>
            <a:endParaRPr lang="en-US" altLang="pt-BR" sz="2800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Classe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CargoBO</a:t>
            </a:r>
            <a:endParaRPr lang="en-US" altLang="pt-BR" sz="2800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756"/>
            <a:ext cx="9144000" cy="677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55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83" y="2292762"/>
            <a:ext cx="7920428" cy="4550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Projeto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OrdemObjeto</a:t>
            </a:r>
            <a:endParaRPr lang="en-US" altLang="pt-BR" sz="2800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Classe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TesteCargoBO</a:t>
            </a:r>
            <a:endParaRPr lang="en-US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97606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Projeto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OrdemObjeto</a:t>
            </a:r>
            <a:endParaRPr lang="en-US" altLang="pt-BR" sz="2800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Classe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TesteCargoBO</a:t>
            </a:r>
            <a:endParaRPr lang="en-US" altLang="pt-BR" sz="2800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8" y="117220"/>
            <a:ext cx="9113732" cy="674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35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0" algn="just">
              <a:buNone/>
            </a:pPr>
            <a:r>
              <a:rPr lang="pt-BR" altLang="pt-BR" sz="2800" dirty="0" smtClean="0"/>
              <a:t>Monte </a:t>
            </a:r>
            <a:r>
              <a:rPr lang="pt-BR" altLang="pt-BR" sz="2800" dirty="0"/>
              <a:t>a seguinte tabela: T_LTP_TELEFONE, com os seguintes campos:</a:t>
            </a:r>
          </a:p>
          <a:p>
            <a:pPr marL="3175" indent="0" algn="just">
              <a:buNone/>
            </a:pPr>
            <a:r>
              <a:rPr lang="pt-BR" altLang="pt-BR" sz="2800" dirty="0"/>
              <a:t>	NR_DDD =&gt; </a:t>
            </a:r>
            <a:r>
              <a:rPr lang="pt-BR" altLang="pt-BR" sz="2800" dirty="0" err="1"/>
              <a:t>numeric</a:t>
            </a:r>
            <a:endParaRPr lang="pt-BR" altLang="pt-BR" sz="2800" dirty="0"/>
          </a:p>
          <a:p>
            <a:pPr marL="3175" indent="0" algn="just">
              <a:buNone/>
            </a:pPr>
            <a:r>
              <a:rPr lang="pt-BR" altLang="pt-BR" sz="2800" dirty="0"/>
              <a:t>	NR_TELEFONE =&gt; varchar2(15)</a:t>
            </a:r>
          </a:p>
          <a:p>
            <a:pPr marL="3175" indent="0" algn="just">
              <a:buNone/>
            </a:pPr>
            <a:r>
              <a:rPr lang="pt-BR" altLang="pt-BR" sz="2800" dirty="0"/>
              <a:t>	NR_CLIENTE =&gt; </a:t>
            </a:r>
            <a:r>
              <a:rPr lang="pt-BR" altLang="pt-BR" sz="2800" dirty="0" err="1"/>
              <a:t>numeric</a:t>
            </a:r>
            <a:endParaRPr lang="pt-BR" altLang="pt-BR" sz="2800" dirty="0"/>
          </a:p>
          <a:p>
            <a:pPr marL="3175" indent="0" algn="just">
              <a:buNone/>
            </a:pPr>
            <a:r>
              <a:rPr lang="pt-BR" altLang="pt-BR" sz="2800" dirty="0"/>
              <a:t>	CD_TELEFONE =&gt; </a:t>
            </a:r>
            <a:r>
              <a:rPr lang="pt-BR" altLang="pt-BR" sz="2800" dirty="0" err="1"/>
              <a:t>numeric</a:t>
            </a:r>
            <a:r>
              <a:rPr lang="pt-BR" altLang="pt-BR" sz="2800" dirty="0"/>
              <a:t> =&gt; PK (adicionar </a:t>
            </a:r>
            <a:r>
              <a:rPr lang="pt-BR" altLang="pt-BR" sz="2800" dirty="0" smtClean="0"/>
              <a:t>este campo no </a:t>
            </a:r>
            <a:r>
              <a:rPr lang="pt-BR" altLang="pt-BR" sz="2800" dirty="0" err="1" smtClean="0"/>
              <a:t>beans</a:t>
            </a:r>
            <a:r>
              <a:rPr lang="pt-BR" altLang="pt-BR" sz="2800" dirty="0" smtClean="0"/>
              <a:t> de Telefone do projeto </a:t>
            </a:r>
            <a:r>
              <a:rPr lang="pt-BR" altLang="pt-BR" sz="2800" b="1" dirty="0" err="1" smtClean="0"/>
              <a:t>Projeto</a:t>
            </a:r>
            <a:r>
              <a:rPr lang="pt-BR" altLang="pt-BR" sz="2800" dirty="0" smtClean="0"/>
              <a:t>)</a:t>
            </a:r>
            <a:endParaRPr lang="pt-BR" altLang="pt-BR" sz="2800" dirty="0"/>
          </a:p>
          <a:p>
            <a:pPr marL="3175" indent="0" algn="just">
              <a:buNone/>
            </a:pPr>
            <a:endParaRPr lang="pt-BR" altLang="pt-BR" sz="2800" dirty="0"/>
          </a:p>
        </p:txBody>
      </p:sp>
    </p:spTree>
    <p:extLst>
      <p:ext uri="{BB962C8B-B14F-4D97-AF65-F5344CB8AC3E}">
        <p14:creationId xmlns:p14="http://schemas.microsoft.com/office/powerpoint/2010/main" val="342308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0" algn="just">
              <a:buNone/>
            </a:pPr>
            <a:r>
              <a:rPr lang="pt-BR" altLang="pt-BR" sz="2800" dirty="0" smtClean="0"/>
              <a:t>No </a:t>
            </a:r>
            <a:r>
              <a:rPr lang="pt-BR" altLang="pt-BR" sz="2800" dirty="0"/>
              <a:t>projeto "PROJETO":</a:t>
            </a:r>
          </a:p>
          <a:p>
            <a:pPr marL="3175" indent="0" algn="just">
              <a:buNone/>
            </a:pPr>
            <a:r>
              <a:rPr lang="pt-BR" altLang="pt-BR" sz="2800" dirty="0"/>
              <a:t>* Acrescente a camada de conexão</a:t>
            </a:r>
          </a:p>
          <a:p>
            <a:pPr marL="3175" indent="0" algn="just">
              <a:buNone/>
            </a:pPr>
            <a:r>
              <a:rPr lang="pt-BR" altLang="pt-BR" sz="2800" dirty="0"/>
              <a:t>* Crie a classe </a:t>
            </a:r>
            <a:r>
              <a:rPr lang="pt-BR" altLang="pt-BR" sz="2800" dirty="0" err="1"/>
              <a:t>TelefoneDAO</a:t>
            </a:r>
            <a:r>
              <a:rPr lang="pt-BR" altLang="pt-BR" sz="2800" dirty="0"/>
              <a:t> com os seguintes métodos</a:t>
            </a:r>
            <a:r>
              <a:rPr lang="pt-BR" altLang="pt-BR" sz="2800" dirty="0" smtClean="0"/>
              <a:t>:</a:t>
            </a:r>
            <a:endParaRPr lang="pt-BR" altLang="pt-BR" sz="1600" dirty="0"/>
          </a:p>
          <a:p>
            <a:pPr marL="3175" indent="0" algn="just">
              <a:buNone/>
            </a:pPr>
            <a:r>
              <a:rPr lang="pt-BR" altLang="pt-BR" sz="2800" dirty="0"/>
              <a:t>	</a:t>
            </a:r>
            <a:r>
              <a:rPr lang="pt-BR" altLang="pt-BR" sz="2800" b="1" dirty="0"/>
              <a:t>+ </a:t>
            </a:r>
            <a:r>
              <a:rPr lang="pt-BR" altLang="pt-BR" sz="2800" b="1" dirty="0" err="1"/>
              <a:t>void</a:t>
            </a:r>
            <a:r>
              <a:rPr lang="pt-BR" altLang="pt-BR" sz="2800" b="1" dirty="0"/>
              <a:t> </a:t>
            </a:r>
            <a:r>
              <a:rPr lang="pt-BR" altLang="pt-BR" sz="2800" b="1" dirty="0" err="1"/>
              <a:t>add</a:t>
            </a:r>
            <a:r>
              <a:rPr lang="pt-BR" altLang="pt-BR" sz="2800" b="1" dirty="0"/>
              <a:t>(Telefone T, </a:t>
            </a:r>
            <a:r>
              <a:rPr lang="pt-BR" altLang="pt-BR" sz="2800" b="1" dirty="0" err="1"/>
              <a:t>int</a:t>
            </a:r>
            <a:r>
              <a:rPr lang="pt-BR" altLang="pt-BR" sz="2800" b="1" dirty="0"/>
              <a:t> </a:t>
            </a:r>
            <a:r>
              <a:rPr lang="pt-BR" altLang="pt-BR" sz="2800" b="1" dirty="0" err="1"/>
              <a:t>codigo_cliente</a:t>
            </a:r>
            <a:r>
              <a:rPr lang="pt-BR" altLang="pt-BR" sz="2800" b="1" dirty="0"/>
              <a:t>)</a:t>
            </a:r>
          </a:p>
          <a:p>
            <a:pPr marL="3175" indent="0" algn="just">
              <a:buNone/>
            </a:pPr>
            <a:r>
              <a:rPr lang="pt-BR" altLang="pt-BR" sz="2800" dirty="0" smtClean="0"/>
              <a:t>	* este método deve gravar uma linha na tabela T_LTP_TELEFONE</a:t>
            </a:r>
            <a:endParaRPr lang="pt-BR" altLang="pt-BR" sz="2800" dirty="0"/>
          </a:p>
          <a:p>
            <a:pPr marL="3175" indent="0" algn="just">
              <a:buNone/>
            </a:pPr>
            <a:r>
              <a:rPr lang="pt-BR" altLang="pt-BR" sz="2800" dirty="0"/>
              <a:t>	</a:t>
            </a:r>
            <a:r>
              <a:rPr lang="pt-BR" altLang="pt-BR" sz="2800" b="1" dirty="0"/>
              <a:t>+ </a:t>
            </a:r>
            <a:r>
              <a:rPr lang="pt-BR" altLang="pt-BR" sz="2800" b="1" dirty="0" err="1"/>
              <a:t>List</a:t>
            </a:r>
            <a:r>
              <a:rPr lang="pt-BR" altLang="pt-BR" sz="2800" b="1" dirty="0"/>
              <a:t>&lt;Telefone&gt; </a:t>
            </a:r>
            <a:r>
              <a:rPr lang="pt-BR" altLang="pt-BR" sz="2800" b="1" dirty="0" err="1"/>
              <a:t>getAll</a:t>
            </a:r>
            <a:r>
              <a:rPr lang="pt-BR" altLang="pt-BR" sz="2800" b="1" dirty="0"/>
              <a:t>(</a:t>
            </a:r>
            <a:r>
              <a:rPr lang="pt-BR" altLang="pt-BR" sz="2800" b="1" dirty="0" err="1"/>
              <a:t>int</a:t>
            </a:r>
            <a:r>
              <a:rPr lang="pt-BR" altLang="pt-BR" sz="2800" b="1" dirty="0"/>
              <a:t> </a:t>
            </a:r>
            <a:r>
              <a:rPr lang="pt-BR" altLang="pt-BR" sz="2800" b="1" dirty="0" err="1"/>
              <a:t>codigo_cliente</a:t>
            </a:r>
            <a:r>
              <a:rPr lang="pt-BR" altLang="pt-BR" sz="2800" b="1" dirty="0"/>
              <a:t>)</a:t>
            </a:r>
          </a:p>
          <a:p>
            <a:pPr marL="3175" indent="0" algn="just">
              <a:buNone/>
            </a:pPr>
            <a:r>
              <a:rPr lang="pt-BR" altLang="pt-BR" sz="2800" dirty="0"/>
              <a:t>	* este método deve retornar a lista de telefones referentes ao código do cliente que será recebido no </a:t>
            </a:r>
            <a:r>
              <a:rPr lang="pt-BR" altLang="pt-BR" sz="2800" dirty="0" smtClean="0"/>
              <a:t>parâmetro.</a:t>
            </a:r>
          </a:p>
        </p:txBody>
      </p:sp>
    </p:spTree>
    <p:extLst>
      <p:ext uri="{BB962C8B-B14F-4D97-AF65-F5344CB8AC3E}">
        <p14:creationId xmlns:p14="http://schemas.microsoft.com/office/powerpoint/2010/main" val="428734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0" algn="just">
              <a:buNone/>
            </a:pPr>
            <a:r>
              <a:rPr lang="pt-BR" altLang="pt-BR" sz="2800" dirty="0" smtClean="0"/>
              <a:t>Ainda no </a:t>
            </a:r>
            <a:r>
              <a:rPr lang="pt-BR" altLang="pt-BR" sz="2800" dirty="0"/>
              <a:t>projeto "PROJETO":</a:t>
            </a:r>
          </a:p>
          <a:p>
            <a:pPr marL="3175" indent="0" algn="just">
              <a:buNone/>
            </a:pPr>
            <a:endParaRPr lang="pt-BR" altLang="pt-BR" sz="2800" dirty="0" smtClean="0"/>
          </a:p>
          <a:p>
            <a:pPr marL="3175" indent="0" algn="just">
              <a:buNone/>
            </a:pPr>
            <a:r>
              <a:rPr lang="pt-BR" altLang="pt-BR" sz="2800" dirty="0" smtClean="0"/>
              <a:t>* </a:t>
            </a:r>
            <a:r>
              <a:rPr lang="pt-BR" altLang="pt-BR" sz="2800" dirty="0"/>
              <a:t>Monte as classes para Teste.</a:t>
            </a:r>
          </a:p>
          <a:p>
            <a:pPr marL="3175" indent="0" algn="just">
              <a:buNone/>
            </a:pPr>
            <a:r>
              <a:rPr lang="pt-BR" altLang="pt-BR" sz="2800" dirty="0"/>
              <a:t>* Monte o </a:t>
            </a:r>
            <a:r>
              <a:rPr lang="pt-BR" altLang="pt-BR" sz="2800" dirty="0" err="1"/>
              <a:t>TelefoneBO</a:t>
            </a:r>
            <a:r>
              <a:rPr lang="pt-BR" altLang="pt-BR" sz="2800" dirty="0"/>
              <a:t>, com os métodos "novo" e "listar", com base nas </a:t>
            </a:r>
            <a:r>
              <a:rPr lang="pt-BR" altLang="pt-BR" sz="2800" dirty="0" err="1"/>
              <a:t>RN´s</a:t>
            </a:r>
            <a:r>
              <a:rPr lang="pt-BR" altLang="pt-BR" sz="2800" dirty="0"/>
              <a:t>:</a:t>
            </a:r>
          </a:p>
          <a:p>
            <a:pPr marL="3175" indent="0" algn="just">
              <a:buNone/>
            </a:pPr>
            <a:r>
              <a:rPr lang="pt-BR" altLang="pt-BR" sz="2800" dirty="0"/>
              <a:t>	- o CD_TELEFONE deve ser maior que zero.</a:t>
            </a:r>
          </a:p>
          <a:p>
            <a:pPr marL="3175" indent="0" algn="just">
              <a:buNone/>
            </a:pPr>
            <a:r>
              <a:rPr lang="pt-BR" altLang="pt-BR" sz="2800" dirty="0"/>
              <a:t>	- todos os atributos devem estar preenchidos.</a:t>
            </a:r>
            <a:endParaRPr lang="pt-BR" altLang="pt-BR" sz="2800" dirty="0" smtClean="0"/>
          </a:p>
          <a:p>
            <a:pPr marL="0" indent="0" algn="just">
              <a:buNone/>
            </a:pPr>
            <a:endParaRPr lang="pt-BR" altLang="pt-BR" sz="2800" dirty="0"/>
          </a:p>
          <a:p>
            <a:pPr marL="0" indent="0" algn="just">
              <a:buNone/>
            </a:pPr>
            <a:endParaRPr lang="pt-BR" altLang="pt-BR" sz="2800" dirty="0" smtClean="0"/>
          </a:p>
          <a:p>
            <a:pPr marL="0" indent="0" algn="just">
              <a:buNone/>
            </a:pPr>
            <a:endParaRPr lang="pt-BR" altLang="pt-BR" sz="2800" dirty="0"/>
          </a:p>
          <a:p>
            <a:pPr marL="0" indent="0" algn="just">
              <a:buNone/>
            </a:pPr>
            <a:endParaRPr lang="pt-BR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327448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9"/>
          <p:cNvSpPr txBox="1"/>
          <p:nvPr/>
        </p:nvSpPr>
        <p:spPr>
          <a:xfrm>
            <a:off x="1051006" y="1994605"/>
            <a:ext cx="704198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 smtClean="0">
                <a:solidFill>
                  <a:srgbClr val="FFFFFF"/>
                </a:solidFill>
                <a:latin typeface="Gotham-Bold"/>
                <a:cs typeface="Gotham-Bold"/>
              </a:rPr>
              <a:t>21. </a:t>
            </a:r>
            <a:r>
              <a:rPr lang="en-US" sz="5400" dirty="0" smtClean="0">
                <a:solidFill>
                  <a:srgbClr val="FFFFFF"/>
                </a:solidFill>
                <a:latin typeface="Gotham-Bold"/>
                <a:cs typeface="Gotham-Bold"/>
              </a:rPr>
              <a:t>JDBC II</a:t>
            </a:r>
            <a:endParaRPr lang="en-US" sz="5400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</p:spTree>
    <p:extLst>
      <p:ext uri="{BB962C8B-B14F-4D97-AF65-F5344CB8AC3E}">
        <p14:creationId xmlns:p14="http://schemas.microsoft.com/office/powerpoint/2010/main" val="27991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DÚVIDAS...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236" y="-22122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40768"/>
            <a:ext cx="3533378" cy="4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0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59" y="1485945"/>
            <a:ext cx="46474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pt-BR" altLang="pt-BR" sz="1400" dirty="0">
                <a:ea typeface="MS Gothic" pitchFamily="49" charset="-128"/>
              </a:rPr>
              <a:t>FISHER, </a:t>
            </a:r>
            <a:r>
              <a:rPr lang="pt-BR" altLang="pt-BR" sz="1400" dirty="0" err="1">
                <a:ea typeface="MS Gothic" pitchFamily="49" charset="-128"/>
              </a:rPr>
              <a:t>Maydene</a:t>
            </a:r>
            <a:r>
              <a:rPr lang="pt-BR" altLang="pt-BR" sz="1400" dirty="0">
                <a:ea typeface="MS Gothic" pitchFamily="49" charset="-128"/>
              </a:rPr>
              <a:t>; ELLIS, Jon; BRUCE, Jonathan.  JDBC API Tutorial </a:t>
            </a:r>
            <a:r>
              <a:rPr lang="pt-BR" altLang="pt-BR" sz="1400" dirty="0" err="1">
                <a:ea typeface="MS Gothic" pitchFamily="49" charset="-128"/>
              </a:rPr>
              <a:t>and</a:t>
            </a:r>
            <a:r>
              <a:rPr lang="pt-BR" altLang="pt-BR" sz="1400" dirty="0">
                <a:ea typeface="MS Gothic" pitchFamily="49" charset="-128"/>
              </a:rPr>
              <a:t> </a:t>
            </a:r>
            <a:r>
              <a:rPr lang="pt-BR" altLang="pt-BR" sz="1400" dirty="0" err="1">
                <a:ea typeface="MS Gothic" pitchFamily="49" charset="-128"/>
              </a:rPr>
              <a:t>Reference</a:t>
            </a:r>
            <a:r>
              <a:rPr lang="pt-BR" altLang="pt-BR" sz="1400" dirty="0">
                <a:ea typeface="MS Gothic" pitchFamily="49" charset="-128"/>
              </a:rPr>
              <a:t>. USA:  </a:t>
            </a:r>
            <a:r>
              <a:rPr lang="pt-BR" altLang="pt-BR" sz="1400" dirty="0" err="1">
                <a:ea typeface="MS Gothic" pitchFamily="49" charset="-128"/>
              </a:rPr>
              <a:t>Addison</a:t>
            </a:r>
            <a:r>
              <a:rPr lang="pt-BR" altLang="pt-BR" sz="1400" dirty="0">
                <a:ea typeface="MS Gothic" pitchFamily="49" charset="-128"/>
              </a:rPr>
              <a:t>-Wesley Professional, 2003.</a:t>
            </a:r>
            <a:br>
              <a:rPr lang="pt-BR" altLang="pt-BR" sz="1400" dirty="0">
                <a:ea typeface="MS Gothic" pitchFamily="49" charset="-128"/>
              </a:rPr>
            </a:br>
            <a:endParaRPr lang="pt-BR" altLang="pt-BR" sz="1400" dirty="0">
              <a:ea typeface="MS Gothic" pitchFamily="49" charset="-128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pt-BR" sz="1400" dirty="0">
                <a:ea typeface="MS Gothic" pitchFamily="49" charset="-128"/>
              </a:rPr>
              <a:t>REESE, George. Database Programming With JDBC and Java. </a:t>
            </a:r>
            <a:r>
              <a:rPr lang="pt-BR" altLang="pt-BR" sz="1400" dirty="0">
                <a:ea typeface="MS Gothic" pitchFamily="49" charset="-128"/>
              </a:rPr>
              <a:t>USA: </a:t>
            </a:r>
            <a:r>
              <a:rPr lang="pt-BR" altLang="pt-BR" sz="1400" dirty="0" err="1">
                <a:ea typeface="MS Gothic" pitchFamily="49" charset="-128"/>
              </a:rPr>
              <a:t>O'Reilly</a:t>
            </a:r>
            <a:r>
              <a:rPr lang="pt-BR" altLang="pt-BR" sz="1400" dirty="0">
                <a:ea typeface="MS Gothic" pitchFamily="49" charset="-128"/>
              </a:rPr>
              <a:t>, 2000.</a:t>
            </a:r>
            <a:br>
              <a:rPr lang="pt-BR" altLang="pt-BR" sz="1400" dirty="0">
                <a:ea typeface="MS Gothic" pitchFamily="49" charset="-128"/>
              </a:rPr>
            </a:br>
            <a:endParaRPr lang="pt-BR" altLang="pt-BR" sz="1400" dirty="0">
              <a:ea typeface="MS Gothic" pitchFamily="49" charset="-128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pt-BR" altLang="pt-BR" sz="1400" dirty="0">
                <a:ea typeface="MS Gothic" pitchFamily="49" charset="-128"/>
              </a:rPr>
              <a:t>SPEEGLE, Gregory D. JDBC: </a:t>
            </a:r>
            <a:r>
              <a:rPr lang="pt-BR" altLang="pt-BR" sz="1400" dirty="0" err="1">
                <a:ea typeface="MS Gothic" pitchFamily="49" charset="-128"/>
              </a:rPr>
              <a:t>Practical</a:t>
            </a:r>
            <a:r>
              <a:rPr lang="pt-BR" altLang="pt-BR" sz="1400" dirty="0">
                <a:ea typeface="MS Gothic" pitchFamily="49" charset="-128"/>
              </a:rPr>
              <a:t> </a:t>
            </a:r>
            <a:r>
              <a:rPr lang="pt-BR" altLang="pt-BR" sz="1400" dirty="0" err="1">
                <a:ea typeface="MS Gothic" pitchFamily="49" charset="-128"/>
              </a:rPr>
              <a:t>Guide</a:t>
            </a:r>
            <a:r>
              <a:rPr lang="pt-BR" altLang="pt-BR" sz="1400" dirty="0">
                <a:ea typeface="MS Gothic" pitchFamily="49" charset="-128"/>
              </a:rPr>
              <a:t> for Java </a:t>
            </a:r>
            <a:r>
              <a:rPr lang="pt-BR" altLang="pt-BR" sz="1400" dirty="0" err="1">
                <a:ea typeface="MS Gothic" pitchFamily="49" charset="-128"/>
              </a:rPr>
              <a:t>Programmers</a:t>
            </a:r>
            <a:r>
              <a:rPr lang="pt-BR" altLang="pt-BR" sz="1400" dirty="0">
                <a:ea typeface="MS Gothic" pitchFamily="49" charset="-128"/>
              </a:rPr>
              <a:t> (The </a:t>
            </a:r>
            <a:r>
              <a:rPr lang="pt-BR" altLang="pt-BR" sz="1400" dirty="0" err="1">
                <a:ea typeface="MS Gothic" pitchFamily="49" charset="-128"/>
              </a:rPr>
              <a:t>Practical</a:t>
            </a:r>
            <a:r>
              <a:rPr lang="pt-BR" altLang="pt-BR" sz="1400" dirty="0">
                <a:ea typeface="MS Gothic" pitchFamily="49" charset="-128"/>
              </a:rPr>
              <a:t> </a:t>
            </a:r>
            <a:r>
              <a:rPr lang="pt-BR" altLang="pt-BR" sz="1400" dirty="0" err="1">
                <a:ea typeface="MS Gothic" pitchFamily="49" charset="-128"/>
              </a:rPr>
              <a:t>Guides</a:t>
            </a:r>
            <a:r>
              <a:rPr lang="pt-BR" altLang="pt-BR" sz="1400" dirty="0">
                <a:ea typeface="MS Gothic" pitchFamily="49" charset="-128"/>
              </a:rPr>
              <a:t>). USA: </a:t>
            </a:r>
            <a:r>
              <a:rPr lang="pt-BR" altLang="pt-BR" sz="1400" dirty="0" err="1">
                <a:ea typeface="MS Gothic" pitchFamily="49" charset="-128"/>
              </a:rPr>
              <a:t>Paperback</a:t>
            </a:r>
            <a:r>
              <a:rPr lang="pt-BR" altLang="pt-BR" sz="1400" dirty="0">
                <a:ea typeface="MS Gothic" pitchFamily="49" charset="-128"/>
              </a:rPr>
              <a:t>, 2001.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endParaRPr lang="pt-BR" altLang="pt-BR" sz="1400" dirty="0">
              <a:ea typeface="MS Gothic" pitchFamily="49" charset="-128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en-US" altLang="pt-BR" sz="1400" dirty="0">
                <a:ea typeface="MS Gothic" pitchFamily="49" charset="-128"/>
              </a:rPr>
              <a:t>WILLIAMSON; ALAN Moran. </a:t>
            </a:r>
            <a:r>
              <a:rPr lang="pt-BR" altLang="pt-BR" sz="1400" dirty="0">
                <a:ea typeface="MS Gothic" pitchFamily="49" charset="-128"/>
              </a:rPr>
              <a:t>Java </a:t>
            </a:r>
            <a:r>
              <a:rPr lang="pt-BR" altLang="pt-BR" sz="1400" dirty="0" err="1">
                <a:ea typeface="MS Gothic" pitchFamily="49" charset="-128"/>
              </a:rPr>
              <a:t>Database</a:t>
            </a:r>
            <a:r>
              <a:rPr lang="pt-BR" altLang="pt-BR" sz="1400" dirty="0">
                <a:ea typeface="MS Gothic" pitchFamily="49" charset="-128"/>
              </a:rPr>
              <a:t> </a:t>
            </a:r>
            <a:r>
              <a:rPr lang="pt-BR" altLang="pt-BR" sz="1400" dirty="0" err="1">
                <a:ea typeface="MS Gothic" pitchFamily="49" charset="-128"/>
              </a:rPr>
              <a:t>Programming</a:t>
            </a:r>
            <a:r>
              <a:rPr lang="pt-BR" altLang="pt-BR" sz="1400" dirty="0">
                <a:ea typeface="MS Gothic" pitchFamily="49" charset="-128"/>
              </a:rPr>
              <a:t>: </a:t>
            </a:r>
            <a:r>
              <a:rPr lang="pt-BR" altLang="pt-BR" sz="1400" dirty="0" err="1">
                <a:ea typeface="MS Gothic" pitchFamily="49" charset="-128"/>
              </a:rPr>
              <a:t>Servlets</a:t>
            </a:r>
            <a:r>
              <a:rPr lang="pt-BR" altLang="pt-BR" sz="1400" dirty="0">
                <a:ea typeface="MS Gothic" pitchFamily="49" charset="-128"/>
              </a:rPr>
              <a:t> &amp; JDBC. São Paulo: Pearson, 2000.</a:t>
            </a:r>
          </a:p>
          <a:p>
            <a:pPr>
              <a:defRPr/>
            </a:pPr>
            <a:endParaRPr lang="pt-BR" dirty="0"/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6975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0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© 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2015  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Prof. </a:t>
            </a:r>
            <a:r>
              <a:rPr kumimoji="1" lang="en-US" sz="2000" dirty="0" err="1" smtClean="0">
                <a:solidFill>
                  <a:schemeClr val="bg1"/>
                </a:solidFill>
                <a:latin typeface="Gotham-Bold"/>
                <a:cs typeface="Gotham-Bold"/>
              </a:rPr>
              <a:t>Humberto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 Delgado de Sousa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AGENDA</a:t>
            </a:r>
            <a:endParaRPr lang="en-US" sz="2800" b="1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POO com JDBC</a:t>
            </a:r>
          </a:p>
          <a:p>
            <a:endParaRPr lang="pt-BR" dirty="0"/>
          </a:p>
          <a:p>
            <a:r>
              <a:rPr lang="pt-BR" dirty="0" smtClean="0"/>
              <a:t>CRUD no DAO</a:t>
            </a:r>
          </a:p>
          <a:p>
            <a:endParaRPr lang="pt-BR" dirty="0"/>
          </a:p>
          <a:p>
            <a:r>
              <a:rPr lang="pt-BR" dirty="0" smtClean="0"/>
              <a:t>BO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DESCANSO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pic>
        <p:nvPicPr>
          <p:cNvPr id="1026" name="Picture 2" descr="http://thumbs.dreamstime.com/x/d-business-man-presenting-concept-agenda-white-background-3611003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4732" y="828382"/>
            <a:ext cx="3270915" cy="26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86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01378" y="1515639"/>
            <a:ext cx="7369227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SzTx/>
              <a:buFont typeface="Wingdings" pitchFamily="2" charset="2"/>
              <a:buNone/>
            </a:pPr>
            <a:r>
              <a:rPr lang="pt-BR" altLang="pt-BR" sz="4400" dirty="0" smtClean="0">
                <a:solidFill>
                  <a:srgbClr val="FF0000"/>
                </a:solidFill>
              </a:rPr>
              <a:t>E </a:t>
            </a:r>
            <a:r>
              <a:rPr lang="pt-BR" altLang="pt-BR" sz="4400" dirty="0">
                <a:solidFill>
                  <a:srgbClr val="FF0000"/>
                </a:solidFill>
              </a:rPr>
              <a:t>OS CONCEITOS DE ORIENTAÇÃO A OBJETOS????</a:t>
            </a:r>
          </a:p>
        </p:txBody>
      </p:sp>
      <p:pic>
        <p:nvPicPr>
          <p:cNvPr id="12290" name="Picture 2" descr="http://www.webfinal.com.br/blog/wp-content/uploads/2010/07/sextanet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357" y="3519015"/>
            <a:ext cx="4392691" cy="30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19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3200" b="1" dirty="0" err="1" smtClean="0"/>
              <a:t>Vamos</a:t>
            </a:r>
            <a:r>
              <a:rPr lang="en-US" altLang="pt-BR" sz="3200" b="1" dirty="0" smtClean="0"/>
              <a:t> </a:t>
            </a:r>
            <a:r>
              <a:rPr lang="en-US" altLang="pt-BR" sz="3200" b="1" dirty="0" err="1" smtClean="0"/>
              <a:t>voltar</a:t>
            </a:r>
            <a:r>
              <a:rPr lang="en-US" altLang="pt-BR" sz="3200" b="1" dirty="0" smtClean="0"/>
              <a:t> </a:t>
            </a:r>
            <a:r>
              <a:rPr lang="en-US" altLang="pt-BR" sz="3200" b="1" dirty="0" err="1" smtClean="0"/>
              <a:t>ao</a:t>
            </a:r>
            <a:r>
              <a:rPr lang="en-US" altLang="pt-BR" sz="3200" b="1" dirty="0" smtClean="0"/>
              <a:t> </a:t>
            </a:r>
            <a:r>
              <a:rPr lang="en-US" altLang="pt-BR" sz="3200" b="1" dirty="0" err="1" smtClean="0"/>
              <a:t>nosso</a:t>
            </a:r>
            <a:r>
              <a:rPr lang="en-US" altLang="pt-BR" sz="3200" b="1" dirty="0" smtClean="0"/>
              <a:t> </a:t>
            </a:r>
            <a:r>
              <a:rPr lang="en-US" altLang="pt-BR" sz="3200" b="1" dirty="0" err="1" smtClean="0"/>
              <a:t>projeto</a:t>
            </a:r>
            <a:r>
              <a:rPr lang="en-US" altLang="pt-BR" sz="3200" b="1" dirty="0" smtClean="0"/>
              <a:t>: </a:t>
            </a:r>
            <a:r>
              <a:rPr lang="en-US" altLang="pt-BR" sz="3200" b="1" dirty="0" err="1" smtClean="0"/>
              <a:t>OrdemObjeto</a:t>
            </a:r>
            <a:endParaRPr lang="en-US" altLang="pt-BR" sz="3200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951" y="2504771"/>
            <a:ext cx="4232101" cy="363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Projeto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OrdemObjeto</a:t>
            </a:r>
            <a:endParaRPr lang="en-US" altLang="pt-BR" sz="2800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Classe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ConexaoFactory</a:t>
            </a:r>
            <a:endParaRPr lang="en-US" altLang="pt-BR" sz="2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89" y="2587727"/>
            <a:ext cx="86582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21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Projeto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OrdemObjeto</a:t>
            </a:r>
            <a:endParaRPr lang="en-US" altLang="pt-BR" sz="2800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Classe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TesteConexao</a:t>
            </a:r>
            <a:endParaRPr lang="en-US" altLang="pt-BR" sz="2800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5" y="2369761"/>
            <a:ext cx="764485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09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Projeto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OrdemObjeto</a:t>
            </a:r>
            <a:endParaRPr lang="en-US" altLang="pt-BR" sz="2800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Classe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CargoDAO</a:t>
            </a:r>
            <a:endParaRPr lang="en-US" altLang="pt-BR" sz="280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8756"/>
            <a:ext cx="9144001" cy="677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53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5" y="2369761"/>
            <a:ext cx="8216364" cy="4181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JDBC - POO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21135" y="1372565"/>
            <a:ext cx="7545501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Projeto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OrdemObjeto</a:t>
            </a:r>
            <a:endParaRPr lang="en-US" altLang="pt-BR" sz="2800" dirty="0" smtClean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lang="en-US" altLang="pt-BR" sz="2800" b="1" dirty="0" err="1" smtClean="0"/>
              <a:t>Classe</a:t>
            </a:r>
            <a:r>
              <a:rPr lang="en-US" altLang="pt-BR" sz="2800" b="1" dirty="0" smtClean="0"/>
              <a:t>: </a:t>
            </a:r>
            <a:r>
              <a:rPr lang="en-US" altLang="pt-BR" sz="2800" dirty="0" err="1" smtClean="0"/>
              <a:t>TesteCargoDAO</a:t>
            </a:r>
            <a:endParaRPr lang="en-US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2511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10845</TotalTime>
  <Words>272</Words>
  <Application>Microsoft Office PowerPoint</Application>
  <PresentationFormat>On-screen Show (4:3)</PresentationFormat>
  <Paragraphs>85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MS Gothic</vt:lpstr>
      <vt:lpstr>Arial</vt:lpstr>
      <vt:lpstr>Calibri</vt:lpstr>
      <vt:lpstr>Gotham-Bold</vt:lpstr>
      <vt:lpstr>Gotham-Book</vt:lpstr>
      <vt:lpstr>Wingdings</vt:lpstr>
      <vt:lpstr>Default Theme</vt:lpstr>
      <vt:lpstr>1_Personalizar design</vt:lpstr>
      <vt:lpstr>2_Personalizar design</vt:lpstr>
      <vt:lpstr>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FIAP</cp:lastModifiedBy>
  <cp:revision>424</cp:revision>
  <dcterms:created xsi:type="dcterms:W3CDTF">2015-01-30T10:46:50Z</dcterms:created>
  <dcterms:modified xsi:type="dcterms:W3CDTF">2016-09-08T14:42:54Z</dcterms:modified>
</cp:coreProperties>
</file>