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7" r:id="rId6"/>
    <p:sldId id="280" r:id="rId7"/>
    <p:sldId id="274" r:id="rId8"/>
    <p:sldId id="275" r:id="rId9"/>
    <p:sldId id="272" r:id="rId10"/>
    <p:sldId id="273" r:id="rId11"/>
    <p:sldId id="277" r:id="rId12"/>
    <p:sldId id="278" r:id="rId13"/>
    <p:sldId id="279" r:id="rId14"/>
    <p:sldId id="257" r:id="rId15"/>
    <p:sldId id="258" r:id="rId16"/>
    <p:sldId id="259" r:id="rId17"/>
    <p:sldId id="260" r:id="rId18"/>
    <p:sldId id="261" r:id="rId19"/>
    <p:sldId id="266" r:id="rId20"/>
    <p:sldId id="263" r:id="rId21"/>
    <p:sldId id="264" r:id="rId22"/>
    <p:sldId id="262" r:id="rId23"/>
    <p:sldId id="26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9A34-F3F5-4A3E-8B19-0B09BFAEC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85" y="1029812"/>
            <a:ext cx="4912359" cy="2166151"/>
          </a:xfrm>
        </p:spPr>
        <p:txBody>
          <a:bodyPr>
            <a:normAutofit/>
          </a:bodyPr>
          <a:lstStyle/>
          <a:p>
            <a:r>
              <a:rPr lang="de-AT" sz="13800" b="1" dirty="0"/>
              <a:t>UML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77CCF-7762-48B1-BACE-D2530BE0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15" y="2987040"/>
            <a:ext cx="10372725" cy="2265680"/>
          </a:xfrm>
        </p:spPr>
        <p:txBody>
          <a:bodyPr>
            <a:normAutofit/>
          </a:bodyPr>
          <a:lstStyle/>
          <a:p>
            <a:r>
              <a:rPr lang="de-AT" sz="4000" b="1" dirty="0"/>
              <a:t>Unified</a:t>
            </a:r>
          </a:p>
          <a:p>
            <a:r>
              <a:rPr lang="de-AT" sz="4000" b="1" dirty="0"/>
              <a:t>    Modelling</a:t>
            </a:r>
          </a:p>
          <a:p>
            <a:r>
              <a:rPr lang="de-AT" sz="4000" b="1" dirty="0"/>
              <a:t>         Language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E14200-7F15-4D61-A35C-C1235E5E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64" y="71120"/>
            <a:ext cx="6637271" cy="46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Paketdiagramm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183802"/>
            <a:ext cx="5311775" cy="4034883"/>
          </a:xfrm>
        </p:spPr>
        <p:txBody>
          <a:bodyPr/>
          <a:lstStyle/>
          <a:p>
            <a:r>
              <a:rPr lang="de-DE" sz="3600"/>
              <a:t>Dient zur Strukturierung von umfangreicher Software </a:t>
            </a:r>
            <a:endParaRPr lang="de-AT" sz="36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77B25E-B06C-404D-89CE-C610B859EB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6778" y="2406653"/>
            <a:ext cx="4884843" cy="3589331"/>
          </a:xfrm>
        </p:spPr>
      </p:pic>
    </p:spTree>
    <p:extLst>
      <p:ext uri="{BB962C8B-B14F-4D97-AF65-F5344CB8AC3E}">
        <p14:creationId xmlns:p14="http://schemas.microsoft.com/office/powerpoint/2010/main" val="187570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Komponentendiagramm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183802"/>
            <a:ext cx="5311775" cy="4034883"/>
          </a:xfrm>
        </p:spPr>
        <p:txBody>
          <a:bodyPr/>
          <a:lstStyle/>
          <a:p>
            <a:r>
              <a:rPr lang="de-DE" sz="3600"/>
              <a:t>Zeigt die Struktur des Systems zur Laufzeit</a:t>
            </a:r>
            <a:endParaRPr lang="de-AT" sz="36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8851D1-D987-455F-AA23-26738B71A6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154558" y="3810744"/>
            <a:ext cx="8351642" cy="1223074"/>
          </a:xfrm>
        </p:spPr>
      </p:pic>
    </p:spTree>
    <p:extLst>
      <p:ext uri="{BB962C8B-B14F-4D97-AF65-F5344CB8AC3E}">
        <p14:creationId xmlns:p14="http://schemas.microsoft.com/office/powerpoint/2010/main" val="136985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Kompositionsdiagramm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183802"/>
            <a:ext cx="5311775" cy="4034883"/>
          </a:xfrm>
        </p:spPr>
        <p:txBody>
          <a:bodyPr/>
          <a:lstStyle/>
          <a:p>
            <a:r>
              <a:rPr lang="de-DE" sz="3600"/>
              <a:t>Zeigt die Interne Struktur einer Klasse </a:t>
            </a:r>
            <a:endParaRPr lang="de-AT" sz="36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E2939B-E6C2-4D39-823E-B8C58ECC7A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296898"/>
            <a:ext cx="5334000" cy="1808841"/>
          </a:xfrm>
        </p:spPr>
      </p:pic>
    </p:spTree>
    <p:extLst>
      <p:ext uri="{BB962C8B-B14F-4D97-AF65-F5344CB8AC3E}">
        <p14:creationId xmlns:p14="http://schemas.microsoft.com/office/powerpoint/2010/main" val="372114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Verteilungsdiagramm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183802"/>
            <a:ext cx="5311775" cy="4034883"/>
          </a:xfrm>
        </p:spPr>
        <p:txBody>
          <a:bodyPr/>
          <a:lstStyle/>
          <a:p>
            <a:r>
              <a:rPr lang="de-DE" sz="3600" dirty="0"/>
              <a:t>Zeigt auf welche Software auf welchem System läuft</a:t>
            </a:r>
            <a:endParaRPr lang="de-AT" sz="36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F7C7FC-0575-47F0-8458-C07432B646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14664"/>
            <a:ext cx="5334000" cy="2773310"/>
          </a:xfrm>
        </p:spPr>
      </p:pic>
    </p:spTree>
    <p:extLst>
      <p:ext uri="{BB962C8B-B14F-4D97-AF65-F5344CB8AC3E}">
        <p14:creationId xmlns:p14="http://schemas.microsoft.com/office/powerpoint/2010/main" val="60912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CC0185-4347-477D-B149-93F16B8A2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678" y="3836107"/>
            <a:ext cx="6474514" cy="282878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F0C661-8D30-4A20-A53E-3CADD5EB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42" y="427021"/>
            <a:ext cx="6096528" cy="38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FALLBEISPIEL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b="1" dirty="0"/>
              <a:t>Cars2share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Autovermietung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App zum Entsperren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Keycard mit RFID und GPS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Bordcomputer mit 2-Stufen-Authentifizierung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182350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AKTIVITÄTSDIAGRAMM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Vorgänge</a:t>
            </a:r>
            <a:br>
              <a:rPr lang="de-AT" sz="3600" dirty="0"/>
            </a:br>
            <a:r>
              <a:rPr lang="de-AT" sz="3600" dirty="0"/>
              <a:t>innerhalb</a:t>
            </a:r>
            <a:br>
              <a:rPr lang="de-AT" sz="3600" dirty="0"/>
            </a:br>
            <a:r>
              <a:rPr lang="de-AT" sz="3600" dirty="0"/>
              <a:t>eines Use Cases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Vergleichbar</a:t>
            </a:r>
            <a:br>
              <a:rPr lang="de-AT" sz="3600" dirty="0"/>
            </a:br>
            <a:r>
              <a:rPr lang="de-AT" sz="3600" dirty="0"/>
              <a:t>mit FG bzw. PAP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92644E-0B30-46DE-A3BD-DA3EDCB5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23975"/>
            <a:ext cx="6885558" cy="51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ANWENDUNGSFALLDIAGRAMM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Bekannt als </a:t>
            </a:r>
            <a:r>
              <a:rPr lang="de-AT" sz="3600" dirty="0" err="1"/>
              <a:t>use</a:t>
            </a:r>
            <a:r>
              <a:rPr lang="de-AT" sz="3600" dirty="0"/>
              <a:t> </a:t>
            </a:r>
            <a:r>
              <a:rPr lang="de-AT" sz="3600" dirty="0" err="1"/>
              <a:t>case</a:t>
            </a:r>
            <a:endParaRPr lang="de-AT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FBFE09-67E2-4AB6-8783-2124A35B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34" y="2219418"/>
            <a:ext cx="9539076" cy="45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0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Verhaltenszustandsautomat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BBCFA4-D4D5-468C-BE4F-03A566F4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96" y="2247900"/>
            <a:ext cx="8786621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Protokollzustandsautomat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972A3-09A9-48B8-A1F5-98A309A5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35" y="2215495"/>
            <a:ext cx="9380305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/>
              <a:t>UML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/>
          <a:lstStyle/>
          <a:p>
            <a:r>
              <a:rPr lang="de-AT" sz="3600" dirty="0"/>
              <a:t>Ein Bild sagt mehr als tausend Worte </a:t>
            </a:r>
          </a:p>
          <a:p>
            <a:r>
              <a:rPr lang="de-AT" sz="3600" dirty="0"/>
              <a:t>Grafische Darstellung von Software für</a:t>
            </a:r>
          </a:p>
          <a:p>
            <a:pPr lvl="1"/>
            <a:r>
              <a:rPr lang="de-AT" sz="2800" dirty="0"/>
              <a:t>Programmierer</a:t>
            </a:r>
          </a:p>
          <a:p>
            <a:pPr lvl="1"/>
            <a:r>
              <a:rPr lang="de-AT" sz="2800" dirty="0"/>
              <a:t>Projektleiter </a:t>
            </a:r>
          </a:p>
          <a:p>
            <a:pPr lvl="1"/>
            <a:r>
              <a:rPr lang="de-AT" sz="2800" dirty="0"/>
              <a:t>Nicht Technische Mitarbeiter </a:t>
            </a:r>
          </a:p>
        </p:txBody>
      </p:sp>
    </p:spTree>
    <p:extLst>
      <p:ext uri="{BB962C8B-B14F-4D97-AF65-F5344CB8AC3E}">
        <p14:creationId xmlns:p14="http://schemas.microsoft.com/office/powerpoint/2010/main" val="2580587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KOMMUNIKATIONSDIAGRAMM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2F7CE8-02E8-45EB-A939-542995BA0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53" y="1362075"/>
            <a:ext cx="10475899" cy="5429250"/>
          </a:xfrm>
        </p:spPr>
      </p:pic>
    </p:spTree>
    <p:extLst>
      <p:ext uri="{BB962C8B-B14F-4D97-AF65-F5344CB8AC3E}">
        <p14:creationId xmlns:p14="http://schemas.microsoft.com/office/powerpoint/2010/main" val="85888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SEQUENZDIAGRAMM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Alternative zum Kommunikationsdiagramm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Fokus auf zeitlichen Ablauf</a:t>
            </a:r>
          </a:p>
        </p:txBody>
      </p:sp>
    </p:spTree>
    <p:extLst>
      <p:ext uri="{BB962C8B-B14F-4D97-AF65-F5344CB8AC3E}">
        <p14:creationId xmlns:p14="http://schemas.microsoft.com/office/powerpoint/2010/main" val="2012777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ÜBERSICHTSDIAGRAMM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8E119D-6DB2-430E-A59D-2A28EF02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84" y="1381124"/>
            <a:ext cx="10503025" cy="5338655"/>
          </a:xfrm>
        </p:spPr>
      </p:pic>
    </p:spTree>
    <p:extLst>
      <p:ext uri="{BB962C8B-B14F-4D97-AF65-F5344CB8AC3E}">
        <p14:creationId xmlns:p14="http://schemas.microsoft.com/office/powerpoint/2010/main" val="369205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ZEITVERLAUFSDIAGRAMM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2134F6-D902-469D-98B4-DFB690C7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17" y="1382559"/>
            <a:ext cx="11363891" cy="5048419"/>
          </a:xfrm>
        </p:spPr>
      </p:pic>
    </p:spTree>
    <p:extLst>
      <p:ext uri="{BB962C8B-B14F-4D97-AF65-F5344CB8AC3E}">
        <p14:creationId xmlns:p14="http://schemas.microsoft.com/office/powerpoint/2010/main" val="151499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2565AF-4371-4BAA-ADBA-E15C3F13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455" y="2782486"/>
            <a:ext cx="5997090" cy="1293028"/>
          </a:xfrm>
        </p:spPr>
        <p:txBody>
          <a:bodyPr/>
          <a:lstStyle/>
          <a:p>
            <a:pPr algn="ctr"/>
            <a:r>
              <a:rPr lang="de-DE"/>
              <a:t>Vielen Dank für die </a:t>
            </a:r>
            <a:br>
              <a:rPr lang="de-DE"/>
            </a:br>
            <a:r>
              <a:rPr lang="de-DE"/>
              <a:t>Aufmerksamkeit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66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/>
              <a:t>Geschichte 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/>
          <a:lstStyle/>
          <a:p>
            <a:r>
              <a:rPr lang="de-AT" sz="3600" dirty="0"/>
              <a:t>Die drei Amigos</a:t>
            </a:r>
          </a:p>
          <a:p>
            <a:r>
              <a:rPr lang="de-AT" sz="3600" dirty="0"/>
              <a:t>19 November 1997 erster Standard</a:t>
            </a:r>
          </a:p>
          <a:p>
            <a:r>
              <a:rPr lang="de-AT" sz="3600" dirty="0"/>
              <a:t>2005 UML 2.0 </a:t>
            </a:r>
          </a:p>
          <a:p>
            <a:r>
              <a:rPr lang="de-AT" sz="3600" dirty="0"/>
              <a:t>Genormt durch OMG und ISO</a:t>
            </a:r>
          </a:p>
        </p:txBody>
      </p:sp>
    </p:spTree>
    <p:extLst>
      <p:ext uri="{BB962C8B-B14F-4D97-AF65-F5344CB8AC3E}">
        <p14:creationId xmlns:p14="http://schemas.microsoft.com/office/powerpoint/2010/main" val="135026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Einsatz von UML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/>
          <a:lstStyle/>
          <a:p>
            <a:r>
              <a:rPr lang="de-AT" sz="3600" dirty="0"/>
              <a:t>Eine gemeinsame Sprache in der Softwareentwicklung </a:t>
            </a:r>
          </a:p>
          <a:p>
            <a:r>
              <a:rPr lang="de-AT" sz="3600" dirty="0"/>
              <a:t>Bestens für Objektorientierte Programmierung geeignet </a:t>
            </a:r>
          </a:p>
          <a:p>
            <a:r>
              <a:rPr lang="de-AT" sz="3600" dirty="0"/>
              <a:t>Beschreibt und dokumentiert Softwaresysteme, Geschäftsprozesse usw.</a:t>
            </a:r>
          </a:p>
          <a:p>
            <a:pPr marL="0" indent="0">
              <a:buNone/>
            </a:pP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10072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6BCEB6A-7409-4ECD-AA9B-36BE949F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15" y="746126"/>
            <a:ext cx="5884469" cy="5472558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D484020-0AA4-48E0-ADFE-69324160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01" y="720725"/>
            <a:ext cx="9515213" cy="1204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b="1"/>
              <a:t>EINTEILUNG DER DIAGRAMME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8562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564" y="104137"/>
            <a:ext cx="8610600" cy="1293028"/>
          </a:xfrm>
        </p:spPr>
        <p:txBody>
          <a:bodyPr/>
          <a:lstStyle/>
          <a:p>
            <a:r>
              <a:rPr lang="de-AT" b="1" dirty="0"/>
              <a:t>Klassendiagramme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6325317" cy="4498635"/>
          </a:xfrm>
        </p:spPr>
        <p:txBody>
          <a:bodyPr/>
          <a:lstStyle/>
          <a:p>
            <a:r>
              <a:rPr lang="de-DE" sz="3600" dirty="0"/>
              <a:t>K</a:t>
            </a:r>
            <a:r>
              <a:rPr lang="de-AT" sz="3600" dirty="0" err="1"/>
              <a:t>lassennamen</a:t>
            </a:r>
            <a:r>
              <a:rPr lang="de-AT" sz="3600" dirty="0"/>
              <a:t> </a:t>
            </a:r>
          </a:p>
          <a:p>
            <a:r>
              <a:rPr lang="de-AT" sz="3600" dirty="0"/>
              <a:t>Attributen (Felder)</a:t>
            </a:r>
          </a:p>
          <a:p>
            <a:r>
              <a:rPr lang="de-AT" sz="3600" dirty="0"/>
              <a:t>Operationen (Methoden)</a:t>
            </a:r>
          </a:p>
          <a:p>
            <a:r>
              <a:rPr lang="de-AT" sz="3600" dirty="0"/>
              <a:t>Public + </a:t>
            </a:r>
          </a:p>
          <a:p>
            <a:r>
              <a:rPr lang="de-AT" sz="3600" dirty="0"/>
              <a:t>Private –</a:t>
            </a:r>
          </a:p>
          <a:p>
            <a:r>
              <a:rPr lang="de-AT" sz="3600" dirty="0" err="1"/>
              <a:t>Protected</a:t>
            </a:r>
            <a:r>
              <a:rPr lang="de-AT" sz="3600" dirty="0"/>
              <a:t> #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A4C3E7-FD5F-44F7-87C3-B3A47947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14039" y="2421153"/>
            <a:ext cx="4335057" cy="274553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34599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564" y="104137"/>
            <a:ext cx="8610600" cy="1293028"/>
          </a:xfrm>
        </p:spPr>
        <p:txBody>
          <a:bodyPr/>
          <a:lstStyle/>
          <a:p>
            <a:r>
              <a:rPr lang="de-AT" b="1" dirty="0"/>
              <a:t>Klassendiagramme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4441099" cy="4498635"/>
          </a:xfrm>
        </p:spPr>
        <p:txBody>
          <a:bodyPr/>
          <a:lstStyle/>
          <a:p>
            <a:r>
              <a:rPr lang="de-DE" sz="3600"/>
              <a:t>K</a:t>
            </a:r>
            <a:r>
              <a:rPr lang="de-AT" sz="3600"/>
              <a:t>lassendiagramm in Visual Studio</a:t>
            </a:r>
          </a:p>
          <a:p>
            <a:pPr marL="0" indent="0">
              <a:buNone/>
            </a:pPr>
            <a:endParaRPr lang="de-AT" sz="36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A4C3E7-FD5F-44F7-87C3-B3A47947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27782" y="1143488"/>
            <a:ext cx="5831787" cy="47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3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564" y="104137"/>
            <a:ext cx="8610600" cy="1293028"/>
          </a:xfrm>
        </p:spPr>
        <p:txBody>
          <a:bodyPr/>
          <a:lstStyle/>
          <a:p>
            <a:r>
              <a:rPr lang="de-AT" b="1" dirty="0" err="1"/>
              <a:t>OBJEKTdiagramme</a:t>
            </a:r>
            <a:r>
              <a:rPr lang="de-AT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5530989" cy="4498635"/>
          </a:xfrm>
        </p:spPr>
        <p:txBody>
          <a:bodyPr/>
          <a:lstStyle/>
          <a:p>
            <a:r>
              <a:rPr lang="de-AT" sz="3600"/>
              <a:t>Momentaufnahme der Klasse mit Werten </a:t>
            </a:r>
          </a:p>
          <a:p>
            <a:r>
              <a:rPr lang="de-AT" sz="3600"/>
              <a:t>Dem Klassendiagramm sehr ähnlich </a:t>
            </a:r>
          </a:p>
          <a:p>
            <a:endParaRPr lang="de-AT" sz="36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A4C3E7-FD5F-44F7-87C3-B3A47947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2618" y="1902691"/>
            <a:ext cx="5366546" cy="1824625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79507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DE" b="1" dirty="0"/>
              <a:t>Weitere </a:t>
            </a:r>
            <a:r>
              <a:rPr lang="de-DE" b="1" dirty="0" err="1"/>
              <a:t>strukturdiagramme</a:t>
            </a:r>
            <a:r>
              <a:rPr lang="de-DE" b="1" dirty="0"/>
              <a:t> 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/>
          <a:lstStyle/>
          <a:p>
            <a:r>
              <a:rPr lang="de-DE" sz="3600"/>
              <a:t>K</a:t>
            </a:r>
            <a:r>
              <a:rPr lang="de-AT" sz="3600"/>
              <a:t>omponenten Diagramm </a:t>
            </a:r>
          </a:p>
          <a:p>
            <a:r>
              <a:rPr lang="de-AT" sz="3600"/>
              <a:t>Kompositionsstruktur Diagramm</a:t>
            </a:r>
          </a:p>
          <a:p>
            <a:r>
              <a:rPr lang="de-AT" sz="3600"/>
              <a:t>Profil Diagramm </a:t>
            </a:r>
          </a:p>
          <a:p>
            <a:r>
              <a:rPr lang="de-AT" sz="3600"/>
              <a:t>Verteilungs Diagramm </a:t>
            </a:r>
          </a:p>
          <a:p>
            <a:r>
              <a:rPr lang="de-AT" sz="3600"/>
              <a:t>Paket Diagramm </a:t>
            </a:r>
          </a:p>
        </p:txBody>
      </p:sp>
    </p:spTree>
    <p:extLst>
      <p:ext uri="{BB962C8B-B14F-4D97-AF65-F5344CB8AC3E}">
        <p14:creationId xmlns:p14="http://schemas.microsoft.com/office/powerpoint/2010/main" val="131450223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70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Kondensstreifen</vt:lpstr>
      <vt:lpstr>UML</vt:lpstr>
      <vt:lpstr>UML</vt:lpstr>
      <vt:lpstr>Geschichte </vt:lpstr>
      <vt:lpstr>Einsatz von UML</vt:lpstr>
      <vt:lpstr>PowerPoint-Präsentation</vt:lpstr>
      <vt:lpstr>Klassendiagramme </vt:lpstr>
      <vt:lpstr>Klassendiagramme </vt:lpstr>
      <vt:lpstr>OBJEKTdiagramme </vt:lpstr>
      <vt:lpstr>Weitere strukturdiagramme </vt:lpstr>
      <vt:lpstr>Paketdiagramm</vt:lpstr>
      <vt:lpstr>Komponentendiagramm</vt:lpstr>
      <vt:lpstr>Kompositionsdiagramm</vt:lpstr>
      <vt:lpstr>Verteilungsdiagramm</vt:lpstr>
      <vt:lpstr>PowerPoint-Präsentation</vt:lpstr>
      <vt:lpstr>FALLBEISPIEL</vt:lpstr>
      <vt:lpstr>AKTIVITÄTSDIAGRAMM</vt:lpstr>
      <vt:lpstr>ANWENDUNGSFALLDIAGRAMM</vt:lpstr>
      <vt:lpstr>ZUSTANDSDIAGRAMM</vt:lpstr>
      <vt:lpstr>ZUSTANDSDIAGRAMM</vt:lpstr>
      <vt:lpstr>KOMMUNIKATIONSDIAGRAMM</vt:lpstr>
      <vt:lpstr>SEQUENZDIAGRAMM</vt:lpstr>
      <vt:lpstr>ÜBERSICHTSDIAGRAMM</vt:lpstr>
      <vt:lpstr>ZEITVERLAUFSDIAGRAMM</vt:lpstr>
      <vt:lpstr>Vielen Dank für die 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Mario Wolschlager</dc:creator>
  <cp:lastModifiedBy>Schadler Christian</cp:lastModifiedBy>
  <cp:revision>11</cp:revision>
  <dcterms:created xsi:type="dcterms:W3CDTF">2020-10-11T08:53:33Z</dcterms:created>
  <dcterms:modified xsi:type="dcterms:W3CDTF">2020-10-12T23:00:29Z</dcterms:modified>
</cp:coreProperties>
</file>