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58" r:id="rId4"/>
    <p:sldId id="269" r:id="rId5"/>
    <p:sldId id="260" r:id="rId6"/>
    <p:sldId id="261" r:id="rId7"/>
    <p:sldId id="262" r:id="rId8"/>
    <p:sldId id="263" r:id="rId9"/>
    <p:sldId id="274" r:id="rId10"/>
    <p:sldId id="265" r:id="rId11"/>
    <p:sldId id="266" r:id="rId12"/>
    <p:sldId id="267" r:id="rId13"/>
    <p:sldId id="278" r:id="rId14"/>
    <p:sldId id="281" r:id="rId15"/>
    <p:sldId id="279" r:id="rId16"/>
    <p:sldId id="280" r:id="rId17"/>
    <p:sldId id="268" r:id="rId18"/>
    <p:sldId id="271" r:id="rId19"/>
    <p:sldId id="272" r:id="rId20"/>
    <p:sldId id="273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ECB"/>
          </a:solidFill>
        </a:fill>
      </a:tcStyle>
    </a:wholeTbl>
    <a:band2H>
      <a:tcTxStyle/>
      <a:tcStyle>
        <a:tcBdr/>
        <a:fill>
          <a:solidFill>
            <a:srgbClr val="FCE8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822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TDC_Ligh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TDC_5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TDC19_Background_5.jpg" descr="PTDC19_Background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2" y="456444"/>
            <a:ext cx="266383" cy="32155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TDC_1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TDC19_Background_1.jpg" descr="PTDC19_Backgroun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" y="0"/>
            <a:ext cx="1218072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2" y="456444"/>
            <a:ext cx="266383" cy="321552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TDC_Spli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/>
          <p:cNvSpPr/>
          <p:nvPr/>
        </p:nvSpPr>
        <p:spPr>
          <a:xfrm>
            <a:off x="6096000" y="-76200"/>
            <a:ext cx="6172200" cy="70104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2" y="456444"/>
            <a:ext cx="266383" cy="321552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TDC_Dark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TDC_Background_01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TDC19_Background_1.jpeg" descr="PTDC19_Background_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" y="0"/>
            <a:ext cx="1218072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2" y="456444"/>
            <a:ext cx="266383" cy="321552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TDC_Background_02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TDC19_Background_2.jpeg" descr="PTDC19_Background_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" y="0"/>
            <a:ext cx="1218072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2" y="456444"/>
            <a:ext cx="266383" cy="321552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TDC_Background_03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TDC19_Background_3.jpeg" descr="PTDC19_Background_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2" y="456444"/>
            <a:ext cx="266383" cy="321552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TDC_Background_04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TDC19_Background_4.jpeg" descr="PTDC19_Background_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2" y="456444"/>
            <a:ext cx="266383" cy="32155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TDC_Background_05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TDC19_Background_5.jpeg" descr="PTDC19_Background_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2" y="456444"/>
            <a:ext cx="266383" cy="321552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TDC_Background_06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TDC19_Background_6.jpeg" descr="PTDC19_Background_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" y="0"/>
            <a:ext cx="1218072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2" y="456444"/>
            <a:ext cx="266383" cy="321552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852" y="456444"/>
            <a:ext cx="266383" cy="32155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5pPr>
      <a:lvl6pPr marL="25527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6pPr>
      <a:lvl7pPr marL="3009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7pPr>
      <a:lvl8pPr marL="34671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8pPr>
      <a:lvl9pPr marL="39243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100" b="0" i="0" u="none" strike="noStrike" cap="none" spc="-30" baseline="0">
          <a:solidFill>
            <a:schemeClr val="accent3"/>
          </a:solidFill>
          <a:uFillTx/>
          <a:latin typeface="FreightSansLFPro"/>
          <a:ea typeface="FreightSansLFPro"/>
          <a:cs typeface="FreightSansLFPro"/>
          <a:sym typeface="FreightSansLF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vision/tree/master/torchvision/models/quantization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tutorials/intermediate/quantized_transfer_learning_tutorial.html" TargetMode="External"/><Relationship Id="rId3" Type="http://schemas.openxmlformats.org/officeDocument/2006/relationships/hyperlink" Target="https://pytorch.org/tutorials/#quantization-experimental" TargetMode="External"/><Relationship Id="rId7" Type="http://schemas.openxmlformats.org/officeDocument/2006/relationships/hyperlink" Target="https://pytorch.org/tutorials/intermediate/dynamic_quantization_bert_tutorial.html" TargetMode="External"/><Relationship Id="rId2" Type="http://schemas.openxmlformats.org/officeDocument/2006/relationships/hyperlink" Target="https://pytorch.org/docs/stable/quantization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torch.org/tutorials/advanced/static_quantization_tutorial.html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pytorch.org/tutorials/advanced/dynamic_quantization_tutorial.html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github.com/pytorch/vision/tree/master/torchvision/models/quantization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33"/>
          <p:cNvSpPr txBox="1"/>
          <p:nvPr/>
        </p:nvSpPr>
        <p:spPr>
          <a:xfrm>
            <a:off x="5369255" y="1705187"/>
            <a:ext cx="6268603" cy="482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600" cap="all" spc="742">
                <a:solidFill>
                  <a:srgbClr val="FFFFFF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lvl1pPr>
          </a:lstStyle>
          <a:p>
            <a:r>
              <a:rPr lang="en-US" dirty="0"/>
              <a:t>Q</a:t>
            </a:r>
            <a:r>
              <a:rPr dirty="0"/>
              <a:t>uantization</a:t>
            </a:r>
            <a:r>
              <a:rPr lang="en-US" dirty="0"/>
              <a:t> In PYTORCH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E2351-C17E-0A46-A5A8-9D00E5A7C6F5}"/>
              </a:ext>
            </a:extLst>
          </p:cNvPr>
          <p:cNvSpPr txBox="1"/>
          <p:nvPr/>
        </p:nvSpPr>
        <p:spPr>
          <a:xfrm>
            <a:off x="6231466" y="3025422"/>
            <a:ext cx="36801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26262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Raghu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Krishnamoorthi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26262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, Facebook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33"/>
          <p:cNvSpPr txBox="1"/>
          <p:nvPr/>
        </p:nvSpPr>
        <p:spPr>
          <a:xfrm>
            <a:off x="588975" y="1772920"/>
            <a:ext cx="5273849" cy="2042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rPr dirty="0"/>
              <a:t>WORKFLOW: </a:t>
            </a:r>
            <a:br>
              <a:rPr dirty="0"/>
            </a:br>
            <a:r>
              <a:rPr dirty="0"/>
              <a:t>POST TRAINING</a:t>
            </a:r>
            <a:endParaRPr lang="en-US" dirty="0"/>
          </a:p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rPr lang="en-US" dirty="0"/>
              <a:t>2. PREPARE and CALIBRATE</a:t>
            </a:r>
            <a:endParaRPr dirty="0"/>
          </a:p>
        </p:txBody>
      </p:sp>
      <p:sp>
        <p:nvSpPr>
          <p:cNvPr id="202" name="TextBox 11"/>
          <p:cNvSpPr txBox="1"/>
          <p:nvPr/>
        </p:nvSpPr>
        <p:spPr>
          <a:xfrm>
            <a:off x="609599" y="3859963"/>
            <a:ext cx="5232600" cy="1130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How: 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1. Specify which parts of the model need to be quantized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2. Specify how to collect statistics (Observers)</a:t>
            </a:r>
          </a:p>
        </p:txBody>
      </p:sp>
      <p:sp>
        <p:nvSpPr>
          <p:cNvPr id="203" name="Rectangle 2"/>
          <p:cNvSpPr txBox="1"/>
          <p:nvPr/>
        </p:nvSpPr>
        <p:spPr>
          <a:xfrm>
            <a:off x="6754142" y="35763"/>
            <a:ext cx="5036692" cy="678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load or train your model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model = ResNet50()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model.load_state_dict</a:t>
            </a:r>
            <a:r>
              <a:rPr dirty="0"/>
              <a:t>(</a:t>
            </a:r>
            <a:r>
              <a:rPr dirty="0" err="1"/>
              <a:t>torch.load</a:t>
            </a:r>
            <a:r>
              <a:rPr dirty="0"/>
              <a:t>("</a:t>
            </a:r>
            <a:r>
              <a:rPr dirty="0" err="1"/>
              <a:t>model.pt</a:t>
            </a:r>
            <a:r>
              <a:rPr dirty="0"/>
              <a:t>"))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tweak model for best results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change code directly or use manipulation APIs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/>
              <a:t>model.eval</a:t>
            </a:r>
            <a:r>
              <a:rPr lang="en-US" dirty="0"/>
              <a:t>()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model = </a:t>
            </a:r>
            <a:r>
              <a:rPr dirty="0" err="1"/>
              <a:t>quantization.fuse_modules</a:t>
            </a:r>
            <a:r>
              <a:rPr dirty="0"/>
              <a:t>(model,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[["conv1", "bn1", "relu1"]])</a:t>
            </a:r>
          </a:p>
          <a:p>
            <a:pPr defTabSz="457200">
              <a:defRPr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specify which part to quantize and how</a:t>
            </a:r>
            <a:endParaRPr lang="en-US" dirty="0"/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model.qconfig = </a:t>
            </a:r>
            <a:r>
              <a:rPr lang="en-US" dirty="0" err="1">
                <a:solidFill>
                  <a:schemeClr val="bg1"/>
                </a:solidFill>
              </a:rPr>
              <a:t>quantization.get_default_qconfig</a:t>
            </a:r>
            <a:r>
              <a:rPr lang="en-US" dirty="0">
                <a:solidFill>
                  <a:schemeClr val="bg1"/>
                </a:solidFill>
              </a:rPr>
              <a:t>(‘</a:t>
            </a:r>
            <a:r>
              <a:rPr lang="en-US" dirty="0" err="1">
                <a:solidFill>
                  <a:schemeClr val="bg1"/>
                </a:solidFill>
              </a:rPr>
              <a:t>fbgemm</a:t>
            </a:r>
            <a:r>
              <a:rPr lang="en-US" dirty="0">
                <a:solidFill>
                  <a:schemeClr val="bg1"/>
                </a:solidFill>
              </a:rPr>
              <a:t>’)</a:t>
            </a:r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# configurable!</a:t>
            </a:r>
            <a:endParaRPr lang="en-US"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>
              <a:solidFill>
                <a:schemeClr val="bg1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qmodel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quantization.</a:t>
            </a:r>
            <a:r>
              <a:rPr dirty="0" err="1">
                <a:solidFill>
                  <a:srgbClr val="D780D6"/>
                </a:solidFill>
              </a:rPr>
              <a:t>prepare</a:t>
            </a:r>
            <a:r>
              <a:rPr dirty="0"/>
              <a:t>(model</a:t>
            </a:r>
            <a:r>
              <a:rPr lang="en-US" dirty="0"/>
              <a:t>, </a:t>
            </a:r>
            <a:r>
              <a:rPr lang="en-US" dirty="0" err="1"/>
              <a:t>inplace</a:t>
            </a:r>
            <a:r>
              <a:rPr lang="en-US" dirty="0"/>
              <a:t>=False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collect calibration statistics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qmodel.</a:t>
            </a:r>
            <a:r>
              <a:rPr dirty="0" err="1">
                <a:solidFill>
                  <a:srgbClr val="C8BCFF"/>
                </a:solidFill>
              </a:rPr>
              <a:t>eval</a:t>
            </a:r>
            <a:r>
              <a:rPr dirty="0"/>
              <a:t>()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00DFFA"/>
                </a:solidFill>
              </a:rPr>
              <a:t>for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batch,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target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DFFA"/>
                </a:solidFill>
              </a:rPr>
              <a:t>in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data_loader</a:t>
            </a:r>
            <a:r>
              <a:rPr dirty="0"/>
              <a:t>: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D780D6"/>
                </a:solidFill>
              </a:rPr>
              <a:t>model</a:t>
            </a:r>
            <a:r>
              <a:rPr dirty="0"/>
              <a:t>(batch)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00DFFA"/>
                </a:solidFill>
              </a:rPr>
              <a:t>print</a:t>
            </a:r>
            <a:r>
              <a:rPr dirty="0"/>
              <a:t>(model.conv1)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D780D6"/>
                </a:solidFill>
              </a:rPr>
              <a:t>ConvReLU2d</a:t>
            </a:r>
            <a:r>
              <a:rPr dirty="0"/>
              <a:t>(</a:t>
            </a:r>
            <a:r>
              <a:rPr dirty="0">
                <a:solidFill>
                  <a:srgbClr val="C5C5D2"/>
                </a:solidFill>
              </a:rPr>
              <a:t>3</a:t>
            </a:r>
            <a:r>
              <a:rPr dirty="0"/>
              <a:t>,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C5C5D2"/>
                </a:solidFill>
              </a:rPr>
              <a:t>64</a:t>
            </a:r>
            <a:r>
              <a:rPr dirty="0"/>
              <a:t>,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kernel_size</a:t>
            </a:r>
            <a:r>
              <a:rPr dirty="0"/>
              <a:t>=(</a:t>
            </a:r>
            <a:r>
              <a:rPr dirty="0">
                <a:solidFill>
                  <a:srgbClr val="C5C5D2"/>
                </a:solidFill>
              </a:rPr>
              <a:t>7</a:t>
            </a:r>
            <a:r>
              <a:rPr dirty="0"/>
              <a:t>,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C5C5D2"/>
                </a:solidFill>
              </a:rPr>
              <a:t>7</a:t>
            </a:r>
            <a:r>
              <a:rPr dirty="0"/>
              <a:t>), ...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D780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F3F3F9"/>
                </a:solidFill>
              </a:rPr>
              <a:t>(observer):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MinMaxObserver</a:t>
            </a:r>
            <a:r>
              <a:rPr dirty="0">
                <a:solidFill>
                  <a:srgbClr val="F3F3F9"/>
                </a:solidFill>
              </a:rPr>
              <a:t>(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</a:t>
            </a:r>
            <a:r>
              <a:rPr dirty="0" err="1"/>
              <a:t>min_val</a:t>
            </a:r>
            <a:r>
              <a:rPr dirty="0"/>
              <a:t>=</a:t>
            </a:r>
            <a:r>
              <a:rPr dirty="0">
                <a:solidFill>
                  <a:srgbClr val="C5C5D2"/>
                </a:solidFill>
              </a:rPr>
              <a:t>0.0</a:t>
            </a:r>
            <a:r>
              <a:rPr dirty="0"/>
              <a:t>,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max_val</a:t>
            </a:r>
            <a:r>
              <a:rPr dirty="0"/>
              <a:t>=</a:t>
            </a:r>
            <a:r>
              <a:rPr dirty="0">
                <a:solidFill>
                  <a:srgbClr val="C5C5D2"/>
                </a:solidFill>
              </a:rPr>
              <a:t>4.55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>
                <a:solidFill>
                  <a:srgbClr val="F3F3F9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"/>
          <p:cNvSpPr txBox="1"/>
          <p:nvPr/>
        </p:nvSpPr>
        <p:spPr>
          <a:xfrm>
            <a:off x="6545708" y="68579"/>
            <a:ext cx="5036692" cy="672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load or train your model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model = ResNet50()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model.load_state_dict</a:t>
            </a:r>
            <a:r>
              <a:rPr dirty="0"/>
              <a:t>(</a:t>
            </a:r>
            <a:r>
              <a:rPr dirty="0" err="1"/>
              <a:t>torch.load</a:t>
            </a:r>
            <a:r>
              <a:rPr dirty="0"/>
              <a:t>("</a:t>
            </a:r>
            <a:r>
              <a:rPr dirty="0" err="1"/>
              <a:t>model.pt</a:t>
            </a:r>
            <a:r>
              <a:rPr dirty="0"/>
              <a:t>"))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tweak model for best results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change code directly or use manipulation APIs</a:t>
            </a:r>
            <a:endParaRPr lang="en-US" dirty="0"/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/>
              <a:t>model.eval</a:t>
            </a:r>
            <a:r>
              <a:rPr lang="en-US" dirty="0"/>
              <a:t>()</a:t>
            </a:r>
            <a:endParaRPr dirty="0"/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model = </a:t>
            </a:r>
            <a:r>
              <a:rPr dirty="0" err="1"/>
              <a:t>quantization.fuse_modules</a:t>
            </a:r>
            <a:r>
              <a:rPr dirty="0"/>
              <a:t>(model,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[["conv1", "bn1", "relu1"]])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specify which part to quantize and how</a:t>
            </a:r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model.qconfig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quantization.get_default_qconfig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fbgemm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’)</a:t>
            </a:r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configurable!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collect calibration statistics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qmodel.eval</a:t>
            </a:r>
            <a:r>
              <a:rPr dirty="0"/>
              <a:t>()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 batch, target in </a:t>
            </a:r>
            <a:r>
              <a:rPr dirty="0" err="1"/>
              <a:t>data_loader</a:t>
            </a:r>
            <a:r>
              <a:rPr dirty="0"/>
              <a:t>: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	model(batch)</a:t>
            </a: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get the quantized model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quantization.</a:t>
            </a:r>
            <a:r>
              <a:rPr dirty="0" err="1">
                <a:solidFill>
                  <a:srgbClr val="D780D6"/>
                </a:solidFill>
              </a:rPr>
              <a:t>convert</a:t>
            </a:r>
            <a:r>
              <a:rPr dirty="0"/>
              <a:t>(</a:t>
            </a:r>
            <a:r>
              <a:rPr dirty="0" err="1"/>
              <a:t>qmodel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00DFFA"/>
                </a:solidFill>
              </a:rPr>
              <a:t>print</a:t>
            </a:r>
            <a:r>
              <a:rPr dirty="0"/>
              <a:t>(</a:t>
            </a:r>
            <a:r>
              <a:rPr lang="en-US" dirty="0"/>
              <a:t>q</a:t>
            </a:r>
            <a:r>
              <a:rPr dirty="0"/>
              <a:t>model.conv1)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D780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QuantizedConvReLU2d</a:t>
            </a:r>
            <a:r>
              <a:rPr dirty="0">
                <a:solidFill>
                  <a:srgbClr val="F3F3F9"/>
                </a:solidFill>
              </a:rPr>
              <a:t>(</a:t>
            </a:r>
            <a:r>
              <a:rPr dirty="0">
                <a:solidFill>
                  <a:srgbClr val="C5C5D2"/>
                </a:solidFill>
              </a:rPr>
              <a:t>3</a:t>
            </a:r>
            <a:r>
              <a:rPr dirty="0">
                <a:solidFill>
                  <a:srgbClr val="F3F3F9"/>
                </a:solidFill>
              </a:rPr>
              <a:t>,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C5C5D2"/>
                </a:solidFill>
              </a:rPr>
              <a:t>64</a:t>
            </a:r>
            <a:r>
              <a:rPr dirty="0">
                <a:solidFill>
                  <a:srgbClr val="F3F3F9"/>
                </a:solidFill>
              </a:rPr>
              <a:t>,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scale=</a:t>
            </a:r>
            <a:r>
              <a:rPr dirty="0">
                <a:solidFill>
                  <a:srgbClr val="C5C5D2"/>
                </a:solidFill>
              </a:rPr>
              <a:t>0.035</a:t>
            </a:r>
            <a:r>
              <a:rPr dirty="0"/>
              <a:t>,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zero_point</a:t>
            </a:r>
            <a:r>
              <a:rPr dirty="0"/>
              <a:t>=</a:t>
            </a:r>
            <a:r>
              <a:rPr dirty="0">
                <a:solidFill>
                  <a:srgbClr val="C5C5D2"/>
                </a:solidFill>
              </a:rPr>
              <a:t>0</a:t>
            </a:r>
            <a:r>
              <a:rPr dirty="0"/>
              <a:t>,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dirty="0" err="1"/>
              <a:t>kernel_size</a:t>
            </a:r>
            <a:r>
              <a:rPr dirty="0"/>
              <a:t>=(</a:t>
            </a:r>
            <a:r>
              <a:rPr dirty="0">
                <a:solidFill>
                  <a:srgbClr val="C5C5D2"/>
                </a:solidFill>
              </a:rPr>
              <a:t>7</a:t>
            </a:r>
            <a:r>
              <a:rPr dirty="0"/>
              <a:t>,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C5C5D2"/>
                </a:solidFill>
              </a:rPr>
              <a:t>7</a:t>
            </a:r>
            <a:r>
              <a:rPr dirty="0"/>
              <a:t>), ...)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06" name="TextBox 33"/>
          <p:cNvSpPr txBox="1"/>
          <p:nvPr/>
        </p:nvSpPr>
        <p:spPr>
          <a:xfrm>
            <a:off x="588975" y="1772920"/>
            <a:ext cx="5273849" cy="152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rPr dirty="0"/>
              <a:t>WORKFLOW: </a:t>
            </a:r>
            <a:br>
              <a:rPr dirty="0"/>
            </a:br>
            <a:r>
              <a:rPr dirty="0"/>
              <a:t>POST TRAINING</a:t>
            </a:r>
            <a:endParaRPr lang="en-US" dirty="0"/>
          </a:p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rPr lang="en-US" dirty="0"/>
              <a:t>3. CONVERT</a:t>
            </a:r>
            <a:endParaRPr dirty="0"/>
          </a:p>
        </p:txBody>
      </p:sp>
      <p:sp>
        <p:nvSpPr>
          <p:cNvPr id="207" name="TextBox 11"/>
          <p:cNvSpPr txBox="1"/>
          <p:nvPr/>
        </p:nvSpPr>
        <p:spPr>
          <a:xfrm>
            <a:off x="609600" y="3434079"/>
            <a:ext cx="5232600" cy="1130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How:</a:t>
            </a:r>
            <a:r>
              <a:rPr lang="en-US" dirty="0"/>
              <a:t> call </a:t>
            </a:r>
            <a:r>
              <a:rPr lang="en-US" dirty="0" err="1"/>
              <a:t>torch.quantization.convert</a:t>
            </a:r>
            <a:r>
              <a:rPr lang="en-US" dirty="0"/>
              <a:t>()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What: 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Converts operations from fp32 to int8 arithmetic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"/>
          <p:cNvSpPr txBox="1"/>
          <p:nvPr/>
        </p:nvSpPr>
        <p:spPr>
          <a:xfrm>
            <a:off x="6663830" y="-97463"/>
            <a:ext cx="5036692" cy="678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load or train your model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model = ResNet50()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model.load_state_dict</a:t>
            </a:r>
            <a:r>
              <a:rPr dirty="0"/>
              <a:t>(</a:t>
            </a:r>
            <a:r>
              <a:rPr dirty="0" err="1"/>
              <a:t>torch.load</a:t>
            </a:r>
            <a:r>
              <a:rPr dirty="0"/>
              <a:t>("</a:t>
            </a:r>
            <a:r>
              <a:rPr dirty="0" err="1"/>
              <a:t>model.pt</a:t>
            </a:r>
            <a:r>
              <a:rPr dirty="0"/>
              <a:t>"))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tweak model for best results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change code directly or use manipulation APIs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/>
              <a:t>model.eval</a:t>
            </a:r>
            <a:r>
              <a:rPr lang="en-US" dirty="0"/>
              <a:t>()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m</a:t>
            </a:r>
            <a:r>
              <a:rPr dirty="0"/>
              <a:t>odel = </a:t>
            </a:r>
            <a:r>
              <a:rPr dirty="0" err="1"/>
              <a:t>quantization.fuse_modules</a:t>
            </a:r>
            <a:r>
              <a:rPr dirty="0"/>
              <a:t>(model,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[["conv1", "bn1", "relu1"]])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specify which part to quantize and how</a:t>
            </a:r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model.qconfig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quantization.get_default_qconfig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fbgemm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’)</a:t>
            </a:r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configurable!</a:t>
            </a:r>
            <a:endParaRPr dirty="0"/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qmodel</a:t>
            </a:r>
            <a:r>
              <a:rPr dirty="0"/>
              <a:t> = </a:t>
            </a:r>
            <a:r>
              <a:rPr dirty="0" err="1"/>
              <a:t>quantization.prepare</a:t>
            </a:r>
            <a:r>
              <a:rPr dirty="0"/>
              <a:t>(</a:t>
            </a:r>
            <a:r>
              <a:rPr dirty="0" err="1"/>
              <a:t>model,</a:t>
            </a:r>
            <a:r>
              <a:rPr lang="en-US" dirty="0" err="1"/>
              <a:t>inplace</a:t>
            </a:r>
            <a:r>
              <a:rPr lang="en-US" dirty="0"/>
              <a:t>=False</a:t>
            </a:r>
            <a:r>
              <a:rPr dirty="0"/>
              <a:t>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collect calibration statistics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qmodel.eval</a:t>
            </a:r>
            <a:r>
              <a:rPr dirty="0"/>
              <a:t>()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 batch, target in </a:t>
            </a:r>
            <a:r>
              <a:rPr dirty="0" err="1"/>
              <a:t>data_loader</a:t>
            </a:r>
            <a:r>
              <a:rPr dirty="0"/>
              <a:t>: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	model(batch)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get the quantized model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quantization.convert</a:t>
            </a:r>
            <a:r>
              <a:rPr dirty="0"/>
              <a:t>(</a:t>
            </a:r>
            <a:r>
              <a:rPr dirty="0" err="1"/>
              <a:t>qmodel</a:t>
            </a:r>
            <a:r>
              <a:rPr dirty="0"/>
              <a:t>)</a:t>
            </a: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use or deploy for C++ inference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D780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qmodel</a:t>
            </a:r>
            <a:r>
              <a:rPr dirty="0">
                <a:solidFill>
                  <a:srgbClr val="F3F3F9"/>
                </a:solidFill>
              </a:rPr>
              <a:t>(</a:t>
            </a:r>
            <a:r>
              <a:rPr dirty="0">
                <a:solidFill>
                  <a:srgbClr val="C8BCFF"/>
                </a:solidFill>
              </a:rPr>
              <a:t>input</a:t>
            </a:r>
            <a:r>
              <a:rPr dirty="0">
                <a:solidFill>
                  <a:srgbClr val="F3F3F9"/>
                </a:solidFill>
              </a:rPr>
              <a:t>)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torch.jit.</a:t>
            </a:r>
            <a:r>
              <a:rPr dirty="0" err="1">
                <a:solidFill>
                  <a:srgbClr val="D780D6"/>
                </a:solidFill>
              </a:rPr>
              <a:t>script</a:t>
            </a:r>
            <a:r>
              <a:rPr dirty="0"/>
              <a:t>(</a:t>
            </a:r>
            <a:r>
              <a:rPr dirty="0" err="1"/>
              <a:t>qmodel</a:t>
            </a:r>
            <a:r>
              <a:rPr dirty="0"/>
              <a:t>).</a:t>
            </a:r>
            <a:r>
              <a:rPr dirty="0">
                <a:solidFill>
                  <a:srgbClr val="D780D6"/>
                </a:solidFill>
              </a:rPr>
              <a:t>save</a:t>
            </a:r>
            <a:r>
              <a:rPr dirty="0"/>
              <a:t>(“</a:t>
            </a:r>
            <a:r>
              <a:rPr dirty="0" err="1"/>
              <a:t>quantized.pt</a:t>
            </a:r>
            <a:r>
              <a:rPr dirty="0"/>
              <a:t>”)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10" name="TextBox 33"/>
          <p:cNvSpPr txBox="1"/>
          <p:nvPr/>
        </p:nvSpPr>
        <p:spPr>
          <a:xfrm>
            <a:off x="588975" y="1772920"/>
            <a:ext cx="5273849" cy="152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rPr dirty="0"/>
              <a:t>WORKFLOW: </a:t>
            </a:r>
            <a:br>
              <a:rPr dirty="0"/>
            </a:br>
            <a:r>
              <a:rPr dirty="0"/>
              <a:t>POST TRAINING</a:t>
            </a:r>
            <a:endParaRPr lang="en-US" dirty="0"/>
          </a:p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rPr lang="en-US" dirty="0"/>
              <a:t>4. DEPLOY</a:t>
            </a:r>
            <a:endParaRPr dirty="0"/>
          </a:p>
        </p:txBody>
      </p:sp>
      <p:sp>
        <p:nvSpPr>
          <p:cNvPr id="211" name="TextBox 11"/>
          <p:cNvSpPr txBox="1"/>
          <p:nvPr/>
        </p:nvSpPr>
        <p:spPr>
          <a:xfrm>
            <a:off x="609600" y="3434079"/>
            <a:ext cx="5232600" cy="1654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How:</a:t>
            </a:r>
            <a:r>
              <a:t> tweak model, calibrate on data, convert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What: </a:t>
            </a:r>
            <a:r>
              <a:t>quantize weight and activations </a:t>
            </a:r>
            <a:br/>
            <a:r>
              <a:t>for entire model or submodules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Good for: </a:t>
            </a:r>
            <a:r>
              <a:t>CNNs (if the accuracy drop is acceptable)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Savings: </a:t>
            </a:r>
            <a:r>
              <a:t>1.5-2x faster compute, 4x less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Box 33"/>
          <p:cNvSpPr txBox="1"/>
          <p:nvPr/>
        </p:nvSpPr>
        <p:spPr>
          <a:xfrm>
            <a:off x="609600" y="1084297"/>
            <a:ext cx="5273849" cy="125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rPr dirty="0"/>
              <a:t>WORKFLOW: </a:t>
            </a:r>
            <a:br>
              <a:rPr dirty="0"/>
            </a:br>
            <a:r>
              <a:rPr dirty="0"/>
              <a:t>Quantization aware TRAINING</a:t>
            </a:r>
          </a:p>
        </p:txBody>
      </p:sp>
      <p:sp>
        <p:nvSpPr>
          <p:cNvPr id="292" name="TextBox 11"/>
          <p:cNvSpPr txBox="1"/>
          <p:nvPr/>
        </p:nvSpPr>
        <p:spPr>
          <a:xfrm>
            <a:off x="428978" y="2862579"/>
            <a:ext cx="5232600" cy="3456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 err="1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How:Steps</a:t>
            </a: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 are almost identical to the post training quantization workflow.</a:t>
            </a:r>
          </a:p>
          <a:p>
            <a:pPr marL="285750" lvl="1" indent="-285750">
              <a:lnSpc>
                <a:spcPct val="140000"/>
              </a:lnSpc>
              <a:buFont typeface="Arial" panose="020B0604020202020204" pitchFamily="34" charset="0"/>
              <a:buChar char="•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Identical modifications to model</a:t>
            </a:r>
          </a:p>
          <a:p>
            <a:pPr marL="285750" lvl="1" indent="-285750">
              <a:lnSpc>
                <a:spcPct val="140000"/>
              </a:lnSpc>
              <a:buFont typeface="Arial" panose="020B0604020202020204" pitchFamily="34" charset="0"/>
              <a:buChar char="•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Specify a different </a:t>
            </a:r>
            <a:r>
              <a:rPr dirty="0" err="1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qconfig</a:t>
            </a: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 and use </a:t>
            </a:r>
            <a:r>
              <a:rPr dirty="0" err="1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prepare_qat</a:t>
            </a:r>
            <a:endParaRPr dirty="0">
              <a:solidFill>
                <a:srgbClr val="535353"/>
              </a:solidFill>
              <a:latin typeface="FreightSansLFPro Medium"/>
              <a:ea typeface="FreightSansLFPro Medium"/>
              <a:cs typeface="FreightSansLFPro Medium"/>
              <a:sym typeface="FreightSansLFPro Medium"/>
            </a:endParaRPr>
          </a:p>
          <a:p>
            <a:pPr marL="285750" lvl="1" indent="-285750">
              <a:lnSpc>
                <a:spcPct val="140000"/>
              </a:lnSpc>
              <a:buFont typeface="Arial" panose="020B0604020202020204" pitchFamily="34" charset="0"/>
              <a:buChar char="•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train instead of calibrate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What: </a:t>
            </a:r>
            <a:r>
              <a:rPr dirty="0"/>
              <a:t>quantize weight and activations </a:t>
            </a:r>
            <a:br>
              <a:rPr dirty="0"/>
            </a:br>
            <a:r>
              <a:rPr dirty="0"/>
              <a:t>for entire model or submodules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Good for: Provides best accuracy vs performance tradeoff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Savings: Identical to that of post training quantization</a:t>
            </a:r>
          </a:p>
        </p:txBody>
      </p:sp>
      <p:sp>
        <p:nvSpPr>
          <p:cNvPr id="293" name="Rectangle 2"/>
          <p:cNvSpPr txBox="1"/>
          <p:nvPr/>
        </p:nvSpPr>
        <p:spPr>
          <a:xfrm>
            <a:off x="6545708" y="115416"/>
            <a:ext cx="503669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load or train your model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model = ResNet50()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model.load_state_dict</a:t>
            </a:r>
            <a:r>
              <a:rPr dirty="0"/>
              <a:t>(</a:t>
            </a:r>
            <a:r>
              <a:rPr dirty="0" err="1"/>
              <a:t>torch.load</a:t>
            </a:r>
            <a:r>
              <a:rPr dirty="0"/>
              <a:t>("</a:t>
            </a:r>
            <a:r>
              <a:rPr dirty="0" err="1"/>
              <a:t>model.pt</a:t>
            </a:r>
            <a:r>
              <a:rPr dirty="0"/>
              <a:t>"))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tweak model for best results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change code directly or use manipulation APIs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model = </a:t>
            </a:r>
            <a:r>
              <a:rPr dirty="0" err="1"/>
              <a:t>quantization.fuse_modules</a:t>
            </a:r>
            <a:r>
              <a:rPr dirty="0"/>
              <a:t>(model,</a:t>
            </a:r>
          </a:p>
          <a:p>
            <a:pPr defTabSz="457200">
              <a:defRPr sz="1500">
                <a:solidFill>
                  <a:schemeClr val="accent3">
                    <a:lumOff val="-1294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[["conv1", "bn1", "relu1"]])</a:t>
            </a:r>
          </a:p>
          <a:p>
            <a:pPr defTabSz="457200">
              <a:defRPr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specify which part to quantize and how</a:t>
            </a:r>
            <a:endParaRPr lang="en-US" dirty="0"/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model.qconfig = </a:t>
            </a:r>
            <a:r>
              <a:rPr lang="en-US" dirty="0" err="1">
                <a:solidFill>
                  <a:schemeClr val="bg1"/>
                </a:solidFill>
              </a:rPr>
              <a:t>quantization.get_default_qat_qconfig</a:t>
            </a:r>
            <a:r>
              <a:rPr lang="en-US" dirty="0">
                <a:solidFill>
                  <a:schemeClr val="bg1"/>
                </a:solidFill>
              </a:rPr>
              <a:t>('</a:t>
            </a:r>
            <a:r>
              <a:rPr lang="en-US" dirty="0" err="1">
                <a:solidFill>
                  <a:schemeClr val="bg1"/>
                </a:solidFill>
              </a:rPr>
              <a:t>fbgemm</a:t>
            </a:r>
            <a:r>
              <a:rPr lang="en-US" dirty="0">
                <a:solidFill>
                  <a:schemeClr val="bg1"/>
                </a:solidFill>
              </a:rPr>
              <a:t>')</a:t>
            </a:r>
            <a:endParaRPr dirty="0">
              <a:solidFill>
                <a:schemeClr val="bg1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qmodel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quantization.</a:t>
            </a:r>
            <a:r>
              <a:rPr dirty="0" err="1">
                <a:solidFill>
                  <a:srgbClr val="D780D6"/>
                </a:solidFill>
              </a:rPr>
              <a:t>prepare_qat</a:t>
            </a:r>
            <a:r>
              <a:rPr dirty="0"/>
              <a:t>(model</a:t>
            </a:r>
            <a:r>
              <a:rPr lang="en-US" dirty="0"/>
              <a:t>, </a:t>
            </a:r>
            <a:r>
              <a:rPr lang="en-US" dirty="0" err="1"/>
              <a:t>inplace</a:t>
            </a:r>
            <a:r>
              <a:rPr lang="en-US" dirty="0"/>
              <a:t>=False)</a:t>
            </a: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endParaRPr lang="en-US" dirty="0"/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# configurable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fine tune model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DFF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train(</a:t>
            </a:r>
            <a:r>
              <a:rPr lang="en-US" dirty="0" err="1"/>
              <a:t>q</a:t>
            </a:r>
            <a:r>
              <a:rPr dirty="0" err="1"/>
              <a:t>model</a:t>
            </a:r>
            <a:r>
              <a:rPr dirty="0"/>
              <a:t>, </a:t>
            </a:r>
            <a:r>
              <a:rPr dirty="0" err="1"/>
              <a:t>train_data</a:t>
            </a:r>
            <a:r>
              <a:rPr dirty="0"/>
              <a:t>)</a:t>
            </a: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endParaRPr dirty="0">
              <a:solidFill>
                <a:schemeClr val="accent4">
                  <a:lumOff val="25000"/>
                </a:schemeClr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endParaRPr dirty="0">
              <a:solidFill>
                <a:srgbClr val="D780D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C24328-113B-A14F-B22D-5A1A12524749}"/>
              </a:ext>
            </a:extLst>
          </p:cNvPr>
          <p:cNvSpPr/>
          <p:nvPr/>
        </p:nvSpPr>
        <p:spPr>
          <a:xfrm>
            <a:off x="654755" y="803896"/>
            <a:ext cx="6096000" cy="2135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rPr lang="en-US" dirty="0"/>
              <a:t>WORKFLOW: </a:t>
            </a:r>
            <a:br>
              <a:rPr lang="en-US" dirty="0"/>
            </a:br>
            <a:r>
              <a:rPr lang="en-US" dirty="0"/>
              <a:t>Quantization aware TRAINING</a:t>
            </a:r>
          </a:p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rPr lang="en-US" dirty="0"/>
              <a:t>-UNDER the HOOD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6A521-4B55-F541-85A8-D4C8D4AF363E}"/>
              </a:ext>
            </a:extLst>
          </p:cNvPr>
          <p:cNvSpPr/>
          <p:nvPr/>
        </p:nvSpPr>
        <p:spPr>
          <a:xfrm>
            <a:off x="361244" y="3155770"/>
            <a:ext cx="5734756" cy="354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Fake quantization to mimic quantization in forward pass</a:t>
            </a:r>
          </a:p>
          <a:p>
            <a:pPr marL="285750" indent="-285750">
              <a:lnSpc>
                <a:spcPct val="140000"/>
              </a:lnSpc>
              <a:buFontTx/>
              <a:buChar char="-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Straight through estimator in backward pass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Can also provide your own fake-quantization module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endParaRPr lang="en-US" dirty="0">
              <a:solidFill>
                <a:srgbClr val="535353"/>
              </a:solidFill>
              <a:latin typeface="FreightSansLFPro Medium"/>
              <a:ea typeface="FreightSansLFPro Medium"/>
              <a:cs typeface="FreightSansLFPro Medium"/>
              <a:sym typeface="FreightSansLFPro Medium"/>
            </a:endParaRP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Special handling of batch normalization</a:t>
            </a:r>
          </a:p>
          <a:p>
            <a:pPr marL="285750" indent="-285750">
              <a:lnSpc>
                <a:spcPct val="140000"/>
              </a:lnSpc>
              <a:buFontTx/>
              <a:buChar char="-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Fold batch normalization to mimic inference during training</a:t>
            </a:r>
          </a:p>
          <a:p>
            <a:pPr marL="285750" indent="-285750">
              <a:lnSpc>
                <a:spcPct val="140000"/>
              </a:lnSpc>
              <a:buFontTx/>
              <a:buChar char="-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Freeze batch norm stats update for improved accuracy during quantization aware training</a:t>
            </a:r>
          </a:p>
        </p:txBody>
      </p:sp>
      <p:sp>
        <p:nvSpPr>
          <p:cNvPr id="4" name="torch.quantization.*">
            <a:extLst>
              <a:ext uri="{FF2B5EF4-FFF2-40B4-BE49-F238E27FC236}">
                <a16:creationId xmlns:a16="http://schemas.microsoft.com/office/drawing/2014/main" id="{CAEA2939-4725-A640-8C42-11E92E625E61}"/>
              </a:ext>
            </a:extLst>
          </p:cNvPr>
          <p:cNvSpPr/>
          <p:nvPr/>
        </p:nvSpPr>
        <p:spPr>
          <a:xfrm>
            <a:off x="6993294" y="1634077"/>
            <a:ext cx="4150986" cy="474966"/>
          </a:xfrm>
          <a:prstGeom prst="rect">
            <a:avLst/>
          </a:prstGeom>
          <a:solidFill>
            <a:schemeClr val="accent1">
              <a:lumOff val="111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rPr dirty="0" err="1"/>
              <a:t>torch.quantization.</a:t>
            </a:r>
            <a:r>
              <a:rPr lang="en-US" dirty="0" err="1"/>
              <a:t>FakeQuantize</a:t>
            </a:r>
            <a:endParaRPr lang="en-US" dirty="0"/>
          </a:p>
        </p:txBody>
      </p:sp>
      <p:sp>
        <p:nvSpPr>
          <p:cNvPr id="5" name="torch.quantization.*">
            <a:extLst>
              <a:ext uri="{FF2B5EF4-FFF2-40B4-BE49-F238E27FC236}">
                <a16:creationId xmlns:a16="http://schemas.microsoft.com/office/drawing/2014/main" id="{E77C99CC-3453-BA43-BCD9-F326B0553615}"/>
              </a:ext>
            </a:extLst>
          </p:cNvPr>
          <p:cNvSpPr/>
          <p:nvPr/>
        </p:nvSpPr>
        <p:spPr>
          <a:xfrm>
            <a:off x="6993294" y="4273992"/>
            <a:ext cx="4150986" cy="474966"/>
          </a:xfrm>
          <a:prstGeom prst="rect">
            <a:avLst/>
          </a:prstGeom>
          <a:solidFill>
            <a:schemeClr val="accent1">
              <a:lumOff val="111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rPr dirty="0" err="1"/>
              <a:t>torch.</a:t>
            </a:r>
            <a:r>
              <a:rPr lang="en-US" dirty="0" err="1"/>
              <a:t>nn.qat</a:t>
            </a:r>
            <a:r>
              <a:rPr lang="en-US" dirty="0"/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36448852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Table"/>
          <p:cNvGraphicFramePr/>
          <p:nvPr>
            <p:extLst>
              <p:ext uri="{D42A27DB-BD31-4B8C-83A1-F6EECF244321}">
                <p14:modId xmlns:p14="http://schemas.microsoft.com/office/powerpoint/2010/main" val="4027619189"/>
              </p:ext>
            </p:extLst>
          </p:nvPr>
        </p:nvGraphicFramePr>
        <p:xfrm>
          <a:off x="613833" y="2374900"/>
          <a:ext cx="10964330" cy="3304452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92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1444">
                <a:tc>
                  <a:txBody>
                    <a:bodyPr/>
                    <a:lstStyle/>
                    <a:p>
                      <a:pPr algn="l">
                        <a:defRPr sz="1500" b="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fp32 accuracy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int8 accuracy change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Technique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CPU inference speed up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44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ResNet50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sz="2400" dirty="0"/>
                        <a:t>76.1</a:t>
                      </a:r>
                      <a:br>
                        <a:rPr dirty="0"/>
                      </a:br>
                      <a:r>
                        <a:rPr sz="1400" dirty="0" err="1"/>
                        <a:t>Imagenet</a:t>
                      </a:r>
                      <a:endParaRPr sz="1400" dirty="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sz="2400"/>
                        <a:t>-0.2</a:t>
                      </a:r>
                      <a:br/>
                      <a:r>
                        <a:rPr sz="1500"/>
                        <a:t>75.9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262626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Post Training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sz="2400" dirty="0"/>
                        <a:t>2x</a:t>
                      </a:r>
                      <a:br>
                        <a:rPr dirty="0"/>
                      </a:br>
                      <a:r>
                        <a:rPr sz="1300" dirty="0"/>
                        <a:t>214ms ➙102ms,</a:t>
                      </a:r>
                      <a:br>
                        <a:rPr sz="1300" dirty="0"/>
                      </a:br>
                      <a:r>
                        <a:rPr sz="1300" dirty="0"/>
                        <a:t>Intel Skylake-DE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44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MobileNetV2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dirty="0"/>
                        <a:t>71.9</a:t>
                      </a:r>
                    </a:p>
                    <a:p>
                      <a:pPr algn="ctr">
                        <a:defRPr sz="14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dirty="0" err="1"/>
                        <a:t>Imagenet</a:t>
                      </a:r>
                      <a:endParaRPr dirty="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t>-0.3</a:t>
                      </a:r>
                    </a:p>
                    <a:p>
                      <a:pPr algn="ctr">
                        <a:defRPr sz="15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t>71.6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262626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Quantization-Aware Training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sz="2400"/>
                        <a:t>4x</a:t>
                      </a:r>
                      <a:br/>
                      <a:r>
                        <a:rPr sz="1300"/>
                        <a:t>75ms ➙18ms</a:t>
                      </a:r>
                      <a:br>
                        <a:rPr sz="1300"/>
                      </a:br>
                      <a:r>
                        <a:rPr sz="1300"/>
                        <a:t>OnePlus 5, Snapdragon 835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4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FreightSans Pro Book" panose="02000606030000020004" pitchFamily="2" charset="0"/>
                        </a:rPr>
                        <a:t>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reightSansLFPro" panose="02000506030000020004" pitchFamily="2" charset="77"/>
                        </a:rPr>
                        <a:t>90.2</a:t>
                      </a:r>
                      <a:endParaRPr lang="en-US" sz="2400" dirty="0">
                        <a:effectLst/>
                        <a:latin typeface="FreightSansLFPro" panose="02000506030000020004" pitchFamily="2" charset="77"/>
                      </a:endParaRPr>
                    </a:p>
                    <a:p>
                      <a:pPr algn="ctr"/>
                      <a:r>
                        <a:rPr lang="en-US" sz="1400" b="0" dirty="0">
                          <a:latin typeface="FreightSansLFPro" panose="02000506030000020004" pitchFamily="2" charset="77"/>
                        </a:rPr>
                        <a:t>F1 (GLUE MRPC)</a:t>
                      </a:r>
                      <a:endParaRPr lang="en-US" sz="1400" b="0" dirty="0">
                        <a:effectLst/>
                        <a:latin typeface="FreightSansLFPro" panose="02000506030000020004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lang="en-US" sz="2400" dirty="0"/>
                        <a:t>-0.6</a:t>
                      </a:r>
                    </a:p>
                    <a:p>
                      <a:pPr algn="ctr">
                        <a:defRPr sz="14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lang="en-US" sz="1500" dirty="0">
                          <a:effectLst/>
                          <a:latin typeface="FreightSans Pro Book" panose="02000606030000020004" pitchFamily="2" charset="0"/>
                        </a:rPr>
                        <a:t>89.6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>
                          <a:solidFill>
                            <a:srgbClr val="262626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Dynamic Quantization</a:t>
                      </a:r>
                    </a:p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1200" dirty="0">
                        <a:solidFill>
                          <a:srgbClr val="262626"/>
                        </a:solidFill>
                        <a:latin typeface="FreightSansLFPro"/>
                        <a:ea typeface="FreightSansLFPro"/>
                        <a:cs typeface="FreightSansLFPro"/>
                        <a:sym typeface="FreightSansLF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lang="en-US" sz="2400" dirty="0"/>
                        <a:t>1.6x</a:t>
                      </a:r>
                      <a:br>
                        <a:rPr lang="en-US" sz="1400" dirty="0"/>
                      </a:br>
                      <a:r>
                        <a:rPr lang="en-US" sz="1300" dirty="0"/>
                        <a:t>581ms ➙313ms,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Intel Skylake-DE, Batch size=1</a:t>
                      </a:r>
                    </a:p>
                    <a:p>
                      <a:pPr algn="ctr">
                        <a:defRPr sz="18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endParaRPr sz="1300"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6" name="TextBox 11"/>
          <p:cNvSpPr txBox="1"/>
          <p:nvPr/>
        </p:nvSpPr>
        <p:spPr>
          <a:xfrm>
            <a:off x="609600" y="6116320"/>
            <a:ext cx="5232600" cy="590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hlinkClick r:id="rId2"/>
              </a:rPr>
              <a:t>Quantization ready torch vision</a:t>
            </a:r>
            <a:r>
              <a:rPr lang="en-US" dirty="0">
                <a:hlinkClick r:id="rId2"/>
              </a:rPr>
              <a:t> models </a:t>
            </a:r>
            <a:r>
              <a:rPr lang="en-US" dirty="0"/>
              <a:t>available now!</a:t>
            </a:r>
          </a:p>
          <a:p>
            <a:pPr>
              <a:lnSpc>
                <a:spcPct val="11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endParaRPr dirty="0"/>
          </a:p>
        </p:txBody>
      </p:sp>
      <p:sp>
        <p:nvSpPr>
          <p:cNvPr id="297" name="TextBox 33"/>
          <p:cNvSpPr txBox="1"/>
          <p:nvPr/>
        </p:nvSpPr>
        <p:spPr>
          <a:xfrm>
            <a:off x="588975" y="1772920"/>
            <a:ext cx="5273849" cy="34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lvl1pPr>
          </a:lstStyle>
          <a:p>
            <a:r>
              <a:t>EXAMPLE MODELS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Table"/>
          <p:cNvGraphicFramePr/>
          <p:nvPr>
            <p:extLst>
              <p:ext uri="{D42A27DB-BD31-4B8C-83A1-F6EECF244321}">
                <p14:modId xmlns:p14="http://schemas.microsoft.com/office/powerpoint/2010/main" val="1195020954"/>
              </p:ext>
            </p:extLst>
          </p:nvPr>
        </p:nvGraphicFramePr>
        <p:xfrm>
          <a:off x="613833" y="2374900"/>
          <a:ext cx="8771464" cy="3125776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92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1444">
                <a:tc>
                  <a:txBody>
                    <a:bodyPr/>
                    <a:lstStyle/>
                    <a:p>
                      <a:pPr algn="l">
                        <a:defRPr sz="1500" b="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defRPr>
                      </a:pPr>
                      <a:endParaRPr/>
                    </a:p>
                  </a:txBody>
                  <a:tcPr marL="0" marR="0" marT="0" marB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fp32 accuracy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int8 accuracy change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Technique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44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MobileNetV2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sz="2400"/>
                        <a:t>71.9</a:t>
                      </a:r>
                      <a:br/>
                      <a:r>
                        <a:rPr sz="1400"/>
                        <a:t>Imagenet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lang="en-US" sz="2400" dirty="0"/>
                        <a:t>-6.3</a:t>
                      </a:r>
                      <a:br>
                        <a:rPr dirty="0"/>
                      </a:br>
                      <a:r>
                        <a:rPr sz="1500" dirty="0"/>
                        <a:t>65.6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262626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Post Training: Per Tensor quantization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44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MobileNetV2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t>71.9</a:t>
                      </a:r>
                    </a:p>
                    <a:p>
                      <a:pPr algn="ctr">
                        <a:defRPr sz="14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t>Imagenet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lang="en-US" dirty="0"/>
                        <a:t>-4.8</a:t>
                      </a:r>
                      <a:endParaRPr dirty="0"/>
                    </a:p>
                    <a:p>
                      <a:pPr algn="ctr">
                        <a:defRPr sz="15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dirty="0"/>
                        <a:t>67.1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262626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Post-Training: Per-channel quantization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44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MobileNetV2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t>71.9</a:t>
                      </a:r>
                    </a:p>
                    <a:p>
                      <a:pPr algn="ctr">
                        <a:defRPr sz="14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t>Imagenet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lang="en-US" dirty="0"/>
                        <a:t>-</a:t>
                      </a:r>
                      <a:r>
                        <a:rPr dirty="0"/>
                        <a:t>0.3</a:t>
                      </a:r>
                    </a:p>
                    <a:p>
                      <a:pPr algn="ctr">
                        <a:defRPr sz="1500"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dirty="0"/>
                        <a:t>71.6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262626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Quantization-Aware Training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0" name="TextBox 11"/>
          <p:cNvSpPr txBox="1"/>
          <p:nvPr/>
        </p:nvSpPr>
        <p:spPr>
          <a:xfrm>
            <a:off x="609600" y="6116320"/>
            <a:ext cx="5232600" cy="590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/>
              <a:t>Extend workflow with custom observers and fake-quant modules</a:t>
            </a:r>
            <a:endParaRPr dirty="0"/>
          </a:p>
        </p:txBody>
      </p:sp>
      <p:sp>
        <p:nvSpPr>
          <p:cNvPr id="301" name="TextBox 33"/>
          <p:cNvSpPr txBox="1"/>
          <p:nvPr/>
        </p:nvSpPr>
        <p:spPr>
          <a:xfrm>
            <a:off x="588975" y="1772920"/>
            <a:ext cx="5273849" cy="798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lvl1pPr>
          </a:lstStyle>
          <a:p>
            <a:r>
              <a:t>Quantizing Mobilenets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"/>
          <p:cNvSpPr txBox="1"/>
          <p:nvPr/>
        </p:nvSpPr>
        <p:spPr>
          <a:xfrm>
            <a:off x="6979919" y="1910079"/>
            <a:ext cx="5036692" cy="374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model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torch.jit.</a:t>
            </a:r>
            <a:r>
              <a:rPr>
                <a:solidFill>
                  <a:srgbClr val="D780D6"/>
                </a:solidFill>
              </a:rPr>
              <a:t>script</a:t>
            </a:r>
            <a:r>
              <a:t>(model)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500" strike="sng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tweak model for best results</a:t>
            </a:r>
          </a:p>
          <a:p>
            <a:pPr defTabSz="457200">
              <a:defRPr sz="1500" strike="sng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change code or use manipulation APIs</a:t>
            </a:r>
          </a:p>
          <a:p>
            <a:pPr defTabSz="457200">
              <a:defRPr sz="1500" strike="sng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model = quantization.fuse_modules(model,</a:t>
            </a:r>
          </a:p>
          <a:p>
            <a:pPr defTabSz="457200">
              <a:defRPr sz="1500" strike="sng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[["conv1", "bn1", "relu1"]])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D780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F3F3F9"/>
                </a:solidFill>
              </a:rPr>
              <a:t>qmodel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3F3F9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3F3F9"/>
                </a:solidFill>
              </a:rPr>
              <a:t>quantization.</a:t>
            </a:r>
            <a:r>
              <a:t>prepare_script</a:t>
            </a:r>
            <a:r>
              <a:rPr>
                <a:solidFill>
                  <a:srgbClr val="F3F3F9"/>
                </a:solidFill>
              </a:rPr>
              <a:t>(model,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{"":</a:t>
            </a:r>
            <a:r>
              <a:rPr>
                <a:solidFill>
                  <a:srgbClr val="000000"/>
                </a:solidFill>
              </a:rPr>
              <a:t> </a:t>
            </a:r>
            <a:r>
              <a:t>quantization.default_qconfig})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... 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D780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F3F3F9"/>
                </a:solidFill>
              </a:rPr>
              <a:t>qmodel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3F3F9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3F3F9"/>
                </a:solidFill>
              </a:rPr>
              <a:t>quantization.</a:t>
            </a:r>
            <a:r>
              <a:t>convert_script</a:t>
            </a:r>
            <a:r>
              <a:rPr>
                <a:solidFill>
                  <a:srgbClr val="F3F3F9"/>
                </a:solidFill>
              </a:rPr>
              <a:t>(qmodel)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qmodel.</a:t>
            </a:r>
            <a:r>
              <a:rPr>
                <a:solidFill>
                  <a:srgbClr val="D780D6"/>
                </a:solidFill>
              </a:rPr>
              <a:t>save</a:t>
            </a:r>
            <a:r>
              <a:t>(“quantized.pt")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4" name="TextBox 33"/>
          <p:cNvSpPr txBox="1"/>
          <p:nvPr/>
        </p:nvSpPr>
        <p:spPr>
          <a:xfrm>
            <a:off x="588975" y="1772920"/>
            <a:ext cx="5273849" cy="125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t>SOON:</a:t>
            </a:r>
            <a:br/>
            <a:r>
              <a:t>JIT TO SIMPLIFY PREPARATION </a:t>
            </a:r>
          </a:p>
        </p:txBody>
      </p:sp>
      <p:sp>
        <p:nvSpPr>
          <p:cNvPr id="215" name="TextBox 11"/>
          <p:cNvSpPr txBox="1"/>
          <p:nvPr/>
        </p:nvSpPr>
        <p:spPr>
          <a:xfrm>
            <a:off x="609600" y="3434079"/>
            <a:ext cx="5232600" cy="150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/>
              <a:t>Structural tweaks for </a:t>
            </a:r>
            <a:r>
              <a:rPr dirty="0" err="1"/>
              <a:t>TorchScript</a:t>
            </a:r>
            <a:r>
              <a:rPr dirty="0"/>
              <a:t> </a:t>
            </a:r>
            <a:br>
              <a:rPr dirty="0"/>
            </a:br>
            <a:r>
              <a:rPr dirty="0"/>
              <a:t>models automatically: </a:t>
            </a:r>
            <a:br>
              <a:rPr dirty="0"/>
            </a:br>
            <a:r>
              <a:rPr dirty="0"/>
              <a:t>fusion, batch norm folding, </a:t>
            </a:r>
            <a:r>
              <a:rPr dirty="0" err="1"/>
              <a:t>etc</a:t>
            </a:r>
            <a:endParaRPr dirty="0"/>
          </a:p>
          <a:p>
            <a:pPr>
              <a:lnSpc>
                <a:spcPct val="11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endParaRPr dirty="0"/>
          </a:p>
          <a:p>
            <a:pPr>
              <a:lnSpc>
                <a:spcPct val="11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/>
              <a:t>Coming in 1.</a:t>
            </a:r>
            <a:r>
              <a:rPr lang="en-US" dirty="0"/>
              <a:t>5</a:t>
            </a:r>
            <a:r>
              <a:rPr dirty="0"/>
              <a:t>, check </a:t>
            </a:r>
            <a:r>
              <a:rPr dirty="0" err="1"/>
              <a:t>nightlies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alphaModFix amt="60196"/>
          </a:blip>
          <a:srcRect r="11610"/>
          <a:stretch>
            <a:fillRect/>
          </a:stretch>
        </p:blipFill>
        <p:spPr>
          <a:xfrm>
            <a:off x="6082942" y="-38458"/>
            <a:ext cx="6129736" cy="6934916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view"/>
          <p:cNvSpPr/>
          <p:nvPr/>
        </p:nvSpPr>
        <p:spPr>
          <a:xfrm>
            <a:off x="7027812" y="1700528"/>
            <a:ext cx="928292" cy="4372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view</a:t>
            </a:r>
          </a:p>
        </p:txBody>
      </p:sp>
      <p:sp>
        <p:nvSpPr>
          <p:cNvPr id="234" name="max_pool2d"/>
          <p:cNvSpPr/>
          <p:nvPr/>
        </p:nvSpPr>
        <p:spPr>
          <a:xfrm>
            <a:off x="7035800" y="3190050"/>
            <a:ext cx="1401862" cy="43725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max_pool2d</a:t>
            </a:r>
          </a:p>
        </p:txBody>
      </p:sp>
      <p:sp>
        <p:nvSpPr>
          <p:cNvPr id="235" name="avg_pool2d"/>
          <p:cNvSpPr/>
          <p:nvPr/>
        </p:nvSpPr>
        <p:spPr>
          <a:xfrm>
            <a:off x="8559800" y="3190050"/>
            <a:ext cx="1401862" cy="43725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avg_pool2d</a:t>
            </a:r>
          </a:p>
        </p:txBody>
      </p:sp>
      <p:sp>
        <p:nvSpPr>
          <p:cNvPr id="236" name="clone"/>
          <p:cNvSpPr/>
          <p:nvPr/>
        </p:nvSpPr>
        <p:spPr>
          <a:xfrm>
            <a:off x="8090842" y="1700528"/>
            <a:ext cx="928292" cy="4372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clone</a:t>
            </a:r>
          </a:p>
        </p:txBody>
      </p:sp>
      <p:sp>
        <p:nvSpPr>
          <p:cNvPr id="237" name="resize"/>
          <p:cNvSpPr/>
          <p:nvPr/>
        </p:nvSpPr>
        <p:spPr>
          <a:xfrm>
            <a:off x="9153872" y="1700528"/>
            <a:ext cx="928291" cy="4372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resize</a:t>
            </a:r>
          </a:p>
        </p:txBody>
      </p:sp>
      <p:sp>
        <p:nvSpPr>
          <p:cNvPr id="238" name="slice"/>
          <p:cNvSpPr/>
          <p:nvPr/>
        </p:nvSpPr>
        <p:spPr>
          <a:xfrm>
            <a:off x="10216901" y="1700528"/>
            <a:ext cx="928292" cy="4372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slice</a:t>
            </a:r>
          </a:p>
        </p:txBody>
      </p:sp>
      <p:sp>
        <p:nvSpPr>
          <p:cNvPr id="239" name="Conv2d"/>
          <p:cNvSpPr/>
          <p:nvPr/>
        </p:nvSpPr>
        <p:spPr>
          <a:xfrm>
            <a:off x="7036544" y="4640201"/>
            <a:ext cx="1118444" cy="437258"/>
          </a:xfrm>
          <a:prstGeom prst="rect">
            <a:avLst/>
          </a:prstGeom>
          <a:solidFill>
            <a:schemeClr val="accent1">
              <a:lumOff val="111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Conv2d</a:t>
            </a:r>
          </a:p>
        </p:txBody>
      </p:sp>
      <p:sp>
        <p:nvSpPr>
          <p:cNvPr id="240" name="Linear"/>
          <p:cNvSpPr/>
          <p:nvPr/>
        </p:nvSpPr>
        <p:spPr>
          <a:xfrm>
            <a:off x="8319244" y="4640201"/>
            <a:ext cx="1118444" cy="437258"/>
          </a:xfrm>
          <a:prstGeom prst="rect">
            <a:avLst/>
          </a:prstGeom>
          <a:solidFill>
            <a:schemeClr val="accent1">
              <a:lumOff val="111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Linear</a:t>
            </a:r>
          </a:p>
        </p:txBody>
      </p:sp>
      <p:sp>
        <p:nvSpPr>
          <p:cNvPr id="241" name="RNN"/>
          <p:cNvSpPr/>
          <p:nvPr/>
        </p:nvSpPr>
        <p:spPr>
          <a:xfrm>
            <a:off x="7036544" y="5237101"/>
            <a:ext cx="801986" cy="437258"/>
          </a:xfrm>
          <a:prstGeom prst="rect">
            <a:avLst/>
          </a:prstGeom>
          <a:solidFill>
            <a:schemeClr val="accent1">
              <a:lumOff val="111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RNN</a:t>
            </a:r>
          </a:p>
        </p:txBody>
      </p:sp>
      <p:sp>
        <p:nvSpPr>
          <p:cNvPr id="242" name="LSTM"/>
          <p:cNvSpPr/>
          <p:nvPr/>
        </p:nvSpPr>
        <p:spPr>
          <a:xfrm>
            <a:off x="7976344" y="5237101"/>
            <a:ext cx="928291" cy="437258"/>
          </a:xfrm>
          <a:prstGeom prst="rect">
            <a:avLst/>
          </a:prstGeom>
          <a:solidFill>
            <a:schemeClr val="accent1">
              <a:lumOff val="111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LSTM</a:t>
            </a:r>
          </a:p>
        </p:txBody>
      </p:sp>
      <p:sp>
        <p:nvSpPr>
          <p:cNvPr id="243" name="*"/>
          <p:cNvSpPr/>
          <p:nvPr/>
        </p:nvSpPr>
        <p:spPr>
          <a:xfrm>
            <a:off x="7032972" y="2310128"/>
            <a:ext cx="568425" cy="4372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*</a:t>
            </a:r>
          </a:p>
        </p:txBody>
      </p:sp>
      <p:sp>
        <p:nvSpPr>
          <p:cNvPr id="244" name="topk"/>
          <p:cNvSpPr/>
          <p:nvPr/>
        </p:nvSpPr>
        <p:spPr>
          <a:xfrm>
            <a:off x="9502328" y="2308857"/>
            <a:ext cx="928292" cy="4372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topk</a:t>
            </a:r>
          </a:p>
        </p:txBody>
      </p:sp>
      <p:sp>
        <p:nvSpPr>
          <p:cNvPr id="245" name="sort"/>
          <p:cNvSpPr/>
          <p:nvPr/>
        </p:nvSpPr>
        <p:spPr>
          <a:xfrm>
            <a:off x="8439298" y="2311399"/>
            <a:ext cx="928292" cy="4372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sort</a:t>
            </a:r>
          </a:p>
        </p:txBody>
      </p:sp>
      <p:sp>
        <p:nvSpPr>
          <p:cNvPr id="246" name="upsample_nearest2d"/>
          <p:cNvSpPr/>
          <p:nvPr/>
        </p:nvSpPr>
        <p:spPr>
          <a:xfrm>
            <a:off x="7035800" y="3774250"/>
            <a:ext cx="2428627" cy="43725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upsample_nearest2d</a:t>
            </a:r>
          </a:p>
        </p:txBody>
      </p:sp>
      <p:sp>
        <p:nvSpPr>
          <p:cNvPr id="247" name="interpolate"/>
          <p:cNvSpPr/>
          <p:nvPr/>
        </p:nvSpPr>
        <p:spPr>
          <a:xfrm>
            <a:off x="9613900" y="3774250"/>
            <a:ext cx="1670547" cy="43725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interpolate</a:t>
            </a:r>
          </a:p>
        </p:txBody>
      </p:sp>
      <p:sp>
        <p:nvSpPr>
          <p:cNvPr id="248" name="+"/>
          <p:cNvSpPr/>
          <p:nvPr/>
        </p:nvSpPr>
        <p:spPr>
          <a:xfrm>
            <a:off x="7736135" y="2310128"/>
            <a:ext cx="568425" cy="4372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+</a:t>
            </a:r>
          </a:p>
        </p:txBody>
      </p:sp>
      <p:sp>
        <p:nvSpPr>
          <p:cNvPr id="249" name="relu"/>
          <p:cNvSpPr/>
          <p:nvPr/>
        </p:nvSpPr>
        <p:spPr>
          <a:xfrm>
            <a:off x="10083800" y="3190050"/>
            <a:ext cx="730747" cy="43725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relu</a:t>
            </a:r>
          </a:p>
        </p:txBody>
      </p:sp>
      <p:sp>
        <p:nvSpPr>
          <p:cNvPr id="250" name="max"/>
          <p:cNvSpPr/>
          <p:nvPr/>
        </p:nvSpPr>
        <p:spPr>
          <a:xfrm>
            <a:off x="10565358" y="2310128"/>
            <a:ext cx="928291" cy="4372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max</a:t>
            </a:r>
          </a:p>
        </p:txBody>
      </p:sp>
      <p:sp>
        <p:nvSpPr>
          <p:cNvPr id="251" name="TextBox 33"/>
          <p:cNvSpPr txBox="1"/>
          <p:nvPr/>
        </p:nvSpPr>
        <p:spPr>
          <a:xfrm>
            <a:off x="588975" y="1772920"/>
            <a:ext cx="5273849" cy="34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lvl1pPr>
          </a:lstStyle>
          <a:p>
            <a:r>
              <a:t>FRAMEWORK SUPPORT</a:t>
            </a:r>
          </a:p>
        </p:txBody>
      </p:sp>
      <p:sp>
        <p:nvSpPr>
          <p:cNvPr id="252" name="TextBox 11"/>
          <p:cNvSpPr txBox="1"/>
          <p:nvPr/>
        </p:nvSpPr>
        <p:spPr>
          <a:xfrm>
            <a:off x="609600" y="2595879"/>
            <a:ext cx="5232600" cy="180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/>
              <a:t>Basic support - enough for CNNs and RNNs</a:t>
            </a:r>
          </a:p>
          <a:p>
            <a:pPr>
              <a:lnSpc>
                <a:spcPct val="11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endParaRPr dirty="0"/>
          </a:p>
          <a:p>
            <a:pPr>
              <a:lnSpc>
                <a:spcPct val="11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/>
              <a:t>Backends</a:t>
            </a:r>
          </a:p>
          <a:p>
            <a:pPr marL="180473" indent="-180473">
              <a:lnSpc>
                <a:spcPct val="110000"/>
              </a:lnSpc>
              <a:buSzPct val="50000"/>
              <a:buChar char="•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/>
              <a:t>x86 CPU in 1.3 (via FBGEMM)</a:t>
            </a:r>
          </a:p>
          <a:p>
            <a:pPr marL="180473" indent="-180473">
              <a:lnSpc>
                <a:spcPct val="110000"/>
              </a:lnSpc>
              <a:buSzPct val="50000"/>
              <a:buChar char="•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/>
              <a:t>ARM CPU early alpha (QNNPACK)</a:t>
            </a:r>
            <a:br>
              <a:rPr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10"/>
          <p:cNvSpPr txBox="1"/>
          <p:nvPr/>
        </p:nvSpPr>
        <p:spPr>
          <a:xfrm>
            <a:off x="588975" y="3217454"/>
            <a:ext cx="2926081" cy="46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defRPr sz="1600" cap="all" spc="164">
                <a:solidFill>
                  <a:schemeClr val="accent1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/>
              <a:t>Quantization core </a:t>
            </a:r>
            <a:br>
              <a:rPr dirty="0"/>
            </a:br>
            <a:r>
              <a:rPr dirty="0"/>
              <a:t>and workflows</a:t>
            </a:r>
          </a:p>
        </p:txBody>
      </p:sp>
      <p:sp>
        <p:nvSpPr>
          <p:cNvPr id="255" name="TextBox 7"/>
          <p:cNvSpPr txBox="1"/>
          <p:nvPr/>
        </p:nvSpPr>
        <p:spPr>
          <a:xfrm>
            <a:off x="588974" y="4070301"/>
            <a:ext cx="2926081" cy="75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defRPr sz="1400" spc="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hlinkClick r:id="rId2"/>
              </a:rPr>
              <a:t>Pytorch quantization documentation </a:t>
            </a:r>
            <a:endParaRPr lang="en-US" dirty="0"/>
          </a:p>
          <a:p>
            <a:pPr>
              <a:lnSpc>
                <a:spcPct val="120000"/>
              </a:lnSpc>
              <a:defRPr sz="1400" spc="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hlinkClick r:id="rId3"/>
              </a:rPr>
              <a:t>Pytorch quantization tutorials</a:t>
            </a:r>
            <a:endParaRPr lang="en-US" dirty="0"/>
          </a:p>
          <a:p>
            <a:pPr>
              <a:lnSpc>
                <a:spcPct val="120000"/>
              </a:lnSpc>
              <a:defRPr sz="1400" spc="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endParaRPr lang="en-US" dirty="0"/>
          </a:p>
        </p:txBody>
      </p:sp>
      <p:sp>
        <p:nvSpPr>
          <p:cNvPr id="256" name="TextBox 7"/>
          <p:cNvSpPr txBox="1"/>
          <p:nvPr/>
        </p:nvSpPr>
        <p:spPr>
          <a:xfrm>
            <a:off x="7814723" y="4101210"/>
            <a:ext cx="2993415" cy="43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defRPr sz="1400" spc="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/>
              <a:t>Simpler workflow for </a:t>
            </a:r>
            <a:r>
              <a:rPr dirty="0" err="1"/>
              <a:t>TorchScript</a:t>
            </a:r>
            <a:endParaRPr dirty="0"/>
          </a:p>
          <a:p>
            <a:pPr>
              <a:lnSpc>
                <a:spcPct val="120000"/>
              </a:lnSpc>
              <a:defRPr sz="1400" spc="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/>
              <a:t>Expanding operator coverage</a:t>
            </a:r>
          </a:p>
        </p:txBody>
      </p:sp>
      <p:sp>
        <p:nvSpPr>
          <p:cNvPr id="257" name="TextBox 7"/>
          <p:cNvSpPr txBox="1"/>
          <p:nvPr/>
        </p:nvSpPr>
        <p:spPr>
          <a:xfrm>
            <a:off x="4260627" y="3919568"/>
            <a:ext cx="3340546" cy="2565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defRPr sz="1400" spc="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hlinkClick r:id="rId4"/>
              </a:rPr>
              <a:t>Quantized models </a:t>
            </a:r>
            <a:r>
              <a:rPr lang="en-US" dirty="0"/>
              <a:t>in torch-vision</a:t>
            </a:r>
          </a:p>
          <a:p>
            <a:pPr>
              <a:lnSpc>
                <a:spcPct val="120000"/>
              </a:lnSpc>
              <a:defRPr sz="1400" spc="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/>
              <a:t>Reference scripts for quantization aware training and post training quantization</a:t>
            </a:r>
          </a:p>
          <a:p>
            <a:pPr>
              <a:lnSpc>
                <a:spcPct val="120000"/>
              </a:lnSpc>
              <a:defRPr sz="1400" spc="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/>
              <a:t>Tutorials for:</a:t>
            </a:r>
          </a:p>
          <a:p>
            <a:pPr marL="342900" indent="-342900">
              <a:lnSpc>
                <a:spcPct val="120000"/>
              </a:lnSpc>
              <a:buAutoNum type="arabicPeriod"/>
              <a:defRPr sz="1400" spc="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hlinkClick r:id="rId5"/>
              </a:rPr>
              <a:t>Dynamic quantization for LSTM models</a:t>
            </a:r>
            <a:endParaRPr lang="en-US" dirty="0"/>
          </a:p>
          <a:p>
            <a:pPr marL="342900" indent="-342900">
              <a:lnSpc>
                <a:spcPct val="120000"/>
              </a:lnSpc>
              <a:buAutoNum type="arabicPeriod"/>
              <a:defRPr sz="1400" spc="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hlinkClick r:id="rId6"/>
              </a:rPr>
              <a:t>Static quantization and quantization aware training for Resnet  </a:t>
            </a:r>
            <a:endParaRPr lang="en-US" dirty="0"/>
          </a:p>
          <a:p>
            <a:pPr marL="342900" indent="-342900">
              <a:lnSpc>
                <a:spcPct val="120000"/>
              </a:lnSpc>
              <a:buAutoNum type="arabicPeriod"/>
              <a:defRPr sz="1400" spc="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hlinkClick r:id="rId7"/>
              </a:rPr>
              <a:t> Dynamic quantization for BERT</a:t>
            </a:r>
            <a:endParaRPr lang="en-US" dirty="0"/>
          </a:p>
          <a:p>
            <a:pPr marL="342900" indent="-342900">
              <a:lnSpc>
                <a:spcPct val="120000"/>
              </a:lnSpc>
              <a:buAutoNum type="arabicPeriod"/>
              <a:defRPr sz="1400" spc="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lang="en-US" dirty="0">
                <a:hlinkClick r:id="rId8"/>
              </a:rPr>
              <a:t>Transfer learning with quantized models</a:t>
            </a:r>
            <a:endParaRPr lang="en-US" dirty="0"/>
          </a:p>
          <a:p>
            <a:pPr>
              <a:lnSpc>
                <a:spcPct val="120000"/>
              </a:lnSpc>
              <a:defRPr sz="1400" spc="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endParaRPr lang="en-US" dirty="0"/>
          </a:p>
        </p:txBody>
      </p:sp>
      <p:sp>
        <p:nvSpPr>
          <p:cNvPr id="258" name="TextBox 10"/>
          <p:cNvSpPr txBox="1"/>
          <p:nvPr/>
        </p:nvSpPr>
        <p:spPr>
          <a:xfrm>
            <a:off x="4142447" y="3250540"/>
            <a:ext cx="3340546" cy="46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600" cap="all" spc="164">
                <a:solidFill>
                  <a:srgbClr val="812CE5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rPr dirty="0"/>
              <a:t>Quantized models and tutorials to obtain them</a:t>
            </a:r>
          </a:p>
        </p:txBody>
      </p:sp>
      <p:sp>
        <p:nvSpPr>
          <p:cNvPr id="259" name="TextBox 10"/>
          <p:cNvSpPr txBox="1"/>
          <p:nvPr/>
        </p:nvSpPr>
        <p:spPr>
          <a:xfrm>
            <a:off x="7814723" y="3228014"/>
            <a:ext cx="2926082" cy="46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defRPr sz="1600" cap="all" spc="164">
                <a:solidFill>
                  <a:srgbClr val="A7A7A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/>
              <a:t>More backends </a:t>
            </a:r>
            <a:br>
              <a:rPr dirty="0"/>
            </a:br>
            <a:r>
              <a:rPr dirty="0"/>
              <a:t>and JIT workflow</a:t>
            </a:r>
          </a:p>
        </p:txBody>
      </p:sp>
      <p:sp>
        <p:nvSpPr>
          <p:cNvPr id="260" name="TextBox 33"/>
          <p:cNvSpPr txBox="1"/>
          <p:nvPr/>
        </p:nvSpPr>
        <p:spPr>
          <a:xfrm>
            <a:off x="538871" y="1085079"/>
            <a:ext cx="5273849" cy="34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lvl1pPr>
          </a:lstStyle>
          <a:p>
            <a:r>
              <a:rPr dirty="0"/>
              <a:t>TRY IT NOW</a:t>
            </a:r>
          </a:p>
        </p:txBody>
      </p:sp>
      <p:sp>
        <p:nvSpPr>
          <p:cNvPr id="261" name="TextBox 10"/>
          <p:cNvSpPr txBox="1"/>
          <p:nvPr/>
        </p:nvSpPr>
        <p:spPr>
          <a:xfrm>
            <a:off x="588975" y="1992699"/>
            <a:ext cx="2926081" cy="204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600" cap="all" spc="164">
                <a:solidFill>
                  <a:srgbClr val="535353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rPr dirty="0"/>
              <a:t>Experimental in 1.3</a:t>
            </a:r>
          </a:p>
        </p:txBody>
      </p:sp>
      <p:sp>
        <p:nvSpPr>
          <p:cNvPr id="262" name="TextBox 10"/>
          <p:cNvSpPr txBox="1"/>
          <p:nvPr/>
        </p:nvSpPr>
        <p:spPr>
          <a:xfrm>
            <a:off x="4035158" y="1991364"/>
            <a:ext cx="3340546" cy="2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600" cap="all" spc="164">
                <a:solidFill>
                  <a:srgbClr val="535353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rPr lang="en-US" dirty="0"/>
              <a:t>Models and example scripts</a:t>
            </a:r>
            <a:endParaRPr dirty="0"/>
          </a:p>
        </p:txBody>
      </p:sp>
      <p:sp>
        <p:nvSpPr>
          <p:cNvPr id="263" name="TextBox 10"/>
          <p:cNvSpPr txBox="1"/>
          <p:nvPr/>
        </p:nvSpPr>
        <p:spPr>
          <a:xfrm>
            <a:off x="7882223" y="1991363"/>
            <a:ext cx="2926082" cy="2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600" cap="all" spc="164">
                <a:solidFill>
                  <a:srgbClr val="535353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rPr dirty="0"/>
              <a:t>Coming in 1.</a:t>
            </a:r>
            <a:r>
              <a:rPr lang="en-US" dirty="0"/>
              <a:t>5</a:t>
            </a:r>
            <a:endParaRPr dirty="0"/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9">
            <a:alphaModFix amt="66487"/>
          </a:blip>
          <a:stretch>
            <a:fillRect/>
          </a:stretch>
        </p:blipFill>
        <p:spPr>
          <a:xfrm>
            <a:off x="8050082" y="2577504"/>
            <a:ext cx="369449" cy="337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469" y="2525504"/>
            <a:ext cx="441073" cy="441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0627" y="2525504"/>
            <a:ext cx="312140" cy="407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Table"/>
          <p:cNvGraphicFramePr/>
          <p:nvPr/>
        </p:nvGraphicFramePr>
        <p:xfrm>
          <a:off x="6735116" y="2180709"/>
          <a:ext cx="4978592" cy="74205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5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55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85514"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5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14"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5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14"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●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●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●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●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14"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5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N × float32"/>
          <p:cNvSpPr txBox="1"/>
          <p:nvPr/>
        </p:nvSpPr>
        <p:spPr>
          <a:xfrm>
            <a:off x="6671388" y="1776323"/>
            <a:ext cx="1014883" cy="297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N × float32</a:t>
            </a:r>
          </a:p>
        </p:txBody>
      </p:sp>
      <p:sp>
        <p:nvSpPr>
          <p:cNvPr id="129" name="N × uint8"/>
          <p:cNvSpPr txBox="1"/>
          <p:nvPr/>
        </p:nvSpPr>
        <p:spPr>
          <a:xfrm>
            <a:off x="6685205" y="3271055"/>
            <a:ext cx="860249" cy="297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N × uint8</a:t>
            </a:r>
          </a:p>
        </p:txBody>
      </p:sp>
      <p:sp>
        <p:nvSpPr>
          <p:cNvPr id="130" name="TextBox 4"/>
          <p:cNvSpPr txBox="1"/>
          <p:nvPr/>
        </p:nvSpPr>
        <p:spPr>
          <a:xfrm>
            <a:off x="6458582" y="5352948"/>
            <a:ext cx="1078360" cy="607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800" spc="400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lvl1pPr>
          </a:lstStyle>
          <a:p>
            <a:r>
              <a:t>4x</a:t>
            </a:r>
          </a:p>
        </p:txBody>
      </p:sp>
      <p:sp>
        <p:nvSpPr>
          <p:cNvPr id="131" name="TextBox 4"/>
          <p:cNvSpPr txBox="1"/>
          <p:nvPr/>
        </p:nvSpPr>
        <p:spPr>
          <a:xfrm>
            <a:off x="8941575" y="5352948"/>
            <a:ext cx="1641857" cy="607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800" spc="400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lvl1pPr>
          </a:lstStyle>
          <a:p>
            <a:r>
              <a:t>2-4x</a:t>
            </a:r>
          </a:p>
        </p:txBody>
      </p:sp>
      <p:sp>
        <p:nvSpPr>
          <p:cNvPr id="132" name="less memory"/>
          <p:cNvSpPr txBox="1"/>
          <p:nvPr/>
        </p:nvSpPr>
        <p:spPr>
          <a:xfrm>
            <a:off x="6667127" y="5875101"/>
            <a:ext cx="1151231" cy="297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less memory</a:t>
            </a:r>
          </a:p>
        </p:txBody>
      </p:sp>
      <p:sp>
        <p:nvSpPr>
          <p:cNvPr id="133" name="compute speedup"/>
          <p:cNvSpPr txBox="1"/>
          <p:nvPr/>
        </p:nvSpPr>
        <p:spPr>
          <a:xfrm>
            <a:off x="9169027" y="5875101"/>
            <a:ext cx="1589940" cy="297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compute speedup</a:t>
            </a:r>
          </a:p>
        </p:txBody>
      </p:sp>
      <p:graphicFrame>
        <p:nvGraphicFramePr>
          <p:cNvPr id="134" name="Table"/>
          <p:cNvGraphicFramePr/>
          <p:nvPr/>
        </p:nvGraphicFramePr>
        <p:xfrm>
          <a:off x="6747816" y="3660103"/>
          <a:ext cx="1304968" cy="74205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63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5514"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14"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14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●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●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●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●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14"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0" marR="0" marT="0" marB="0" horzOverflow="overflow">
                    <a:solidFill>
                      <a:schemeClr val="accent1">
                        <a:lumOff val="2235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5" name="scale"/>
          <p:cNvSpPr/>
          <p:nvPr/>
        </p:nvSpPr>
        <p:spPr>
          <a:xfrm>
            <a:off x="8614980" y="3640214"/>
            <a:ext cx="790499" cy="364973"/>
          </a:xfrm>
          <a:prstGeom prst="rect">
            <a:avLst/>
          </a:prstGeom>
          <a:solidFill>
            <a:schemeClr val="accent6">
              <a:satOff val="-3457"/>
              <a:lumOff val="130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scale</a:t>
            </a:r>
          </a:p>
        </p:txBody>
      </p:sp>
      <p:sp>
        <p:nvSpPr>
          <p:cNvPr id="136" name="float32"/>
          <p:cNvSpPr txBox="1"/>
          <p:nvPr/>
        </p:nvSpPr>
        <p:spPr>
          <a:xfrm>
            <a:off x="8577505" y="3271055"/>
            <a:ext cx="684887" cy="297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float32</a:t>
            </a:r>
          </a:p>
        </p:txBody>
      </p:sp>
      <p:sp>
        <p:nvSpPr>
          <p:cNvPr id="137" name="zero_point"/>
          <p:cNvSpPr/>
          <p:nvPr/>
        </p:nvSpPr>
        <p:spPr>
          <a:xfrm>
            <a:off x="9961318" y="3640214"/>
            <a:ext cx="1065660" cy="364973"/>
          </a:xfrm>
          <a:prstGeom prst="rect">
            <a:avLst/>
          </a:prstGeom>
          <a:solidFill>
            <a:schemeClr val="accent6">
              <a:satOff val="-3457"/>
              <a:lumOff val="130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zero_point</a:t>
            </a:r>
          </a:p>
        </p:txBody>
      </p:sp>
      <p:sp>
        <p:nvSpPr>
          <p:cNvPr id="138" name="int32"/>
          <p:cNvSpPr txBox="1"/>
          <p:nvPr/>
        </p:nvSpPr>
        <p:spPr>
          <a:xfrm>
            <a:off x="9948618" y="3271055"/>
            <a:ext cx="526797" cy="297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int32</a:t>
            </a:r>
          </a:p>
        </p:txBody>
      </p:sp>
      <p:sp>
        <p:nvSpPr>
          <p:cNvPr id="139" name="float_val = (uint8_val - zero_point) × scale"/>
          <p:cNvSpPr txBox="1"/>
          <p:nvPr/>
        </p:nvSpPr>
        <p:spPr>
          <a:xfrm>
            <a:off x="6683044" y="4814910"/>
            <a:ext cx="3539440" cy="297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float_val = (uint8_val - zero_point) × scale</a:t>
            </a:r>
          </a:p>
        </p:txBody>
      </p:sp>
      <p:sp>
        <p:nvSpPr>
          <p:cNvPr id="140" name="TextBox 33"/>
          <p:cNvSpPr txBox="1"/>
          <p:nvPr/>
        </p:nvSpPr>
        <p:spPr>
          <a:xfrm>
            <a:off x="588975" y="1772920"/>
            <a:ext cx="5273849" cy="34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lvl1pPr>
          </a:lstStyle>
          <a:p>
            <a:r>
              <a:t>QUANTIZATION</a:t>
            </a:r>
          </a:p>
        </p:txBody>
      </p:sp>
      <p:sp>
        <p:nvSpPr>
          <p:cNvPr id="141" name="TextBox 11"/>
          <p:cNvSpPr txBox="1"/>
          <p:nvPr/>
        </p:nvSpPr>
        <p:spPr>
          <a:xfrm>
            <a:off x="609600" y="2534920"/>
            <a:ext cx="5232600" cy="3197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2000" spc="-28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pPr>
            <a:r>
              <a:t>Can neural networks run in lower precision?</a:t>
            </a:r>
          </a:p>
          <a:p>
            <a:pPr>
              <a:lnSpc>
                <a:spcPct val="140000"/>
              </a:lnSpc>
              <a:defRPr sz="2000" spc="-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float16, int8</a:t>
            </a:r>
          </a:p>
          <a:p>
            <a:pPr>
              <a:lnSpc>
                <a:spcPct val="140000"/>
              </a:lnSpc>
              <a:defRPr sz="2000" spc="-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endParaRPr/>
          </a:p>
          <a:p>
            <a:pPr>
              <a:lnSpc>
                <a:spcPct val="140000"/>
              </a:lnSpc>
              <a:defRPr sz="2000" spc="-28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pPr>
            <a:r>
              <a:t>Supported by modern hardware</a:t>
            </a:r>
          </a:p>
          <a:p>
            <a:pPr>
              <a:lnSpc>
                <a:spcPct val="140000"/>
              </a:lnSpc>
              <a:defRPr sz="2000" spc="-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x86 CPU, ARM CPU, NVidia Volta &amp; Turing, </a:t>
            </a:r>
            <a:br/>
            <a:r>
              <a:t>Qualcomm DSP, …</a:t>
            </a:r>
          </a:p>
          <a:p>
            <a:pPr>
              <a:lnSpc>
                <a:spcPct val="140000"/>
              </a:lnSpc>
              <a:defRPr sz="2000" spc="-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endParaRPr/>
          </a:p>
          <a:p>
            <a:pPr>
              <a:lnSpc>
                <a:spcPct val="140000"/>
              </a:lnSpc>
              <a:defRPr sz="2000" spc="-28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pPr>
            <a:r>
              <a:t>Maintaining accuracy is hard</a:t>
            </a:r>
          </a:p>
          <a:p>
            <a:pPr>
              <a:lnSpc>
                <a:spcPct val="140000"/>
              </a:lnSpc>
              <a:defRPr sz="2000" spc="-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Working approaches, ongoing research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33"/>
          <p:cNvSpPr txBox="1"/>
          <p:nvPr/>
        </p:nvSpPr>
        <p:spPr>
          <a:xfrm>
            <a:off x="588975" y="1772920"/>
            <a:ext cx="5201445" cy="542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2600" spc="742">
                <a:solidFill>
                  <a:srgbClr val="FFFFFF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3"/>
          <p:cNvSpPr txBox="1"/>
          <p:nvPr/>
        </p:nvSpPr>
        <p:spPr>
          <a:xfrm>
            <a:off x="588975" y="1772920"/>
            <a:ext cx="7890551" cy="34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lvl1pPr>
          </a:lstStyle>
          <a:p>
            <a:r>
              <a:t>SYSTEM-MODEL CO-DESIGN</a:t>
            </a:r>
          </a:p>
        </p:txBody>
      </p:sp>
      <p:sp>
        <p:nvSpPr>
          <p:cNvPr id="124" name="TextBox 11"/>
          <p:cNvSpPr txBox="1"/>
          <p:nvPr/>
        </p:nvSpPr>
        <p:spPr>
          <a:xfrm>
            <a:off x="609600" y="2534920"/>
            <a:ext cx="7539286" cy="988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2000" spc="-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—  Neural networks inference is expensive</a:t>
            </a:r>
          </a:p>
          <a:p>
            <a:pPr>
              <a:lnSpc>
                <a:spcPct val="140000"/>
              </a:lnSpc>
              <a:defRPr sz="2000" spc="-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—  IoT and mobile devices with limited resources</a:t>
            </a:r>
          </a:p>
          <a:p>
            <a:pPr>
              <a:lnSpc>
                <a:spcPct val="140000"/>
              </a:lnSpc>
              <a:defRPr sz="2000" spc="-28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—  Design models for efficient inference at scale</a:t>
            </a:r>
          </a:p>
        </p:txBody>
      </p:sp>
      <p:sp>
        <p:nvSpPr>
          <p:cNvPr id="125" name="TextBox 33"/>
          <p:cNvSpPr txBox="1"/>
          <p:nvPr/>
        </p:nvSpPr>
        <p:spPr>
          <a:xfrm>
            <a:off x="588975" y="4744592"/>
            <a:ext cx="7890551" cy="125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t>OUR MISSION:</a:t>
            </a:r>
          </a:p>
          <a:p>
            <a:pPr>
              <a:lnSpc>
                <a:spcPct val="130000"/>
              </a:lnSpc>
              <a:defRPr sz="2600" cap="all" spc="742">
                <a:solidFill>
                  <a:srgbClr val="777777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t>Give tools for building and running efficient models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alphaModFix amt="60196"/>
          </a:blip>
          <a:srcRect r="11610"/>
          <a:stretch>
            <a:fillRect/>
          </a:stretch>
        </p:blipFill>
        <p:spPr>
          <a:xfrm>
            <a:off x="6082942" y="-38458"/>
            <a:ext cx="6129736" cy="693491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torch.quantization.*"/>
          <p:cNvSpPr/>
          <p:nvPr/>
        </p:nvSpPr>
        <p:spPr>
          <a:xfrm>
            <a:off x="7072317" y="4227491"/>
            <a:ext cx="4150986" cy="474966"/>
          </a:xfrm>
          <a:prstGeom prst="rect">
            <a:avLst/>
          </a:prstGeom>
          <a:solidFill>
            <a:schemeClr val="accent1">
              <a:lumOff val="111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torch.quantization.*</a:t>
            </a:r>
          </a:p>
        </p:txBody>
      </p:sp>
      <p:sp>
        <p:nvSpPr>
          <p:cNvPr id="219" name="torch.quantization.Observer"/>
          <p:cNvSpPr/>
          <p:nvPr/>
        </p:nvSpPr>
        <p:spPr>
          <a:xfrm>
            <a:off x="7072317" y="4875191"/>
            <a:ext cx="4150986" cy="474966"/>
          </a:xfrm>
          <a:prstGeom prst="rect">
            <a:avLst/>
          </a:prstGeom>
          <a:solidFill>
            <a:schemeClr val="accent1">
              <a:lumOff val="111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torch.quantization.Observer</a:t>
            </a:r>
          </a:p>
        </p:txBody>
      </p:sp>
      <p:sp>
        <p:nvSpPr>
          <p:cNvPr id="220" name="torch.quantization.FakeQuant"/>
          <p:cNvSpPr/>
          <p:nvPr/>
        </p:nvSpPr>
        <p:spPr>
          <a:xfrm>
            <a:off x="7072317" y="5522891"/>
            <a:ext cx="4150986" cy="474966"/>
          </a:xfrm>
          <a:prstGeom prst="rect">
            <a:avLst/>
          </a:prstGeom>
          <a:solidFill>
            <a:schemeClr val="accent1">
              <a:lumOff val="111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rPr dirty="0" err="1"/>
              <a:t>torch.quantization.FakeQuant</a:t>
            </a:r>
            <a:r>
              <a:rPr lang="en-US" dirty="0" err="1"/>
              <a:t>ize</a:t>
            </a:r>
            <a:endParaRPr dirty="0"/>
          </a:p>
        </p:txBody>
      </p:sp>
      <p:sp>
        <p:nvSpPr>
          <p:cNvPr id="221" name="torch.nn.quantized.*"/>
          <p:cNvSpPr/>
          <p:nvPr/>
        </p:nvSpPr>
        <p:spPr>
          <a:xfrm>
            <a:off x="7072317" y="2453705"/>
            <a:ext cx="4150986" cy="47496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torch.nn.quantized.*</a:t>
            </a:r>
          </a:p>
        </p:txBody>
      </p:sp>
      <p:sp>
        <p:nvSpPr>
          <p:cNvPr id="222" name="torch.nn.quantized.dynamic.*"/>
          <p:cNvSpPr/>
          <p:nvPr/>
        </p:nvSpPr>
        <p:spPr>
          <a:xfrm>
            <a:off x="7072317" y="3053029"/>
            <a:ext cx="4150986" cy="47496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torch.nn.quantized.dynamic.*</a:t>
            </a:r>
          </a:p>
        </p:txBody>
      </p:sp>
      <p:sp>
        <p:nvSpPr>
          <p:cNvPr id="223" name="torch.quantize_per_tensor"/>
          <p:cNvSpPr/>
          <p:nvPr/>
        </p:nvSpPr>
        <p:spPr>
          <a:xfrm>
            <a:off x="7072317" y="631543"/>
            <a:ext cx="4150986" cy="47496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torch.quantize_per_tensor</a:t>
            </a:r>
          </a:p>
        </p:txBody>
      </p:sp>
      <p:sp>
        <p:nvSpPr>
          <p:cNvPr id="224" name="torch.quantize_per_channel"/>
          <p:cNvSpPr/>
          <p:nvPr/>
        </p:nvSpPr>
        <p:spPr>
          <a:xfrm>
            <a:off x="7072317" y="1230868"/>
            <a:ext cx="4150986" cy="47496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torch.quantize_per_channel</a:t>
            </a:r>
          </a:p>
        </p:txBody>
      </p:sp>
      <p:sp>
        <p:nvSpPr>
          <p:cNvPr id="225" name="TextBox 33"/>
          <p:cNvSpPr txBox="1"/>
          <p:nvPr/>
        </p:nvSpPr>
        <p:spPr>
          <a:xfrm>
            <a:off x="588975" y="1772920"/>
            <a:ext cx="5273849" cy="34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lvl1pPr>
          </a:lstStyle>
          <a:p>
            <a:r>
              <a:rPr dirty="0"/>
              <a:t>PYTORCH AT CORE</a:t>
            </a:r>
          </a:p>
        </p:txBody>
      </p:sp>
      <p:sp>
        <p:nvSpPr>
          <p:cNvPr id="226" name="TextBox 11"/>
          <p:cNvSpPr txBox="1"/>
          <p:nvPr/>
        </p:nvSpPr>
        <p:spPr>
          <a:xfrm>
            <a:off x="609600" y="2595879"/>
            <a:ext cx="5232600" cy="357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Same framework, no conversion</a:t>
            </a:r>
          </a:p>
          <a:p>
            <a:pPr marL="180473" indent="-180473">
              <a:lnSpc>
                <a:spcPct val="110000"/>
              </a:lnSpc>
              <a:buSzPct val="50000"/>
              <a:buChar char="•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Same serialization</a:t>
            </a:r>
          </a:p>
          <a:p>
            <a:pPr marL="180473" indent="-180473">
              <a:lnSpc>
                <a:spcPct val="110000"/>
              </a:lnSpc>
              <a:buSzPct val="50000"/>
              <a:buChar char="•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Python or TorchScript</a:t>
            </a:r>
            <a:br/>
            <a:endParaRPr/>
          </a:p>
          <a:p>
            <a:pPr>
              <a:lnSpc>
                <a:spcPct val="11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Eager at its core</a:t>
            </a:r>
          </a:p>
          <a:p>
            <a:pPr marL="180473" indent="-180473">
              <a:lnSpc>
                <a:spcPct val="110000"/>
              </a:lnSpc>
              <a:buSzPct val="50000"/>
              <a:buChar char="•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Most logic is in python</a:t>
            </a:r>
          </a:p>
          <a:p>
            <a:pPr marL="180473" indent="-180473">
              <a:lnSpc>
                <a:spcPct val="110000"/>
              </a:lnSpc>
              <a:buSzPct val="50000"/>
              <a:buChar char="•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Extensibility, debuggers, stack traces</a:t>
            </a:r>
            <a:br/>
            <a:endParaRPr/>
          </a:p>
          <a:p>
            <a:pPr>
              <a:lnSpc>
                <a:spcPct val="11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Extensible API</a:t>
            </a:r>
          </a:p>
          <a:p>
            <a:pPr marL="180473" indent="-180473">
              <a:lnSpc>
                <a:spcPct val="110000"/>
              </a:lnSpc>
              <a:buSzPct val="50000"/>
              <a:buChar char="•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New layers</a:t>
            </a:r>
          </a:p>
          <a:p>
            <a:pPr marL="180473" indent="-180473">
              <a:lnSpc>
                <a:spcPct val="110000"/>
              </a:lnSpc>
              <a:buSzPct val="50000"/>
              <a:buChar char="•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Observers</a:t>
            </a:r>
          </a:p>
          <a:p>
            <a:pPr marL="180473" indent="-180473">
              <a:lnSpc>
                <a:spcPct val="110000"/>
              </a:lnSpc>
              <a:buSzPct val="50000"/>
              <a:buChar char="•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Quantization techniques</a:t>
            </a:r>
          </a:p>
          <a:p>
            <a:pPr marL="180473" indent="-180473">
              <a:lnSpc>
                <a:spcPct val="110000"/>
              </a:lnSpc>
              <a:buSzPct val="50000"/>
              <a:buChar char="•"/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Partial quantization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33"/>
          <p:cNvSpPr txBox="1"/>
          <p:nvPr/>
        </p:nvSpPr>
        <p:spPr>
          <a:xfrm>
            <a:off x="588975" y="1772920"/>
            <a:ext cx="7890551" cy="798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rPr dirty="0"/>
              <a:t>PYTORCH </a:t>
            </a:r>
            <a:br>
              <a:rPr dirty="0"/>
            </a:br>
            <a:r>
              <a:rPr dirty="0"/>
              <a:t>QUANTIZATION</a:t>
            </a:r>
          </a:p>
        </p:txBody>
      </p:sp>
      <p:sp>
        <p:nvSpPr>
          <p:cNvPr id="144" name="TextBox 10"/>
          <p:cNvSpPr txBox="1"/>
          <p:nvPr/>
        </p:nvSpPr>
        <p:spPr>
          <a:xfrm>
            <a:off x="608151" y="4296975"/>
            <a:ext cx="2926081" cy="204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600" cap="all" spc="164">
                <a:solidFill>
                  <a:srgbClr val="535353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TURN-KEY WORKFLOWS</a:t>
            </a:r>
          </a:p>
        </p:txBody>
      </p:sp>
      <p:sp>
        <p:nvSpPr>
          <p:cNvPr id="145" name="TextBox 7"/>
          <p:cNvSpPr txBox="1"/>
          <p:nvPr/>
        </p:nvSpPr>
        <p:spPr>
          <a:xfrm>
            <a:off x="608151" y="5064627"/>
            <a:ext cx="2781751" cy="677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defRPr sz="1400" spc="28">
                <a:solidFill>
                  <a:srgbClr val="A7A7A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Dynamic quantization</a:t>
            </a:r>
          </a:p>
          <a:p>
            <a:pPr>
              <a:lnSpc>
                <a:spcPct val="120000"/>
              </a:lnSpc>
              <a:defRPr sz="1400" spc="28">
                <a:solidFill>
                  <a:srgbClr val="A7A7A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Post training quantization</a:t>
            </a:r>
          </a:p>
          <a:p>
            <a:pPr>
              <a:lnSpc>
                <a:spcPct val="120000"/>
              </a:lnSpc>
              <a:defRPr sz="1400" spc="28">
                <a:solidFill>
                  <a:srgbClr val="A7A7A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Quantization aware training</a:t>
            </a:r>
          </a:p>
        </p:txBody>
      </p:sp>
      <p:sp>
        <p:nvSpPr>
          <p:cNvPr id="146" name="TextBox 7"/>
          <p:cNvSpPr txBox="1"/>
          <p:nvPr/>
        </p:nvSpPr>
        <p:spPr>
          <a:xfrm>
            <a:off x="4270685" y="5064627"/>
            <a:ext cx="3340547" cy="677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defRPr sz="1400" spc="28">
                <a:solidFill>
                  <a:srgbClr val="A7A7A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/>
              <a:t>Every part of the workflow is flexible</a:t>
            </a:r>
          </a:p>
          <a:p>
            <a:pPr>
              <a:lnSpc>
                <a:spcPct val="120000"/>
              </a:lnSpc>
              <a:defRPr sz="1400" spc="28">
                <a:solidFill>
                  <a:srgbClr val="A7A7A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/>
              <a:t>Use or build your own (in </a:t>
            </a:r>
            <a:r>
              <a:rPr dirty="0" err="1"/>
              <a:t>PyTorch</a:t>
            </a:r>
            <a:r>
              <a:rPr dirty="0"/>
              <a:t>)</a:t>
            </a:r>
          </a:p>
        </p:txBody>
      </p:sp>
      <p:sp>
        <p:nvSpPr>
          <p:cNvPr id="147" name="TextBox 10"/>
          <p:cNvSpPr txBox="1"/>
          <p:nvPr/>
        </p:nvSpPr>
        <p:spPr>
          <a:xfrm>
            <a:off x="4270685" y="4296975"/>
            <a:ext cx="2926081" cy="46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defRPr sz="1600" cap="all" spc="164">
                <a:solidFill>
                  <a:srgbClr val="535353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COMPONENTS FOR </a:t>
            </a:r>
            <a:br/>
            <a:r>
              <a:t>TUNING &amp; RESEARCH </a:t>
            </a:r>
          </a:p>
        </p:txBody>
      </p:sp>
      <p:sp>
        <p:nvSpPr>
          <p:cNvPr id="148" name="TextBox 7"/>
          <p:cNvSpPr txBox="1"/>
          <p:nvPr/>
        </p:nvSpPr>
        <p:spPr>
          <a:xfrm>
            <a:off x="7933966" y="5064627"/>
            <a:ext cx="3340547" cy="677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defRPr sz="1400" spc="28">
                <a:solidFill>
                  <a:srgbClr val="A7A7A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Quantized tensor and operations</a:t>
            </a:r>
          </a:p>
          <a:p>
            <a:pPr>
              <a:lnSpc>
                <a:spcPct val="120000"/>
              </a:lnSpc>
              <a:defRPr sz="1400" spc="28">
                <a:solidFill>
                  <a:srgbClr val="A7A7A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Optimized kernels for x86 and ARM CPUs</a:t>
            </a:r>
          </a:p>
          <a:p>
            <a:pPr>
              <a:lnSpc>
                <a:spcPct val="120000"/>
              </a:lnSpc>
              <a:defRPr sz="1400" spc="28">
                <a:solidFill>
                  <a:srgbClr val="A7A7A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t>(other backends coming)</a:t>
            </a:r>
          </a:p>
        </p:txBody>
      </p:sp>
      <p:sp>
        <p:nvSpPr>
          <p:cNvPr id="149" name="TextBox 10"/>
          <p:cNvSpPr txBox="1"/>
          <p:nvPr/>
        </p:nvSpPr>
        <p:spPr>
          <a:xfrm>
            <a:off x="7933966" y="4296975"/>
            <a:ext cx="2926081" cy="204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600" cap="all" spc="164">
                <a:solidFill>
                  <a:srgbClr val="535353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CORE SUPPORT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6" y="3223896"/>
            <a:ext cx="664209" cy="664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29" y="3227169"/>
            <a:ext cx="657662" cy="657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43" y="3227169"/>
            <a:ext cx="1097314" cy="657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"/>
          <p:cNvGraphicFramePr/>
          <p:nvPr>
            <p:extLst>
              <p:ext uri="{D42A27DB-BD31-4B8C-83A1-F6EECF244321}">
                <p14:modId xmlns:p14="http://schemas.microsoft.com/office/powerpoint/2010/main" val="601169403"/>
              </p:ext>
            </p:extLst>
          </p:nvPr>
        </p:nvGraphicFramePr>
        <p:xfrm>
          <a:off x="613833" y="2171700"/>
          <a:ext cx="10964329" cy="266700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868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4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4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400" b="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T w="3175">
                      <a:solidFill>
                        <a:srgbClr val="FFFFFF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Quantization</a:t>
                      </a:r>
                    </a:p>
                  </a:txBody>
                  <a:tcPr marL="0" marR="0" marT="0" marB="0" anchor="ctr" horzOverflow="overflow">
                    <a:lnT w="3175">
                      <a:solidFill>
                        <a:srgbClr val="FFFFFF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Dataset Requirements</a:t>
                      </a:r>
                    </a:p>
                  </a:txBody>
                  <a:tcPr marL="0" marR="0" marT="0" marB="0" anchor="ctr" horzOverflow="overflow">
                    <a:lnT w="3175">
                      <a:solidFill>
                        <a:srgbClr val="FFFFFF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Works Best For</a:t>
                      </a:r>
                    </a:p>
                  </a:txBody>
                  <a:tcPr marL="0" marR="0" marT="0" marB="0" anchor="ctr" horzOverflow="overflow">
                    <a:lnT w="3175">
                      <a:solidFill>
                        <a:srgbClr val="FFFFFF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535353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Accuracy</a:t>
                      </a:r>
                    </a:p>
                  </a:txBody>
                  <a:tcPr marL="0" marR="0" marT="0" marB="0" anchor="ctr" horzOverflow="overflow"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Dynamic Quantization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weights only</a:t>
                      </a:r>
                      <a:r>
                        <a:rPr lang="en-US" sz="1400" dirty="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 (both fp16 and int8)</a:t>
                      </a:r>
                      <a:endParaRPr sz="1400" dirty="0">
                        <a:solidFill>
                          <a:srgbClr val="535353"/>
                        </a:solidFill>
                        <a:latin typeface="FreightSansLFPro"/>
                        <a:ea typeface="FreightSansLFPro"/>
                        <a:cs typeface="FreightSansLFPro"/>
                        <a:sym typeface="FreightSansLFPro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40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defRPr>
                      </a:pPr>
                      <a:r>
                        <a:rPr lang="en-US" dirty="0"/>
                        <a:t>None</a:t>
                      </a:r>
                      <a:endParaRPr dirty="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small batch LSTMs and MLPs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good</a:t>
                      </a:r>
                    </a:p>
                  </a:txBody>
                  <a:tcPr marL="0" marR="0" marT="0" marB="0" anchor="ctr" horzOverflow="overflow">
                    <a:lnR w="3175">
                      <a:solidFill>
                        <a:srgbClr val="FFFFFF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Post Training Quantization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weights and activations</a:t>
                      </a:r>
                      <a:r>
                        <a:rPr lang="en-US" sz="1400" dirty="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 (8 bit)</a:t>
                      </a:r>
                      <a:endParaRPr sz="1400" dirty="0">
                        <a:solidFill>
                          <a:srgbClr val="535353"/>
                        </a:solidFill>
                        <a:latin typeface="FreightSansLFPro"/>
                        <a:ea typeface="FreightSansLFPro"/>
                        <a:cs typeface="FreightSansLFPro"/>
                        <a:sym typeface="FreightSansLFPro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calibration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CNNs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good</a:t>
                      </a:r>
                    </a:p>
                  </a:txBody>
                  <a:tcPr marL="0" marR="0" marT="0" marB="0" anchor="ctr" horzOverflow="overflow">
                    <a:lnR w="3175">
                      <a:solidFill>
                        <a:srgbClr val="FFFFFF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reightSansLFPro Medium"/>
                          <a:ea typeface="FreightSansLFPro Medium"/>
                          <a:cs typeface="FreightSansLFPro Medium"/>
                          <a:sym typeface="FreightSansLFPro Medium"/>
                        </a:rPr>
                        <a:t>Quantization-Aware Training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B w="3175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weights and activations</a:t>
                      </a:r>
                      <a:r>
                        <a:rPr lang="en-US" sz="1400" dirty="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 (8 bit)</a:t>
                      </a:r>
                      <a:endParaRPr sz="1400" dirty="0">
                        <a:solidFill>
                          <a:srgbClr val="535353"/>
                        </a:solidFill>
                        <a:latin typeface="FreightSansLFPro"/>
                        <a:ea typeface="FreightSansLFPro"/>
                        <a:cs typeface="FreightSansLFPro"/>
                        <a:sym typeface="FreightSansLFPro"/>
                      </a:endParaRPr>
                    </a:p>
                  </a:txBody>
                  <a:tcPr marL="0" marR="0" marT="0" marB="0" anchor="ctr" horzOverflow="overflow">
                    <a:lnB w="3175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fine-tuning</a:t>
                      </a:r>
                    </a:p>
                  </a:txBody>
                  <a:tcPr marL="0" marR="0" marT="0" marB="0" anchor="ctr" horzOverflow="overflow">
                    <a:lnB w="3175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all</a:t>
                      </a:r>
                    </a:p>
                  </a:txBody>
                  <a:tcPr marL="0" marR="0" marT="0" marB="0" anchor="ctr" horzOverflow="overflow">
                    <a:lnB w="3175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FreightSansLFPro"/>
                          <a:ea typeface="FreightSansLFPro"/>
                          <a:cs typeface="FreightSansLFPro"/>
                          <a:sym typeface="FreightSansLFPro"/>
                        </a:rPr>
                        <a:t>best</a:t>
                      </a:r>
                    </a:p>
                  </a:txBody>
                  <a:tcPr marL="0" marR="0" marT="0" marB="0" anchor="ctr" horzOverflow="overflow">
                    <a:lnR w="3175">
                      <a:solidFill>
                        <a:srgbClr val="FFFFFF"/>
                      </a:solidFill>
                      <a:miter lim="400000"/>
                    </a:lnR>
                    <a:lnB w="3175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5" name="TextBox 33"/>
          <p:cNvSpPr txBox="1"/>
          <p:nvPr/>
        </p:nvSpPr>
        <p:spPr>
          <a:xfrm>
            <a:off x="588975" y="1772920"/>
            <a:ext cx="7890551" cy="34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lvl1pPr>
          </a:lstStyle>
          <a:p>
            <a:r>
              <a:t>WORKFLOWS</a:t>
            </a:r>
          </a:p>
        </p:txBody>
      </p:sp>
      <p:sp>
        <p:nvSpPr>
          <p:cNvPr id="156" name="TextBox 11"/>
          <p:cNvSpPr txBox="1"/>
          <p:nvPr/>
        </p:nvSpPr>
        <p:spPr>
          <a:xfrm>
            <a:off x="609600" y="6116320"/>
            <a:ext cx="5232600" cy="241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Or build your 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33"/>
          <p:cNvSpPr txBox="1"/>
          <p:nvPr/>
        </p:nvSpPr>
        <p:spPr>
          <a:xfrm>
            <a:off x="588975" y="1772920"/>
            <a:ext cx="5273849" cy="798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rPr dirty="0"/>
              <a:t>WORKFLOW: </a:t>
            </a:r>
            <a:br>
              <a:rPr dirty="0"/>
            </a:br>
            <a:r>
              <a:rPr dirty="0"/>
              <a:t>Dynamic Quantization</a:t>
            </a:r>
          </a:p>
        </p:txBody>
      </p:sp>
      <p:sp>
        <p:nvSpPr>
          <p:cNvPr id="159" name="TextBox 11"/>
          <p:cNvSpPr txBox="1"/>
          <p:nvPr/>
        </p:nvSpPr>
        <p:spPr>
          <a:xfrm>
            <a:off x="609600" y="3434079"/>
            <a:ext cx="5232600" cy="190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How:</a:t>
            </a:r>
            <a:r>
              <a:rPr dirty="0"/>
              <a:t> </a:t>
            </a:r>
            <a:r>
              <a:rPr lang="en-US" dirty="0"/>
              <a:t>tweak model, </a:t>
            </a:r>
            <a:r>
              <a:rPr dirty="0"/>
              <a:t>one line API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What: </a:t>
            </a:r>
            <a:r>
              <a:rPr dirty="0"/>
              <a:t>quantize weights once, activations at runtime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Good for: </a:t>
            </a:r>
            <a:r>
              <a:rPr dirty="0"/>
              <a:t>LSTMs</a:t>
            </a:r>
            <a:r>
              <a:rPr lang="en-US" dirty="0"/>
              <a:t>/Transformers</a:t>
            </a:r>
            <a:r>
              <a:rPr dirty="0"/>
              <a:t> and MLPs with small batch size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Savings: </a:t>
            </a:r>
            <a:r>
              <a:rPr dirty="0"/>
              <a:t>2x faster compute, 4x less memory</a:t>
            </a:r>
          </a:p>
        </p:txBody>
      </p:sp>
      <p:sp>
        <p:nvSpPr>
          <p:cNvPr id="160" name="nnqd.Linear"/>
          <p:cNvSpPr/>
          <p:nvPr/>
        </p:nvSpPr>
        <p:spPr>
          <a:xfrm>
            <a:off x="8420918" y="1641450"/>
            <a:ext cx="1522364" cy="55071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nnqd.Linear</a:t>
            </a:r>
          </a:p>
        </p:txBody>
      </p:sp>
      <p:sp>
        <p:nvSpPr>
          <p:cNvPr id="161" name="W int8"/>
          <p:cNvSpPr/>
          <p:nvPr/>
        </p:nvSpPr>
        <p:spPr>
          <a:xfrm>
            <a:off x="8216379" y="859504"/>
            <a:ext cx="898873" cy="594177"/>
          </a:xfrm>
          <a:prstGeom prst="rect">
            <a:avLst/>
          </a:prstGeom>
          <a:solidFill>
            <a:schemeClr val="accent1">
              <a:lumOff val="111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sz="2200"/>
              <a:t>W</a:t>
            </a:r>
            <a:br/>
            <a:r>
              <a:t>int8</a:t>
            </a:r>
          </a:p>
        </p:txBody>
      </p:sp>
      <p:sp>
        <p:nvSpPr>
          <p:cNvPr id="162" name="bias float"/>
          <p:cNvSpPr/>
          <p:nvPr/>
        </p:nvSpPr>
        <p:spPr>
          <a:xfrm>
            <a:off x="9248948" y="859504"/>
            <a:ext cx="898873" cy="59417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sz="2200"/>
              <a:t>bias</a:t>
            </a:r>
            <a:br/>
            <a:r>
              <a:t>float</a:t>
            </a:r>
          </a:p>
        </p:txBody>
      </p:sp>
      <p:sp>
        <p:nvSpPr>
          <p:cNvPr id="163" name="X float"/>
          <p:cNvSpPr/>
          <p:nvPr/>
        </p:nvSpPr>
        <p:spPr>
          <a:xfrm>
            <a:off x="7189018" y="1619719"/>
            <a:ext cx="898873" cy="59417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sz="2200"/>
              <a:t>X</a:t>
            </a:r>
            <a:br/>
            <a:r>
              <a:t>float</a:t>
            </a:r>
          </a:p>
        </p:txBody>
      </p:sp>
      <p:sp>
        <p:nvSpPr>
          <p:cNvPr id="164" name="Y float"/>
          <p:cNvSpPr/>
          <p:nvPr/>
        </p:nvSpPr>
        <p:spPr>
          <a:xfrm>
            <a:off x="10276309" y="1619719"/>
            <a:ext cx="898873" cy="59417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sz="2200"/>
              <a:t>Y</a:t>
            </a:r>
            <a:br/>
            <a:r>
              <a:t>float</a:t>
            </a:r>
          </a:p>
        </p:txBody>
      </p:sp>
      <p:sp>
        <p:nvSpPr>
          <p:cNvPr id="165" name="Line"/>
          <p:cNvSpPr/>
          <p:nvPr/>
        </p:nvSpPr>
        <p:spPr>
          <a:xfrm>
            <a:off x="8084234" y="1907602"/>
            <a:ext cx="331328" cy="1"/>
          </a:xfrm>
          <a:prstGeom prst="line">
            <a:avLst/>
          </a:prstGeom>
          <a:ln w="127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Line"/>
          <p:cNvSpPr/>
          <p:nvPr/>
        </p:nvSpPr>
        <p:spPr>
          <a:xfrm>
            <a:off x="9951134" y="1907602"/>
            <a:ext cx="331328" cy="1"/>
          </a:xfrm>
          <a:prstGeom prst="line">
            <a:avLst/>
          </a:prstGeom>
          <a:ln w="127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>
            <a:off x="9606448" y="1445592"/>
            <a:ext cx="1" cy="179439"/>
          </a:xfrm>
          <a:prstGeom prst="line">
            <a:avLst/>
          </a:prstGeom>
          <a:ln w="127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>
            <a:off x="8665815" y="1445592"/>
            <a:ext cx="1" cy="179439"/>
          </a:xfrm>
          <a:prstGeom prst="line">
            <a:avLst/>
          </a:prstGeom>
          <a:ln w="127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Rectangle 2"/>
          <p:cNvSpPr txBox="1"/>
          <p:nvPr/>
        </p:nvSpPr>
        <p:spPr>
          <a:xfrm>
            <a:off x="6633319" y="3406241"/>
            <a:ext cx="5097562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load or train your model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D780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F3F3F9"/>
                </a:solidFill>
              </a:rPr>
              <a:t>model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3F3F9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WordLanguageModel</a:t>
            </a:r>
            <a:r>
              <a:rPr>
                <a:solidFill>
                  <a:srgbClr val="F3F3F9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D780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F3F3F9"/>
                </a:solidFill>
              </a:rPr>
              <a:t>model.</a:t>
            </a:r>
            <a:r>
              <a:t>load_state_dict</a:t>
            </a:r>
            <a:r>
              <a:rPr>
                <a:solidFill>
                  <a:srgbClr val="F3F3F9"/>
                </a:solidFill>
              </a:rPr>
              <a:t>(torch.</a:t>
            </a:r>
            <a:r>
              <a:t>load</a:t>
            </a:r>
            <a:r>
              <a:rPr>
                <a:solidFill>
                  <a:srgbClr val="F3F3F9"/>
                </a:solidFill>
              </a:rPr>
              <a:t>("model.pt"))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quantize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D780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F3F3F9"/>
                </a:solidFill>
              </a:rPr>
              <a:t>qmodel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3F3F9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quantize_dynamic</a:t>
            </a:r>
            <a:r>
              <a:rPr>
                <a:solidFill>
                  <a:srgbClr val="F3F3F9"/>
                </a:solidFill>
              </a:rPr>
              <a:t>(model,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  dtype=torch.quint8)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use or deploy for C++ inference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output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80D6"/>
                </a:solidFill>
              </a:rPr>
              <a:t>qmodel</a:t>
            </a:r>
            <a:r>
              <a:t>(</a:t>
            </a:r>
            <a:r>
              <a:rPr>
                <a:solidFill>
                  <a:srgbClr val="C8BCFF"/>
                </a:solidFill>
              </a:rPr>
              <a:t>input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torch.jit.</a:t>
            </a:r>
            <a:r>
              <a:rPr>
                <a:solidFill>
                  <a:srgbClr val="D780D6"/>
                </a:solidFill>
              </a:rPr>
              <a:t>script</a:t>
            </a:r>
            <a:r>
              <a:t>(qmodel).</a:t>
            </a:r>
            <a:r>
              <a:rPr>
                <a:solidFill>
                  <a:srgbClr val="D780D6"/>
                </a:solidFill>
              </a:rPr>
              <a:t>save</a:t>
            </a:r>
            <a:r>
              <a:t>("scripted.pt")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nq.Conv"/>
          <p:cNvSpPr/>
          <p:nvPr/>
        </p:nvSpPr>
        <p:spPr>
          <a:xfrm>
            <a:off x="8420918" y="5197450"/>
            <a:ext cx="1522364" cy="55071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nnq.Conv</a:t>
            </a:r>
          </a:p>
        </p:txBody>
      </p:sp>
      <p:sp>
        <p:nvSpPr>
          <p:cNvPr id="172" name="W int8"/>
          <p:cNvSpPr/>
          <p:nvPr/>
        </p:nvSpPr>
        <p:spPr>
          <a:xfrm>
            <a:off x="8216379" y="4415504"/>
            <a:ext cx="898873" cy="594177"/>
          </a:xfrm>
          <a:prstGeom prst="rect">
            <a:avLst/>
          </a:prstGeom>
          <a:solidFill>
            <a:schemeClr val="accent1">
              <a:lumOff val="111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sz="2200"/>
              <a:t>W</a:t>
            </a:r>
            <a:br/>
            <a:r>
              <a:t>int8</a:t>
            </a:r>
          </a:p>
        </p:txBody>
      </p:sp>
      <p:sp>
        <p:nvSpPr>
          <p:cNvPr id="173" name="bias float"/>
          <p:cNvSpPr/>
          <p:nvPr/>
        </p:nvSpPr>
        <p:spPr>
          <a:xfrm>
            <a:off x="9248948" y="4415504"/>
            <a:ext cx="898873" cy="59417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sz="2200"/>
              <a:t>bias</a:t>
            </a:r>
            <a:br/>
            <a:r>
              <a:t>float</a:t>
            </a:r>
          </a:p>
        </p:txBody>
      </p:sp>
      <p:sp>
        <p:nvSpPr>
          <p:cNvPr id="174" name="X uint8"/>
          <p:cNvSpPr/>
          <p:nvPr/>
        </p:nvSpPr>
        <p:spPr>
          <a:xfrm>
            <a:off x="7189018" y="5175719"/>
            <a:ext cx="898873" cy="594177"/>
          </a:xfrm>
          <a:prstGeom prst="rect">
            <a:avLst/>
          </a:prstGeom>
          <a:solidFill>
            <a:schemeClr val="accent1">
              <a:lumOff val="111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sz="2200"/>
              <a:t>X</a:t>
            </a:r>
            <a:br/>
            <a:r>
              <a:t>uint8</a:t>
            </a:r>
          </a:p>
        </p:txBody>
      </p:sp>
      <p:sp>
        <p:nvSpPr>
          <p:cNvPr id="175" name="Y uint8"/>
          <p:cNvSpPr/>
          <p:nvPr/>
        </p:nvSpPr>
        <p:spPr>
          <a:xfrm>
            <a:off x="10276309" y="5175719"/>
            <a:ext cx="898873" cy="594177"/>
          </a:xfrm>
          <a:prstGeom prst="rect">
            <a:avLst/>
          </a:prstGeom>
          <a:solidFill>
            <a:schemeClr val="accent1">
              <a:lumOff val="111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sz="2200"/>
              <a:t>Y</a:t>
            </a:r>
            <a:br/>
            <a:r>
              <a:t>uint8</a:t>
            </a:r>
          </a:p>
        </p:txBody>
      </p:sp>
      <p:sp>
        <p:nvSpPr>
          <p:cNvPr id="176" name="Line"/>
          <p:cNvSpPr/>
          <p:nvPr/>
        </p:nvSpPr>
        <p:spPr>
          <a:xfrm>
            <a:off x="8084234" y="5463602"/>
            <a:ext cx="331328" cy="1"/>
          </a:xfrm>
          <a:prstGeom prst="line">
            <a:avLst/>
          </a:prstGeom>
          <a:ln w="127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Line"/>
          <p:cNvSpPr/>
          <p:nvPr/>
        </p:nvSpPr>
        <p:spPr>
          <a:xfrm>
            <a:off x="9951134" y="5463602"/>
            <a:ext cx="331328" cy="1"/>
          </a:xfrm>
          <a:prstGeom prst="line">
            <a:avLst/>
          </a:prstGeom>
          <a:ln w="127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Line"/>
          <p:cNvSpPr/>
          <p:nvPr/>
        </p:nvSpPr>
        <p:spPr>
          <a:xfrm>
            <a:off x="9606448" y="5001592"/>
            <a:ext cx="1" cy="179439"/>
          </a:xfrm>
          <a:prstGeom prst="line">
            <a:avLst/>
          </a:prstGeom>
          <a:ln w="127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>
            <a:off x="8665815" y="5001592"/>
            <a:ext cx="1" cy="179439"/>
          </a:xfrm>
          <a:prstGeom prst="line">
            <a:avLst/>
          </a:prstGeom>
          <a:ln w="127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Conv2d"/>
          <p:cNvSpPr/>
          <p:nvPr/>
        </p:nvSpPr>
        <p:spPr>
          <a:xfrm>
            <a:off x="8420918" y="2525626"/>
            <a:ext cx="1522364" cy="5507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Conv2d</a:t>
            </a:r>
          </a:p>
        </p:txBody>
      </p:sp>
      <p:sp>
        <p:nvSpPr>
          <p:cNvPr id="181" name="W float"/>
          <p:cNvSpPr/>
          <p:nvPr/>
        </p:nvSpPr>
        <p:spPr>
          <a:xfrm>
            <a:off x="8216379" y="1743679"/>
            <a:ext cx="898873" cy="59417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sz="2200"/>
              <a:t>W</a:t>
            </a:r>
            <a:br/>
            <a:r>
              <a:t>float</a:t>
            </a:r>
          </a:p>
        </p:txBody>
      </p:sp>
      <p:sp>
        <p:nvSpPr>
          <p:cNvPr id="182" name="bias float"/>
          <p:cNvSpPr/>
          <p:nvPr/>
        </p:nvSpPr>
        <p:spPr>
          <a:xfrm>
            <a:off x="9248948" y="1743679"/>
            <a:ext cx="898873" cy="59417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sz="2200"/>
              <a:t>bias</a:t>
            </a:r>
            <a:br/>
            <a:r>
              <a:t>float</a:t>
            </a:r>
          </a:p>
        </p:txBody>
      </p:sp>
      <p:sp>
        <p:nvSpPr>
          <p:cNvPr id="183" name="X float"/>
          <p:cNvSpPr/>
          <p:nvPr/>
        </p:nvSpPr>
        <p:spPr>
          <a:xfrm>
            <a:off x="7189018" y="2503895"/>
            <a:ext cx="898873" cy="59417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sz="2200"/>
              <a:t>X</a:t>
            </a:r>
            <a:br/>
            <a:r>
              <a:t>float</a:t>
            </a:r>
          </a:p>
        </p:txBody>
      </p:sp>
      <p:sp>
        <p:nvSpPr>
          <p:cNvPr id="184" name="Y float"/>
          <p:cNvSpPr/>
          <p:nvPr/>
        </p:nvSpPr>
        <p:spPr>
          <a:xfrm>
            <a:off x="10276309" y="2503895"/>
            <a:ext cx="898873" cy="59417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sz="2200"/>
              <a:t>Y</a:t>
            </a:r>
            <a:br/>
            <a:r>
              <a:t>float</a:t>
            </a:r>
          </a:p>
        </p:txBody>
      </p:sp>
      <p:sp>
        <p:nvSpPr>
          <p:cNvPr id="185" name="Line"/>
          <p:cNvSpPr/>
          <p:nvPr/>
        </p:nvSpPr>
        <p:spPr>
          <a:xfrm>
            <a:off x="8084234" y="2791778"/>
            <a:ext cx="331328" cy="1"/>
          </a:xfrm>
          <a:prstGeom prst="line">
            <a:avLst/>
          </a:prstGeom>
          <a:ln w="127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>
            <a:off x="9951134" y="2791778"/>
            <a:ext cx="331328" cy="1"/>
          </a:xfrm>
          <a:prstGeom prst="line">
            <a:avLst/>
          </a:prstGeom>
          <a:ln w="127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>
            <a:off x="9606448" y="2329768"/>
            <a:ext cx="1" cy="179438"/>
          </a:xfrm>
          <a:prstGeom prst="line">
            <a:avLst/>
          </a:prstGeom>
          <a:ln w="127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8665815" y="2329768"/>
            <a:ext cx="1" cy="179438"/>
          </a:xfrm>
          <a:prstGeom prst="line">
            <a:avLst/>
          </a:prstGeom>
          <a:ln w="127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observer"/>
          <p:cNvSpPr/>
          <p:nvPr/>
        </p:nvSpPr>
        <p:spPr>
          <a:xfrm>
            <a:off x="10276309" y="2166200"/>
            <a:ext cx="898873" cy="34074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observer</a:t>
            </a:r>
          </a:p>
        </p:txBody>
      </p:sp>
      <p:sp>
        <p:nvSpPr>
          <p:cNvPr id="190" name="observer"/>
          <p:cNvSpPr/>
          <p:nvPr/>
        </p:nvSpPr>
        <p:spPr>
          <a:xfrm>
            <a:off x="8216379" y="1429600"/>
            <a:ext cx="898873" cy="34074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observer</a:t>
            </a:r>
          </a:p>
        </p:txBody>
      </p:sp>
      <p:sp>
        <p:nvSpPr>
          <p:cNvPr id="191" name="out qparams"/>
          <p:cNvSpPr/>
          <p:nvPr/>
        </p:nvSpPr>
        <p:spPr>
          <a:xfrm>
            <a:off x="8682756" y="5719595"/>
            <a:ext cx="1265883" cy="34074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out qparams</a:t>
            </a:r>
          </a:p>
        </p:txBody>
      </p:sp>
      <p:sp>
        <p:nvSpPr>
          <p:cNvPr id="192" name="calibrate"/>
          <p:cNvSpPr txBox="1"/>
          <p:nvPr/>
        </p:nvSpPr>
        <p:spPr>
          <a:xfrm>
            <a:off x="8440673" y="820978"/>
            <a:ext cx="1482853" cy="344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000" cap="all" spc="199"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calibrate</a:t>
            </a:r>
          </a:p>
        </p:txBody>
      </p:sp>
      <p:sp>
        <p:nvSpPr>
          <p:cNvPr id="193" name="quantize"/>
          <p:cNvSpPr txBox="1"/>
          <p:nvPr/>
        </p:nvSpPr>
        <p:spPr>
          <a:xfrm>
            <a:off x="8477249" y="3803619"/>
            <a:ext cx="1409701" cy="344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000" cap="all" spc="199">
                <a:solidFill>
                  <a:srgbClr val="FFFFFF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1pPr>
          </a:lstStyle>
          <a:p>
            <a:r>
              <a:t>quantize</a:t>
            </a:r>
          </a:p>
        </p:txBody>
      </p:sp>
      <p:sp>
        <p:nvSpPr>
          <p:cNvPr id="194" name="TextBox 33"/>
          <p:cNvSpPr txBox="1"/>
          <p:nvPr/>
        </p:nvSpPr>
        <p:spPr>
          <a:xfrm>
            <a:off x="588975" y="1772920"/>
            <a:ext cx="5273849" cy="798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t>WORKFLOW: </a:t>
            </a:r>
            <a:br/>
            <a:r>
              <a:t>POST TRAINING</a:t>
            </a:r>
          </a:p>
        </p:txBody>
      </p:sp>
      <p:sp>
        <p:nvSpPr>
          <p:cNvPr id="195" name="TextBox 11"/>
          <p:cNvSpPr txBox="1"/>
          <p:nvPr/>
        </p:nvSpPr>
        <p:spPr>
          <a:xfrm>
            <a:off x="609600" y="3434079"/>
            <a:ext cx="5232600" cy="1654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How:</a:t>
            </a:r>
            <a:r>
              <a:t> tweak model, calibrate on data, convert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What: </a:t>
            </a:r>
            <a:r>
              <a:t>quantize weight and activations </a:t>
            </a:r>
            <a:br/>
            <a:r>
              <a:t>for entire model or submodules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Good for: </a:t>
            </a:r>
            <a:r>
              <a:t>CNNs (if the accuracy drop is acceptable)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Savings: </a:t>
            </a:r>
            <a:r>
              <a:t>1.5-2x faster compute, 4x less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"/>
          <p:cNvSpPr txBox="1"/>
          <p:nvPr/>
        </p:nvSpPr>
        <p:spPr>
          <a:xfrm>
            <a:off x="6979919" y="1788159"/>
            <a:ext cx="5036692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load or train your model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D780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F3F3F9"/>
                </a:solidFill>
              </a:rPr>
              <a:t>model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3F3F9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ResNet50</a:t>
            </a:r>
            <a:r>
              <a:rPr>
                <a:solidFill>
                  <a:srgbClr val="F3F3F9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D780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F3F3F9"/>
                </a:solidFill>
              </a:rPr>
              <a:t>model.</a:t>
            </a:r>
            <a:r>
              <a:t>load_state_dict</a:t>
            </a:r>
            <a:r>
              <a:rPr>
                <a:solidFill>
                  <a:srgbClr val="F3F3F9"/>
                </a:solidFill>
              </a:rPr>
              <a:t>(torch.</a:t>
            </a:r>
            <a:r>
              <a:t>load</a:t>
            </a:r>
            <a:r>
              <a:rPr>
                <a:solidFill>
                  <a:srgbClr val="F3F3F9"/>
                </a:solidFill>
              </a:rPr>
              <a:t>("model.pt"))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tweak model for best results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E6E48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change code directly or use manipulation APIs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model.eval()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model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quantization.</a:t>
            </a:r>
            <a:r>
              <a:rPr>
                <a:solidFill>
                  <a:srgbClr val="D780D6"/>
                </a:solidFill>
              </a:rPr>
              <a:t>fuse_modules</a:t>
            </a:r>
            <a:r>
              <a:t>(model,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F3F3F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[["conv1",</a:t>
            </a:r>
            <a:r>
              <a:rPr>
                <a:solidFill>
                  <a:srgbClr val="000000"/>
                </a:solidFill>
              </a:rPr>
              <a:t> </a:t>
            </a:r>
            <a:r>
              <a:t>"bn1",</a:t>
            </a:r>
            <a:r>
              <a:rPr>
                <a:solidFill>
                  <a:srgbClr val="000000"/>
                </a:solidFill>
              </a:rPr>
              <a:t> </a:t>
            </a:r>
            <a:r>
              <a:t>"relu1"]])</a:t>
            </a:r>
          </a:p>
        </p:txBody>
      </p:sp>
      <p:sp>
        <p:nvSpPr>
          <p:cNvPr id="271" name="TextBox 33"/>
          <p:cNvSpPr txBox="1"/>
          <p:nvPr/>
        </p:nvSpPr>
        <p:spPr>
          <a:xfrm>
            <a:off x="588975" y="1772920"/>
            <a:ext cx="5273849" cy="798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pPr>
            <a:r>
              <a:t>WORKFLOW: </a:t>
            </a:r>
            <a:br/>
            <a:r>
              <a:t>POST TRAINING</a:t>
            </a:r>
          </a:p>
        </p:txBody>
      </p:sp>
      <p:sp>
        <p:nvSpPr>
          <p:cNvPr id="272" name="TextBox 11"/>
          <p:cNvSpPr txBox="1"/>
          <p:nvPr/>
        </p:nvSpPr>
        <p:spPr>
          <a:xfrm>
            <a:off x="430220" y="3387788"/>
            <a:ext cx="5232601" cy="234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How:  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1. Use modules for all operations with state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2. Explicitly control where activations are quantized and dequantized</a:t>
            </a:r>
          </a:p>
          <a:p>
            <a:pPr>
              <a:lnSpc>
                <a:spcPct val="140000"/>
              </a:lnSpc>
              <a:defRPr spc="-25">
                <a:solidFill>
                  <a:srgbClr val="777777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pPr>
            <a:r>
              <a:rPr dirty="0">
                <a:solidFill>
                  <a:srgbClr val="535353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rPr>
              <a:t> 3. Fuse operations prior to quantization for performance and accuracy benefits</a:t>
            </a:r>
          </a:p>
        </p:txBody>
      </p:sp>
      <p:sp>
        <p:nvSpPr>
          <p:cNvPr id="273" name="ConvReLU2d(…"/>
          <p:cNvSpPr txBox="1"/>
          <p:nvPr/>
        </p:nvSpPr>
        <p:spPr>
          <a:xfrm>
            <a:off x="6780663" y="4744295"/>
            <a:ext cx="4495781" cy="208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200"/>
              </a:lnSpc>
              <a:defRPr sz="14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FFC000"/>
                </a:solidFill>
              </a:rPr>
              <a:t>ConvReLU2d(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FFC000"/>
                </a:solidFill>
              </a:rPr>
              <a:t>  (0): Conv2d(3, 64, </a:t>
            </a:r>
            <a:r>
              <a:rPr dirty="0" err="1">
                <a:solidFill>
                  <a:srgbClr val="FFC000"/>
                </a:solidFill>
              </a:rPr>
              <a:t>kernel_size</a:t>
            </a:r>
            <a:r>
              <a:rPr dirty="0">
                <a:solidFill>
                  <a:srgbClr val="FFC000"/>
                </a:solidFill>
              </a:rPr>
              <a:t>=(7, 7), 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FFC000"/>
                </a:solidFill>
              </a:rPr>
              <a:t>stride=(2, 2), padding=(3, 3))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FFC000"/>
                </a:solidFill>
              </a:rPr>
              <a:t>  (1): </a:t>
            </a:r>
            <a:r>
              <a:rPr dirty="0" err="1">
                <a:solidFill>
                  <a:srgbClr val="FFC000"/>
                </a:solidFill>
              </a:rPr>
              <a:t>ReLU</a:t>
            </a:r>
            <a:r>
              <a:rPr dirty="0">
                <a:solidFill>
                  <a:srgbClr val="FFC000"/>
                </a:solidFill>
              </a:rPr>
              <a:t>(</a:t>
            </a:r>
            <a:r>
              <a:rPr dirty="0" err="1">
                <a:solidFill>
                  <a:srgbClr val="FFC000"/>
                </a:solidFill>
              </a:rPr>
              <a:t>inplace</a:t>
            </a:r>
            <a:r>
              <a:rPr dirty="0">
                <a:solidFill>
                  <a:srgbClr val="FFC000"/>
                </a:solidFill>
              </a:rPr>
              <a:t>=True)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274" name="TextBox 33"/>
          <p:cNvSpPr txBox="1"/>
          <p:nvPr/>
        </p:nvSpPr>
        <p:spPr>
          <a:xfrm>
            <a:off x="588975" y="2603500"/>
            <a:ext cx="5273849" cy="3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600" cap="all" spc="742">
                <a:solidFill>
                  <a:schemeClr val="accent1"/>
                </a:solidFill>
                <a:latin typeface="FreightSansLFPro Light"/>
                <a:ea typeface="FreightSansLFPro Light"/>
                <a:cs typeface="FreightSansLFPro Light"/>
                <a:sym typeface="FreightSansLFPro Light"/>
              </a:defRPr>
            </a:lvl1pPr>
          </a:lstStyle>
          <a:p>
            <a:r>
              <a:t>1. Modify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TDC">
  <a:themeElements>
    <a:clrScheme name="PTDC">
      <a:dk1>
        <a:srgbClr val="262626"/>
      </a:dk1>
      <a:lt1>
        <a:srgbClr val="FFFFFF"/>
      </a:lt1>
      <a:dk2>
        <a:srgbClr val="A7A7A7"/>
      </a:dk2>
      <a:lt2>
        <a:srgbClr val="535353"/>
      </a:lt2>
      <a:accent1>
        <a:srgbClr val="EE4C2C"/>
      </a:accent1>
      <a:accent2>
        <a:srgbClr val="AA85E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PTDC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TD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6262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6262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TDC">
  <a:themeElements>
    <a:clrScheme name="PTD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4C2C"/>
      </a:accent1>
      <a:accent2>
        <a:srgbClr val="AA85E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PTDC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TD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6262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6262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24307</TotalTime>
  <Words>1903</Words>
  <Application>Microsoft Macintosh PowerPoint</Application>
  <PresentationFormat>Widescreen</PresentationFormat>
  <Paragraphs>390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FreightSans Pro Book</vt:lpstr>
      <vt:lpstr>FreightSansLFPro</vt:lpstr>
      <vt:lpstr>FreightSansLFPro Light</vt:lpstr>
      <vt:lpstr>FreightSansLFPro Medium</vt:lpstr>
      <vt:lpstr>Menlo</vt:lpstr>
      <vt:lpstr>PTDC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Raghuraman Krishnamoorthi</cp:lastModifiedBy>
  <cp:revision>26</cp:revision>
  <dcterms:modified xsi:type="dcterms:W3CDTF">2019-12-08T16:59:02Z</dcterms:modified>
</cp:coreProperties>
</file>