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2" r:id="rId5"/>
    <p:sldId id="259" r:id="rId6"/>
    <p:sldId id="263" r:id="rId7"/>
    <p:sldId id="268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2" autoAdjust="0"/>
    <p:restoredTop sz="96405" autoAdjust="0"/>
  </p:normalViewPr>
  <p:slideViewPr>
    <p:cSldViewPr snapToGrid="0">
      <p:cViewPr>
        <p:scale>
          <a:sx n="78" d="100"/>
          <a:sy n="78" d="100"/>
        </p:scale>
        <p:origin x="1944" y="1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$0.99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$2.98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$4.99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3 </a:t>
          </a:r>
          <a:br>
            <a:rPr lang="en-US" dirty="0"/>
          </a:br>
          <a:r>
            <a:rPr lang="en-US" dirty="0"/>
            <a:t>days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4,9</a:t>
          </a:r>
          <a:r>
            <a:rPr lang="en-US" baseline="0" dirty="0"/>
            <a:t> days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7 </a:t>
          </a:r>
          <a:br>
            <a:rPr lang="en-US" dirty="0"/>
          </a:br>
          <a:r>
            <a:rPr lang="en-US" dirty="0"/>
            <a:t>days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151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$0.99</a:t>
          </a:r>
        </a:p>
      </dsp:txBody>
      <dsp:txXfrm>
        <a:off x="526327" y="520099"/>
        <a:ext cx="1572527" cy="1048351"/>
      </dsp:txXfrm>
    </dsp:sp>
    <dsp:sp modelId="{919A589F-F74A-40C3-BE88-AB8730BCAB04}">
      <dsp:nvSpPr>
        <dsp:cNvPr id="0" name=""/>
        <dsp:cNvSpPr/>
      </dsp:nvSpPr>
      <dsp:spPr>
        <a:xfrm>
          <a:off x="2360941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$2.98</a:t>
          </a:r>
        </a:p>
      </dsp:txBody>
      <dsp:txXfrm>
        <a:off x="2885117" y="520099"/>
        <a:ext cx="1572527" cy="1048351"/>
      </dsp:txXfrm>
    </dsp:sp>
    <dsp:sp modelId="{268F2328-4548-422B-9C65-80797E16B241}">
      <dsp:nvSpPr>
        <dsp:cNvPr id="0" name=""/>
        <dsp:cNvSpPr/>
      </dsp:nvSpPr>
      <dsp:spPr>
        <a:xfrm>
          <a:off x="4719732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$4.99</a:t>
          </a:r>
        </a:p>
      </dsp:txBody>
      <dsp:txXfrm>
        <a:off x="5243908" y="520099"/>
        <a:ext cx="1572527" cy="1048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151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 </a:t>
          </a:r>
          <a:br>
            <a:rPr lang="en-US" sz="3300" kern="1200" dirty="0"/>
          </a:br>
          <a:r>
            <a:rPr lang="en-US" sz="3300" kern="1200" dirty="0"/>
            <a:t>days</a:t>
          </a:r>
        </a:p>
      </dsp:txBody>
      <dsp:txXfrm>
        <a:off x="526327" y="520099"/>
        <a:ext cx="1572527" cy="1048351"/>
      </dsp:txXfrm>
    </dsp:sp>
    <dsp:sp modelId="{919A589F-F74A-40C3-BE88-AB8730BCAB04}">
      <dsp:nvSpPr>
        <dsp:cNvPr id="0" name=""/>
        <dsp:cNvSpPr/>
      </dsp:nvSpPr>
      <dsp:spPr>
        <a:xfrm>
          <a:off x="2360941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4,9</a:t>
          </a:r>
          <a:r>
            <a:rPr lang="en-US" sz="3300" kern="1200" baseline="0" dirty="0"/>
            <a:t> days</a:t>
          </a:r>
          <a:endParaRPr lang="en-US" sz="3300" kern="1200" dirty="0"/>
        </a:p>
      </dsp:txBody>
      <dsp:txXfrm>
        <a:off x="2885117" y="520099"/>
        <a:ext cx="1572527" cy="1048351"/>
      </dsp:txXfrm>
    </dsp:sp>
    <dsp:sp modelId="{268F2328-4548-422B-9C65-80797E16B241}">
      <dsp:nvSpPr>
        <dsp:cNvPr id="0" name=""/>
        <dsp:cNvSpPr/>
      </dsp:nvSpPr>
      <dsp:spPr>
        <a:xfrm>
          <a:off x="4719731" y="520099"/>
          <a:ext cx="2620878" cy="104835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7 </a:t>
          </a:r>
          <a:br>
            <a:rPr lang="en-US" sz="3300" kern="1200" dirty="0"/>
          </a:br>
          <a:r>
            <a:rPr lang="en-US" sz="3300" kern="1200" dirty="0"/>
            <a:t>days</a:t>
          </a:r>
        </a:p>
      </dsp:txBody>
      <dsp:txXfrm>
        <a:off x="5243907" y="520099"/>
        <a:ext cx="1572527" cy="104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mailto:luis.dunning@rockbuster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g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r5jby5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fhvp5m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hyperlink" Target="https://tinyurl.com/yzfppvnk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9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276" y="581342"/>
            <a:ext cx="7415560" cy="1012531"/>
          </a:xfrm>
        </p:spPr>
        <p:txBody>
          <a:bodyPr>
            <a:normAutofit/>
          </a:bodyPr>
          <a:lstStyle/>
          <a:p>
            <a:r>
              <a:rPr lang="en-US" sz="5400" dirty="0"/>
              <a:t>ROCKBUSTER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449" y="1825636"/>
            <a:ext cx="6208254" cy="1600200"/>
          </a:xfrm>
        </p:spPr>
        <p:txBody>
          <a:bodyPr>
            <a:normAutofit/>
          </a:bodyPr>
          <a:lstStyle/>
          <a:p>
            <a:r>
              <a:rPr lang="en-US" sz="3200" dirty="0"/>
              <a:t>Online Video Rental Service </a:t>
            </a:r>
          </a:p>
          <a:p>
            <a:r>
              <a:rPr lang="en-US" sz="3200" dirty="0"/>
              <a:t>Launch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E501-E744-9FD9-C4FE-AEEE43644BAF}"/>
              </a:ext>
            </a:extLst>
          </p:cNvPr>
          <p:cNvSpPr txBox="1"/>
          <p:nvPr/>
        </p:nvSpPr>
        <p:spPr>
          <a:xfrm>
            <a:off x="536842" y="5820936"/>
            <a:ext cx="423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Luis Carlos Dunning </a:t>
            </a:r>
          </a:p>
          <a:p>
            <a:r>
              <a:rPr lang="en-US" dirty="0"/>
              <a:t>January 2025</a:t>
            </a:r>
          </a:p>
        </p:txBody>
      </p:sp>
      <p:pic>
        <p:nvPicPr>
          <p:cNvPr id="7" name="Graphic 6" descr="Film strip">
            <a:extLst>
              <a:ext uri="{FF2B5EF4-FFF2-40B4-BE49-F238E27FC236}">
                <a16:creationId xmlns:a16="http://schemas.microsoft.com/office/drawing/2014/main" id="{F27DCE52-C567-E122-2E3D-9303E6062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3" y="291038"/>
            <a:ext cx="14097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ED9AD-8F08-B140-14E4-12D148F41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255" y="2147041"/>
            <a:ext cx="5448296" cy="280738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E505401-D601-2807-962B-7E8867D8D4BD}"/>
              </a:ext>
            </a:extLst>
          </p:cNvPr>
          <p:cNvSpPr/>
          <p:nvPr/>
        </p:nvSpPr>
        <p:spPr>
          <a:xfrm rot="20710661">
            <a:off x="8880525" y="2465607"/>
            <a:ext cx="1190166" cy="5852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0AE360-95AB-7B0D-8025-FA089905E9FA}"/>
              </a:ext>
            </a:extLst>
          </p:cNvPr>
          <p:cNvSpPr/>
          <p:nvPr/>
        </p:nvSpPr>
        <p:spPr>
          <a:xfrm rot="20515266">
            <a:off x="8139647" y="2598256"/>
            <a:ext cx="27802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ROCKBUSTER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156" y="255134"/>
            <a:ext cx="9223443" cy="1036850"/>
          </a:xfrm>
        </p:spPr>
        <p:txBody>
          <a:bodyPr/>
          <a:lstStyle/>
          <a:p>
            <a:r>
              <a:rPr lang="en-US" dirty="0"/>
              <a:t>Questions &amp; Feedback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6AE5-9148-9C68-6158-2A8316CC8CAA}"/>
              </a:ext>
            </a:extLst>
          </p:cNvPr>
          <p:cNvSpPr txBox="1"/>
          <p:nvPr/>
        </p:nvSpPr>
        <p:spPr>
          <a:xfrm>
            <a:off x="5838392" y="6081434"/>
            <a:ext cx="6144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further questions and comments please contact me on </a:t>
            </a:r>
          </a:p>
          <a:p>
            <a:r>
              <a:rPr lang="en-US" dirty="0">
                <a:hlinkClick r:id="rId2"/>
              </a:rPr>
              <a:t>luis.dunning@rockbuster.com</a:t>
            </a:r>
            <a:r>
              <a:rPr lang="en-US" dirty="0"/>
              <a:t> </a:t>
            </a:r>
          </a:p>
        </p:txBody>
      </p:sp>
      <p:pic>
        <p:nvPicPr>
          <p:cNvPr id="5" name="Graphic 4" descr="Group brainstorm">
            <a:extLst>
              <a:ext uri="{FF2B5EF4-FFF2-40B4-BE49-F238E27FC236}">
                <a16:creationId xmlns:a16="http://schemas.microsoft.com/office/drawing/2014/main" id="{8D09D42A-17BC-38FD-ECBE-87798870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68" y="255134"/>
            <a:ext cx="1183532" cy="118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7F15B-79D5-DD04-BCC6-68F8138DC0E5}"/>
              </a:ext>
            </a:extLst>
          </p:cNvPr>
          <p:cNvSpPr txBox="1"/>
          <p:nvPr/>
        </p:nvSpPr>
        <p:spPr>
          <a:xfrm>
            <a:off x="208977" y="5679255"/>
            <a:ext cx="946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 very much for your attention.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7C8A8-42B7-17AC-4ECE-BF5BF1140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243" y="1629717"/>
            <a:ext cx="7087712" cy="39734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119C1E-0F3C-D77A-CC6B-F259044E706E}"/>
              </a:ext>
            </a:extLst>
          </p:cNvPr>
          <p:cNvSpPr/>
          <p:nvPr/>
        </p:nvSpPr>
        <p:spPr>
          <a:xfrm rot="20443216">
            <a:off x="4104553" y="3035133"/>
            <a:ext cx="1124757" cy="108321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51035-DECE-F5C4-A6FF-572213DC6E11}"/>
              </a:ext>
            </a:extLst>
          </p:cNvPr>
          <p:cNvSpPr/>
          <p:nvPr/>
        </p:nvSpPr>
        <p:spPr>
          <a:xfrm rot="20242069">
            <a:off x="4096619" y="3097296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4A091-485E-376A-D09F-C565C6881D48}"/>
              </a:ext>
            </a:extLst>
          </p:cNvPr>
          <p:cNvSpPr/>
          <p:nvPr/>
        </p:nvSpPr>
        <p:spPr>
          <a:xfrm rot="20927513">
            <a:off x="4522622" y="4214535"/>
            <a:ext cx="1169340" cy="3574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304C0-0BFC-7F1C-6D5F-25F700527292}"/>
              </a:ext>
            </a:extLst>
          </p:cNvPr>
          <p:cNvSpPr/>
          <p:nvPr/>
        </p:nvSpPr>
        <p:spPr>
          <a:xfrm rot="20270313">
            <a:off x="4278796" y="4140526"/>
            <a:ext cx="15392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pple Braille" pitchFamily="2" charset="0"/>
              </a:rPr>
              <a:t>RockBuster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5134"/>
            <a:ext cx="9296400" cy="1036850"/>
          </a:xfrm>
        </p:spPr>
        <p:txBody>
          <a:bodyPr/>
          <a:lstStyle/>
          <a:p>
            <a:r>
              <a:rPr lang="en-US" dirty="0"/>
              <a:t>Analysis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18" y="1806498"/>
            <a:ext cx="3533078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Rockbuster</a:t>
            </a:r>
            <a:r>
              <a:rPr lang="en-US" dirty="0"/>
              <a:t> Stealth LLC is a global movie rental company facing stiff competition from streaming services. </a:t>
            </a:r>
          </a:p>
          <a:p>
            <a:pPr marL="0" indent="0">
              <a:buNone/>
            </a:pPr>
            <a:r>
              <a:rPr lang="en-US" dirty="0"/>
              <a:t>To be at the forefront of new trends and be competitive the company is planning to launch an online video rental service with its existing movie licenses.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CE1C9-2EB7-4A61-1ED9-804D171F0A47}"/>
              </a:ext>
            </a:extLst>
          </p:cNvPr>
          <p:cNvSpPr txBox="1">
            <a:spLocks/>
          </p:cNvSpPr>
          <p:nvPr/>
        </p:nvSpPr>
        <p:spPr>
          <a:xfrm>
            <a:off x="5809785" y="2046249"/>
            <a:ext cx="6246544" cy="4137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This Data Analysis is intended to provide data-driven insights  to key questions:</a:t>
            </a:r>
          </a:p>
          <a:p>
            <a:pPr marL="0" indent="0">
              <a:buNone/>
            </a:pPr>
            <a:r>
              <a:rPr lang="en-US" sz="1800" dirty="0"/>
              <a:t>Which movies contributed the most/least to revenue gain?</a:t>
            </a:r>
          </a:p>
          <a:p>
            <a:pPr marL="0" indent="0">
              <a:buNone/>
            </a:pPr>
            <a:r>
              <a:rPr lang="en-US" sz="1800" dirty="0"/>
              <a:t>What was the average rental duration for all videos?</a:t>
            </a:r>
          </a:p>
          <a:p>
            <a:pPr marL="0" indent="0">
              <a:buNone/>
            </a:pPr>
            <a:r>
              <a:rPr lang="en-US" sz="1800" dirty="0"/>
              <a:t>Which countries are </a:t>
            </a:r>
            <a:r>
              <a:rPr lang="en-US" sz="1800" dirty="0" err="1"/>
              <a:t>Rockbuster</a:t>
            </a:r>
            <a:r>
              <a:rPr lang="en-US" sz="1800" dirty="0"/>
              <a:t> customers based in?</a:t>
            </a:r>
          </a:p>
          <a:p>
            <a:pPr marL="0" indent="0">
              <a:buNone/>
            </a:pPr>
            <a:r>
              <a:rPr lang="en-US" sz="1800" dirty="0"/>
              <a:t>Where are customers with a high lifetime value based?</a:t>
            </a:r>
          </a:p>
          <a:p>
            <a:pPr marL="0" indent="0">
              <a:buNone/>
            </a:pPr>
            <a:r>
              <a:rPr lang="en-US" sz="1800" dirty="0"/>
              <a:t>Do sales figures vary between geographic regions?</a:t>
            </a: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575777C4-0D72-F5A2-5481-86351B681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85" y="144909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5134"/>
            <a:ext cx="9220200" cy="1036850"/>
          </a:xfrm>
        </p:spPr>
        <p:txBody>
          <a:bodyPr/>
          <a:lstStyle/>
          <a:p>
            <a:r>
              <a:rPr lang="en-US" dirty="0"/>
              <a:t>Approach and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492083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analyzed customer data, film preferences, rental patterns, and geographical information to derive meaningful insights. The results are presented using user-friendly visualization to ensure clarity and ease of understanding. </a:t>
            </a:r>
          </a:p>
        </p:txBody>
      </p:sp>
      <p:pic>
        <p:nvPicPr>
          <p:cNvPr id="8" name="Graphic 7" descr="Presentation with bar chart">
            <a:extLst>
              <a:ext uri="{FF2B5EF4-FFF2-40B4-BE49-F238E27FC236}">
                <a16:creationId xmlns:a16="http://schemas.microsoft.com/office/drawing/2014/main" id="{46A5923C-15B1-24C4-D2BF-7CB22E5A6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7692" y="2017440"/>
            <a:ext cx="2038350" cy="2038350"/>
          </a:xfrm>
          <a:prstGeom prst="rect">
            <a:avLst/>
          </a:prstGeom>
        </p:spPr>
      </p:pic>
      <p:pic>
        <p:nvPicPr>
          <p:cNvPr id="14" name="Graphic 13" descr="Pie chart">
            <a:extLst>
              <a:ext uri="{FF2B5EF4-FFF2-40B4-BE49-F238E27FC236}">
                <a16:creationId xmlns:a16="http://schemas.microsoft.com/office/drawing/2014/main" id="{32EDF960-5F17-0BD6-753D-CBD71BD65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3597" y="4244734"/>
            <a:ext cx="1565516" cy="1565516"/>
          </a:xfrm>
          <a:prstGeom prst="rect">
            <a:avLst/>
          </a:prstGeom>
        </p:spPr>
      </p:pic>
      <p:pic>
        <p:nvPicPr>
          <p:cNvPr id="16" name="Graphic 15" descr="Bullseye">
            <a:extLst>
              <a:ext uri="{FF2B5EF4-FFF2-40B4-BE49-F238E27FC236}">
                <a16:creationId xmlns:a16="http://schemas.microsoft.com/office/drawing/2014/main" id="{F39EEA96-2447-54F2-3410-51676397E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7665" y="2017440"/>
            <a:ext cx="1748883" cy="1748883"/>
          </a:xfrm>
          <a:prstGeom prst="rect">
            <a:avLst/>
          </a:prstGeom>
        </p:spPr>
      </p:pic>
      <p:pic>
        <p:nvPicPr>
          <p:cNvPr id="20" name="Graphic 19" descr="Head with gears">
            <a:extLst>
              <a:ext uri="{FF2B5EF4-FFF2-40B4-BE49-F238E27FC236}">
                <a16:creationId xmlns:a16="http://schemas.microsoft.com/office/drawing/2014/main" id="{39A8257B-EBD5-4E9A-21DF-DE5CCEE3F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9157" y="4244734"/>
            <a:ext cx="1485900" cy="1485900"/>
          </a:xfrm>
          <a:prstGeom prst="rect">
            <a:avLst/>
          </a:prstGeom>
        </p:spPr>
      </p:pic>
      <p:pic>
        <p:nvPicPr>
          <p:cNvPr id="22" name="Graphic 21" descr="Bullseye">
            <a:extLst>
              <a:ext uri="{FF2B5EF4-FFF2-40B4-BE49-F238E27FC236}">
                <a16:creationId xmlns:a16="http://schemas.microsoft.com/office/drawing/2014/main" id="{65F69676-5C3A-FAFF-8D2F-7BFDE3A33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50" y="97641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603" y="399918"/>
            <a:ext cx="6400800" cy="783771"/>
          </a:xfrm>
        </p:spPr>
        <p:txBody>
          <a:bodyPr>
            <a:normAutofit/>
          </a:bodyPr>
          <a:lstStyle/>
          <a:p>
            <a:r>
              <a:rPr lang="en-US" sz="3200" dirty="0"/>
              <a:t>Data Statistics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1212" y="1754622"/>
            <a:ext cx="3369756" cy="43129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Film table</a:t>
            </a:r>
          </a:p>
          <a:p>
            <a:r>
              <a:rPr lang="en-US" sz="1800" dirty="0"/>
              <a:t>Total Films: 1,000 films in the dataset.</a:t>
            </a:r>
          </a:p>
          <a:p>
            <a:r>
              <a:rPr lang="en-US" sz="1800" dirty="0"/>
              <a:t>Release Year: All films are from 2006</a:t>
            </a:r>
          </a:p>
          <a:p>
            <a:r>
              <a:rPr lang="en-US" sz="1800" dirty="0"/>
              <a:t>Rental Duration:    </a:t>
            </a:r>
            <a:r>
              <a:rPr lang="en-US" sz="1400" dirty="0"/>
              <a:t>Minimum: 3 days</a:t>
            </a:r>
          </a:p>
          <a:p>
            <a:pPr lvl="1"/>
            <a:r>
              <a:rPr lang="en-US" sz="1400" dirty="0"/>
              <a:t>                     Maximum: 7 days</a:t>
            </a:r>
          </a:p>
          <a:p>
            <a:pPr lvl="1"/>
            <a:r>
              <a:rPr lang="en-US" sz="1400" dirty="0"/>
              <a:t>                     Average: 4,9 days</a:t>
            </a:r>
          </a:p>
          <a:p>
            <a:r>
              <a:rPr lang="en-US" sz="1800" dirty="0"/>
              <a:t>Rental Rates:           </a:t>
            </a:r>
            <a:r>
              <a:rPr lang="en-US" sz="1400" dirty="0"/>
              <a:t>Minimum: $0,99</a:t>
            </a:r>
          </a:p>
          <a:p>
            <a:r>
              <a:rPr lang="en-US" sz="1400" dirty="0"/>
              <a:t>                                          Maximum: $4,99</a:t>
            </a:r>
          </a:p>
          <a:p>
            <a:r>
              <a:rPr lang="en-US" sz="1400" dirty="0"/>
              <a:t>                                          Average: $2,98</a:t>
            </a:r>
          </a:p>
          <a:p>
            <a:r>
              <a:rPr lang="en-US" sz="1800" dirty="0"/>
              <a:t>Film </a:t>
            </a:r>
            <a:r>
              <a:rPr lang="en-US" sz="1800" dirty="0" err="1"/>
              <a:t>Lengh</a:t>
            </a:r>
            <a:r>
              <a:rPr lang="en-US" sz="1800" dirty="0"/>
              <a:t>:            </a:t>
            </a:r>
            <a:r>
              <a:rPr lang="en-US" sz="1400" dirty="0"/>
              <a:t>Shortest: 46 minutes</a:t>
            </a:r>
          </a:p>
          <a:p>
            <a:pPr lvl="1"/>
            <a:r>
              <a:rPr lang="en-US" sz="1400" dirty="0"/>
              <a:t>                          Longest: 185 minutes </a:t>
            </a:r>
          </a:p>
          <a:p>
            <a:pPr lvl="1"/>
            <a:r>
              <a:rPr lang="en-US" sz="1400" dirty="0"/>
              <a:t>                            Average : 115 minutes</a:t>
            </a:r>
          </a:p>
          <a:p>
            <a:r>
              <a:rPr lang="en-US" sz="1800" dirty="0"/>
              <a:t>Replacement Cost: </a:t>
            </a:r>
            <a:r>
              <a:rPr lang="en-US" sz="1400" dirty="0"/>
              <a:t>Minimum: $9.99</a:t>
            </a:r>
          </a:p>
          <a:p>
            <a:pPr lvl="1"/>
            <a:r>
              <a:rPr lang="en-US" sz="1400" dirty="0"/>
              <a:t>                   Maximum: $29.99</a:t>
            </a:r>
          </a:p>
          <a:p>
            <a:pPr lvl="1"/>
            <a:r>
              <a:rPr lang="en-US" sz="1400" dirty="0"/>
              <a:t>                Average:$19.98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FF9D6ED0-1E54-3FE0-251A-6121349041D1}"/>
              </a:ext>
            </a:extLst>
          </p:cNvPr>
          <p:cNvSpPr txBox="1">
            <a:spLocks/>
          </p:cNvSpPr>
          <p:nvPr/>
        </p:nvSpPr>
        <p:spPr>
          <a:xfrm>
            <a:off x="1870815" y="1690613"/>
            <a:ext cx="2710438" cy="4312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/>
              <a:t>Customer table</a:t>
            </a:r>
          </a:p>
          <a:p>
            <a:pPr algn="r"/>
            <a:r>
              <a:rPr lang="en-US" sz="1100" dirty="0"/>
              <a:t> </a:t>
            </a:r>
            <a:r>
              <a:rPr lang="en-US" sz="1500" dirty="0"/>
              <a:t>599 Total Customers</a:t>
            </a:r>
          </a:p>
          <a:p>
            <a:pPr algn="r"/>
            <a:r>
              <a:rPr lang="en-US" sz="1500" dirty="0"/>
              <a:t>326 Customers in Store 1</a:t>
            </a:r>
          </a:p>
          <a:p>
            <a:pPr algn="r"/>
            <a:r>
              <a:rPr lang="en-US" sz="1500" dirty="0"/>
              <a:t>273 Customers in Store 2</a:t>
            </a:r>
          </a:p>
          <a:p>
            <a:pPr algn="r"/>
            <a:r>
              <a:rPr lang="en-US" sz="1500" dirty="0"/>
              <a:t>584 Active Customers</a:t>
            </a:r>
          </a:p>
          <a:p>
            <a:pPr algn="r"/>
            <a:r>
              <a:rPr lang="en-US" sz="1500" dirty="0"/>
              <a:t>91 Inactive Customers</a:t>
            </a:r>
          </a:p>
          <a:p>
            <a:pPr algn="r"/>
            <a:endParaRPr lang="en-US" sz="1100" dirty="0"/>
          </a:p>
          <a:p>
            <a:pPr algn="r"/>
            <a:endParaRPr lang="en-US" sz="1800" dirty="0"/>
          </a:p>
          <a:p>
            <a:pPr algn="r"/>
            <a:endParaRPr lang="en-US" dirty="0"/>
          </a:p>
        </p:txBody>
      </p:sp>
      <p:sp>
        <p:nvSpPr>
          <p:cNvPr id="9" name="Right Arrow Callout 8">
            <a:extLst>
              <a:ext uri="{FF2B5EF4-FFF2-40B4-BE49-F238E27FC236}">
                <a16:creationId xmlns:a16="http://schemas.microsoft.com/office/drawing/2014/main" id="{6DD81220-0CA9-A339-C526-EDC15B30199F}"/>
              </a:ext>
            </a:extLst>
          </p:cNvPr>
          <p:cNvSpPr/>
          <p:nvPr/>
        </p:nvSpPr>
        <p:spPr>
          <a:xfrm>
            <a:off x="194319" y="2297681"/>
            <a:ext cx="2373067" cy="2062285"/>
          </a:xfrm>
          <a:prstGeom prst="rightArrowCallout">
            <a:avLst>
              <a:gd name="adj1" fmla="val 4437"/>
              <a:gd name="adj2" fmla="val 8935"/>
              <a:gd name="adj3" fmla="val 14718"/>
              <a:gd name="adj4" fmla="val 711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majority of customers are active 584 out of 599</a:t>
            </a:r>
          </a:p>
        </p:txBody>
      </p:sp>
      <p:sp>
        <p:nvSpPr>
          <p:cNvPr id="10" name="Left Arrow Callout 9">
            <a:extLst>
              <a:ext uri="{FF2B5EF4-FFF2-40B4-BE49-F238E27FC236}">
                <a16:creationId xmlns:a16="http://schemas.microsoft.com/office/drawing/2014/main" id="{79D16460-72B0-325E-59AC-9853DB84ED7C}"/>
              </a:ext>
            </a:extLst>
          </p:cNvPr>
          <p:cNvSpPr/>
          <p:nvPr/>
        </p:nvSpPr>
        <p:spPr>
          <a:xfrm>
            <a:off x="7580243" y="3101009"/>
            <a:ext cx="2279375" cy="2266121"/>
          </a:xfrm>
          <a:prstGeom prst="leftArrowCallout">
            <a:avLst>
              <a:gd name="adj1" fmla="val 7456"/>
              <a:gd name="adj2" fmla="val 9211"/>
              <a:gd name="adj3" fmla="val 15643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average rental rate  $2,98 suggests a mid-range pricing.</a:t>
            </a:r>
          </a:p>
        </p:txBody>
      </p:sp>
      <p:pic>
        <p:nvPicPr>
          <p:cNvPr id="16" name="Graphic 15" descr="Theatre">
            <a:extLst>
              <a:ext uri="{FF2B5EF4-FFF2-40B4-BE49-F238E27FC236}">
                <a16:creationId xmlns:a16="http://schemas.microsoft.com/office/drawing/2014/main" id="{A6159DC0-7636-F4F7-7771-9983CFF7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415" y="78222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794" y="88372"/>
            <a:ext cx="10248900" cy="10368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Which countries are </a:t>
            </a:r>
            <a:r>
              <a:rPr lang="en-US" sz="3200" dirty="0" err="1"/>
              <a:t>Rockbuster</a:t>
            </a:r>
            <a:r>
              <a:rPr lang="en-US" sz="3200" dirty="0"/>
              <a:t> customers based 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77FB90-DCCC-F8FD-F745-390B9D3C810F}"/>
              </a:ext>
            </a:extLst>
          </p:cNvPr>
          <p:cNvSpPr txBox="1"/>
          <p:nvPr/>
        </p:nvSpPr>
        <p:spPr>
          <a:xfrm>
            <a:off x="130307" y="1721070"/>
            <a:ext cx="840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Rockbuster</a:t>
            </a:r>
            <a:r>
              <a:rPr lang="en-US" sz="2000" dirty="0"/>
              <a:t> customers are based in 108 countries around the world.</a:t>
            </a:r>
          </a:p>
        </p:txBody>
      </p:sp>
      <p:pic>
        <p:nvPicPr>
          <p:cNvPr id="9" name="slide2" descr="Sheet 1">
            <a:extLst>
              <a:ext uri="{FF2B5EF4-FFF2-40B4-BE49-F238E27FC236}">
                <a16:creationId xmlns:a16="http://schemas.microsoft.com/office/drawing/2014/main" id="{87FDDF25-364F-42FC-C4A3-E3E460B2B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7" y="2621655"/>
            <a:ext cx="6595439" cy="3690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ED9374-74F3-49BF-2623-935D018855A5}"/>
              </a:ext>
            </a:extLst>
          </p:cNvPr>
          <p:cNvSpPr txBox="1"/>
          <p:nvPr/>
        </p:nvSpPr>
        <p:spPr>
          <a:xfrm>
            <a:off x="6725746" y="2621655"/>
            <a:ext cx="2190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10 countries with the most customers based are: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83FFB-6CCC-A8E1-2AB0-F63BE5CAD56D}"/>
              </a:ext>
            </a:extLst>
          </p:cNvPr>
          <p:cNvSpPr txBox="1"/>
          <p:nvPr/>
        </p:nvSpPr>
        <p:spPr>
          <a:xfrm>
            <a:off x="6725746" y="3945094"/>
            <a:ext cx="305404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400" dirty="0"/>
              <a:t>India with 60 customer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China with 53 customer.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United States with 36 customer.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Japan with 31 customer.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Mexico with 30 customer.</a:t>
            </a:r>
          </a:p>
          <a:p>
            <a:pPr marL="342900" indent="-342900" algn="just">
              <a:buAutoNum type="arabicPeriod"/>
            </a:pPr>
            <a:r>
              <a:rPr lang="en-US" sz="1400" dirty="0"/>
              <a:t>Brazil with 30 customer.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Russia with 28 customer.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Philippines with 20 customer.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Turkey with 15 customer.</a:t>
            </a:r>
          </a:p>
          <a:p>
            <a:pPr marL="342900" indent="-342900" algn="just">
              <a:buFontTx/>
              <a:buAutoNum type="arabicPeriod"/>
            </a:pPr>
            <a:r>
              <a:rPr lang="en-US" sz="1400" dirty="0"/>
              <a:t>Indonesia with 14 customer.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D5648-CA84-ECE3-91B1-54487B4DC36F}"/>
              </a:ext>
            </a:extLst>
          </p:cNvPr>
          <p:cNvSpPr txBox="1"/>
          <p:nvPr/>
        </p:nvSpPr>
        <p:spPr>
          <a:xfrm>
            <a:off x="9604031" y="2612140"/>
            <a:ext cx="2190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cities that fall within the top countries: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A9F94-F388-7DB5-6B0B-31491F019FC6}"/>
              </a:ext>
            </a:extLst>
          </p:cNvPr>
          <p:cNvSpPr txBox="1"/>
          <p:nvPr/>
        </p:nvSpPr>
        <p:spPr>
          <a:xfrm>
            <a:off x="9779787" y="3945093"/>
            <a:ext cx="17867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Ambattur.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 err="1"/>
              <a:t>Shanwei</a:t>
            </a:r>
            <a:r>
              <a:rPr lang="en-US" sz="14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Citrus Heights.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Iwaki.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 err="1"/>
              <a:t>Acua</a:t>
            </a:r>
            <a:r>
              <a:rPr lang="en-US" sz="14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So Leopoldo.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 err="1"/>
              <a:t>Teboksary</a:t>
            </a:r>
            <a:r>
              <a:rPr lang="en-US" sz="14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Talavera.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/>
              <a:t>Batman.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sz="1400" dirty="0" err="1"/>
              <a:t>Cianjur</a:t>
            </a:r>
            <a:r>
              <a:rPr lang="en-US" sz="1400" dirty="0"/>
              <a:t>.</a:t>
            </a:r>
          </a:p>
          <a:p>
            <a:pPr marL="285750" indent="-285750">
              <a:buFont typeface="Wingdings" pitchFamily="2" charset="2"/>
              <a:buChar char="è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010AC-1864-4234-EA6C-0D936677D320}"/>
              </a:ext>
            </a:extLst>
          </p:cNvPr>
          <p:cNvSpPr txBox="1"/>
          <p:nvPr/>
        </p:nvSpPr>
        <p:spPr>
          <a:xfrm>
            <a:off x="130307" y="6355202"/>
            <a:ext cx="290335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Tableau link: </a:t>
            </a:r>
            <a:r>
              <a:rPr lang="en-US" sz="1100" dirty="0">
                <a:hlinkClick r:id="rId3"/>
              </a:rPr>
              <a:t>https://tinyurl.com/3r5jby52</a:t>
            </a:r>
            <a:endParaRPr lang="en-US" sz="1100" dirty="0"/>
          </a:p>
          <a:p>
            <a:endParaRPr lang="en-US" dirty="0"/>
          </a:p>
        </p:txBody>
      </p:sp>
      <p:pic>
        <p:nvPicPr>
          <p:cNvPr id="18" name="Graphic 17" descr="Meeting">
            <a:extLst>
              <a:ext uri="{FF2B5EF4-FFF2-40B4-BE49-F238E27FC236}">
                <a16:creationId xmlns:a16="http://schemas.microsoft.com/office/drawing/2014/main" id="{3BD6D328-8731-BBEA-7A76-093BC41D4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06" y="-58159"/>
            <a:ext cx="1488943" cy="14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48" y="336695"/>
            <a:ext cx="8046720" cy="868074"/>
          </a:xfrm>
        </p:spPr>
        <p:txBody>
          <a:bodyPr/>
          <a:lstStyle/>
          <a:p>
            <a:r>
              <a:rPr lang="en-US" dirty="0"/>
              <a:t>Loyalty Reward Customer Program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38550" y="1514310"/>
            <a:ext cx="8046718" cy="1011237"/>
          </a:xfrm>
        </p:spPr>
        <p:txBody>
          <a:bodyPr>
            <a:normAutofit/>
          </a:bodyPr>
          <a:lstStyle/>
          <a:p>
            <a:r>
              <a:rPr lang="en-US" dirty="0"/>
              <a:t>We based our selection of our top 5 customers from our top cities based on the amount paid by them.</a:t>
            </a:r>
          </a:p>
        </p:txBody>
      </p:sp>
      <p:pic>
        <p:nvPicPr>
          <p:cNvPr id="3" name="slide2" descr="Sheet 1">
            <a:extLst>
              <a:ext uri="{FF2B5EF4-FFF2-40B4-BE49-F238E27FC236}">
                <a16:creationId xmlns:a16="http://schemas.microsoft.com/office/drawing/2014/main" id="{1C439464-6ED4-4A54-6861-EF0E77BC6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525547"/>
            <a:ext cx="8489870" cy="2818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175C4-BE77-31F2-0E18-2FD18F5DBB90}"/>
              </a:ext>
            </a:extLst>
          </p:cNvPr>
          <p:cNvSpPr txBox="1"/>
          <p:nvPr/>
        </p:nvSpPr>
        <p:spPr>
          <a:xfrm>
            <a:off x="1295398" y="5427023"/>
            <a:ext cx="3054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Tableau link: </a:t>
            </a:r>
            <a:r>
              <a:rPr lang="en-US" sz="1100" dirty="0">
                <a:hlinkClick r:id="rId3"/>
              </a:rPr>
              <a:t>https://tinyurl.com/2pfhvp5m</a:t>
            </a:r>
            <a:r>
              <a:rPr lang="en-US" sz="1100" dirty="0"/>
              <a:t> </a:t>
            </a:r>
          </a:p>
          <a:p>
            <a:endParaRPr lang="en-US" sz="1100" dirty="0"/>
          </a:p>
        </p:txBody>
      </p:sp>
      <p:pic>
        <p:nvPicPr>
          <p:cNvPr id="8" name="Graphic 7" descr="Ribbon">
            <a:extLst>
              <a:ext uri="{FF2B5EF4-FFF2-40B4-BE49-F238E27FC236}">
                <a16:creationId xmlns:a16="http://schemas.microsoft.com/office/drawing/2014/main" id="{653023B2-1212-88FE-515F-F42C75D37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27" y="273338"/>
            <a:ext cx="1240971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6" y="255134"/>
            <a:ext cx="9644742" cy="746352"/>
          </a:xfrm>
        </p:spPr>
        <p:txBody>
          <a:bodyPr/>
          <a:lstStyle/>
          <a:p>
            <a:r>
              <a:rPr lang="en-US" dirty="0"/>
              <a:t>Revenue records across existing movie license.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700160" y="1731922"/>
            <a:ext cx="2240480" cy="2909455"/>
          </a:xfrm>
        </p:spPr>
        <p:txBody>
          <a:bodyPr>
            <a:normAutofit/>
          </a:bodyPr>
          <a:lstStyle/>
          <a:p>
            <a:r>
              <a:rPr lang="en-US" dirty="0"/>
              <a:t>Understanding customer behavior and revenue patterns through data, we can ensure that the operation gets off to a solid start. </a:t>
            </a:r>
          </a:p>
          <a:p>
            <a:endParaRPr lang="en-US" dirty="0"/>
          </a:p>
        </p:txBody>
      </p:sp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0C2CF3FA-3E1C-0CA0-CC69-DA605B655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1" y="4246523"/>
            <a:ext cx="1436913" cy="1436913"/>
          </a:xfrm>
          <a:prstGeom prst="rect">
            <a:avLst/>
          </a:prstGeom>
        </p:spPr>
      </p:pic>
      <p:pic>
        <p:nvPicPr>
          <p:cNvPr id="14" name="slide2" descr="Sheet 3">
            <a:extLst>
              <a:ext uri="{FF2B5EF4-FFF2-40B4-BE49-F238E27FC236}">
                <a16:creationId xmlns:a16="http://schemas.microsoft.com/office/drawing/2014/main" id="{24A77543-850A-C095-36E6-6734C8DF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0" y="1731922"/>
            <a:ext cx="9215252" cy="3720934"/>
          </a:xfrm>
          <a:prstGeom prst="rect">
            <a:avLst/>
          </a:prstGeom>
        </p:spPr>
      </p:pic>
      <p:pic>
        <p:nvPicPr>
          <p:cNvPr id="16" name="Graphic 15" descr="Film reel">
            <a:extLst>
              <a:ext uri="{FF2B5EF4-FFF2-40B4-BE49-F238E27FC236}">
                <a16:creationId xmlns:a16="http://schemas.microsoft.com/office/drawing/2014/main" id="{60E3C82F-B5F4-593A-7839-E80AF2114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360" y="79996"/>
            <a:ext cx="1230086" cy="1230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AE7BB5-FCC4-3460-67D8-7CF3E6CC91C0}"/>
              </a:ext>
            </a:extLst>
          </p:cNvPr>
          <p:cNvSpPr txBox="1"/>
          <p:nvPr/>
        </p:nvSpPr>
        <p:spPr>
          <a:xfrm>
            <a:off x="251360" y="5489254"/>
            <a:ext cx="298030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Tableau link: </a:t>
            </a:r>
            <a:r>
              <a:rPr lang="en-US" sz="1100" dirty="0">
                <a:hlinkClick r:id="rId7"/>
              </a:rPr>
              <a:t>https://tinyurl.com/yzfppvnk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83" y="54777"/>
            <a:ext cx="9601200" cy="10368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average </a:t>
            </a:r>
            <a:r>
              <a:rPr lang="en-US" dirty="0"/>
              <a:t>rental duration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dirty="0"/>
              <a:t>rental rate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29436"/>
              </p:ext>
            </p:extLst>
          </p:nvPr>
        </p:nvGraphicFramePr>
        <p:xfrm>
          <a:off x="1081391" y="4053537"/>
          <a:ext cx="7342762" cy="208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5" descr="Basic Chevron Process diagram showing 4 steps arranged from left to right">
            <a:extLst>
              <a:ext uri="{FF2B5EF4-FFF2-40B4-BE49-F238E27FC236}">
                <a16:creationId xmlns:a16="http://schemas.microsoft.com/office/drawing/2014/main" id="{0EC90DB0-7F8E-5205-7575-65B2E7789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732108"/>
              </p:ext>
            </p:extLst>
          </p:nvPr>
        </p:nvGraphicFramePr>
        <p:xfrm>
          <a:off x="1081392" y="1964986"/>
          <a:ext cx="7342761" cy="208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Graphic 4" descr="Clapper board">
            <a:extLst>
              <a:ext uri="{FF2B5EF4-FFF2-40B4-BE49-F238E27FC236}">
                <a16:creationId xmlns:a16="http://schemas.microsoft.com/office/drawing/2014/main" id="{063974D0-6509-D66A-6431-AB6DE059E5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617" y="54777"/>
            <a:ext cx="1378085" cy="1378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181B7-8647-2397-167B-55FD58A06D10}"/>
              </a:ext>
            </a:extLst>
          </p:cNvPr>
          <p:cNvSpPr txBox="1"/>
          <p:nvPr/>
        </p:nvSpPr>
        <p:spPr>
          <a:xfrm>
            <a:off x="1653702" y="3892693"/>
            <a:ext cx="753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                      On average                 Maximum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DC287-F396-614E-0B8C-3C99B69EA7AF}"/>
              </a:ext>
            </a:extLst>
          </p:cNvPr>
          <p:cNvSpPr txBox="1"/>
          <p:nvPr/>
        </p:nvSpPr>
        <p:spPr>
          <a:xfrm>
            <a:off x="8732197" y="2374841"/>
            <a:ext cx="2650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average, movies have been rented for 4.9 days and with an average rent of $2.98. 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434" y="255134"/>
            <a:ext cx="9126166" cy="847725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pic>
        <p:nvPicPr>
          <p:cNvPr id="5" name="Content Placeholder 4" descr="Target Audience">
            <a:extLst>
              <a:ext uri="{FF2B5EF4-FFF2-40B4-BE49-F238E27FC236}">
                <a16:creationId xmlns:a16="http://schemas.microsoft.com/office/drawing/2014/main" id="{EB922AB3-4F93-B7DC-7A7E-BE8E7E9375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02" y="108025"/>
            <a:ext cx="1331068" cy="1331068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1675552" y="2288428"/>
            <a:ext cx="7456136" cy="3467100"/>
          </a:xfrm>
        </p:spPr>
        <p:txBody>
          <a:bodyPr>
            <a:normAutofit/>
          </a:bodyPr>
          <a:lstStyle/>
          <a:p>
            <a:r>
              <a:rPr lang="en-US" dirty="0"/>
              <a:t>Focus marketing efforts on high-revenue generating movies, tailor rental and duration to match customers preferences</a:t>
            </a:r>
          </a:p>
          <a:p>
            <a:r>
              <a:rPr lang="en-US" dirty="0"/>
              <a:t>Allocate marketing resources to high-revenue generation regions to unlock their potential like India, China, United States, Mexico, Japan, </a:t>
            </a:r>
            <a:r>
              <a:rPr lang="en-US" dirty="0" err="1"/>
              <a:t>Brasil</a:t>
            </a:r>
            <a:r>
              <a:rPr lang="en-US" dirty="0"/>
              <a:t>.</a:t>
            </a:r>
          </a:p>
          <a:p>
            <a:r>
              <a:rPr lang="en-US" dirty="0"/>
              <a:t>Tailor Promotional campaigns to region with high-value customers.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Direction 16X9</Template>
  <TotalTime>3846</TotalTime>
  <Words>637</Words>
  <Application>Microsoft Macintosh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Arial</vt:lpstr>
      <vt:lpstr>Book Antiqua</vt:lpstr>
      <vt:lpstr>Wingdings</vt:lpstr>
      <vt:lpstr>Sales Direction 16X9</vt:lpstr>
      <vt:lpstr>ROCKBUSTER</vt:lpstr>
      <vt:lpstr>Analysis Objectives</vt:lpstr>
      <vt:lpstr>Approach and strategy </vt:lpstr>
      <vt:lpstr>Data Statistics Overview</vt:lpstr>
      <vt:lpstr>Which countries are Rockbuster customers based in?</vt:lpstr>
      <vt:lpstr>Loyalty Reward Customer Program </vt:lpstr>
      <vt:lpstr>Revenue records across existing movie license.</vt:lpstr>
      <vt:lpstr>The average rental duration and rental rate.</vt:lpstr>
      <vt:lpstr>Recommendations </vt:lpstr>
      <vt:lpstr>Questions &amp; Feedback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</dc:title>
  <dc:creator>Luis Dunning</dc:creator>
  <cp:lastModifiedBy>Luis Dunning</cp:lastModifiedBy>
  <cp:revision>5</cp:revision>
  <dcterms:created xsi:type="dcterms:W3CDTF">2025-01-28T17:38:04Z</dcterms:created>
  <dcterms:modified xsi:type="dcterms:W3CDTF">2025-01-31T09:44:12Z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