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76" r:id="rId2"/>
    <p:sldId id="471" r:id="rId3"/>
    <p:sldId id="505" r:id="rId4"/>
    <p:sldId id="486" r:id="rId5"/>
    <p:sldId id="507" r:id="rId6"/>
    <p:sldId id="508" r:id="rId7"/>
    <p:sldId id="488" r:id="rId8"/>
    <p:sldId id="497" r:id="rId9"/>
    <p:sldId id="419" r:id="rId10"/>
  </p:sldIdLst>
  <p:sldSz cx="12188825" cy="6858000"/>
  <p:notesSz cx="6858000" cy="9144000"/>
  <p:defaultTextStyle>
    <a:defPPr>
      <a:defRPr lang="en-US"/>
    </a:defPPr>
    <a:lvl1pPr marL="0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AF7EBC7-2DCE-CA44-8433-2E780DFA2972}">
          <p14:sldIdLst>
            <p14:sldId id="376"/>
            <p14:sldId id="471"/>
            <p14:sldId id="505"/>
            <p14:sldId id="486"/>
            <p14:sldId id="507"/>
            <p14:sldId id="508"/>
            <p14:sldId id="488"/>
            <p14:sldId id="497"/>
            <p14:sldId id="4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00"/>
    <a:srgbClr val="7F7F7F"/>
    <a:srgbClr val="000000"/>
    <a:srgbClr val="00A2BF"/>
    <a:srgbClr val="39BBB9"/>
    <a:srgbClr val="B8E1D0"/>
    <a:srgbClr val="E6EADB"/>
    <a:srgbClr val="32BEBD"/>
    <a:srgbClr val="272749"/>
    <a:srgbClr val="54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9" autoAdjust="0"/>
    <p:restoredTop sz="90066" autoAdjust="0"/>
  </p:normalViewPr>
  <p:slideViewPr>
    <p:cSldViewPr snapToGrid="0">
      <p:cViewPr>
        <p:scale>
          <a:sx n="100" d="100"/>
          <a:sy n="100" d="100"/>
        </p:scale>
        <p:origin x="-760" y="-312"/>
      </p:cViewPr>
      <p:guideLst>
        <p:guide orient="horz" pos="1451"/>
        <p:guide pos="4203"/>
      </p:guideLst>
    </p:cSldViewPr>
  </p:slideViewPr>
  <p:outlineViewPr>
    <p:cViewPr>
      <p:scale>
        <a:sx n="33" d="100"/>
        <a:sy n="33" d="100"/>
      </p:scale>
      <p:origin x="0" y="107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5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2D8C-52DD-4DA0-BEA4-61BCF7C2EDF9}" type="datetimeFigureOut">
              <a:rPr lang="en-GB" smtClean="0"/>
              <a:t>6/27/16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9DD2-7A7F-45D3-BF51-7B5A70AFB8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9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76084-FF89-C546-BB62-0004C5E16AD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0"/>
            <a:r>
              <a:rPr lang="en-GB" dirty="0" smtClean="0"/>
              <a:t>	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FCB79-2C0C-F84D-A224-30C2959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1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83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252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66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085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504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919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337" algn="l" defTabSz="60941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these three main methods, allows the user experience professional involvement with the product development through the entire product or service life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most important piece here is the USER!!! ALWAYS KEEP THE USER IN THE PROCESS!! Especially at the center!!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37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21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6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CB79-2C0C-F84D-A224-30C295992F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1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95115" y="2811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47171" y="4828022"/>
            <a:ext cx="10813351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6400" y="5164907"/>
            <a:ext cx="10814050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5708" y="5938229"/>
            <a:ext cx="10814050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6674" y="3496671"/>
            <a:ext cx="11067284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380122" y="410501"/>
            <a:ext cx="11500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8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ulti_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399" y="404085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573" y="1600205"/>
            <a:ext cx="11543628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8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190" y="1666619"/>
            <a:ext cx="11440688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74537" indent="-298361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31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65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0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134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86380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0471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17" indent="-2877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7949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480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11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  <a:p>
            <a:endParaRPr lang="en-US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6380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7582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 slide that uses more content than the standard bullet slide will allow</a:t>
            </a:r>
          </a:p>
          <a:p>
            <a:pPr lvl="2"/>
            <a:r>
              <a:rPr lang="en-US" dirty="0" smtClean="0"/>
              <a:t>This is where all the second level information is</a:t>
            </a:r>
            <a:br>
              <a:rPr lang="en-US" dirty="0" smtClean="0"/>
            </a:br>
            <a:r>
              <a:rPr lang="en-US" dirty="0" smtClean="0"/>
              <a:t>placed if you choose to have an outline</a:t>
            </a:r>
          </a:p>
          <a:p>
            <a:pPr lvl="2"/>
            <a:r>
              <a:rPr lang="en-US" dirty="0" smtClean="0"/>
              <a:t>Here is another bullet point</a:t>
            </a:r>
          </a:p>
          <a:p>
            <a:r>
              <a:rPr lang="en-US" dirty="0" smtClean="0"/>
              <a:t>First level bullets are 14 point and</a:t>
            </a:r>
            <a:br>
              <a:rPr lang="en-US" dirty="0" smtClean="0"/>
            </a:br>
            <a:r>
              <a:rPr lang="en-US" dirty="0" smtClean="0"/>
              <a:t>use an actual bullet point</a:t>
            </a:r>
          </a:p>
          <a:p>
            <a:pPr lvl="2"/>
            <a:r>
              <a:rPr lang="en-US" dirty="0" smtClean="0"/>
              <a:t>Second level bullets are 12 points in size</a:t>
            </a:r>
          </a:p>
          <a:p>
            <a:pPr lvl="2"/>
            <a:r>
              <a:rPr lang="en-US" dirty="0" smtClean="0"/>
              <a:t>It’s important to keep consistency </a:t>
            </a:r>
          </a:p>
          <a:p>
            <a:r>
              <a:rPr lang="en-US" dirty="0" smtClean="0"/>
              <a:t>If you are using this type of slide in your presentation, you are probably creating</a:t>
            </a:r>
            <a:br>
              <a:rPr lang="en-US" dirty="0" smtClean="0"/>
            </a:br>
            <a:r>
              <a:rPr lang="en-US" dirty="0" smtClean="0"/>
              <a:t>a document that should be printed and</a:t>
            </a:r>
            <a:br>
              <a:rPr lang="en-US" dirty="0" smtClean="0"/>
            </a:br>
            <a:r>
              <a:rPr lang="en-US" dirty="0" smtClean="0"/>
              <a:t>passed out to your audience</a:t>
            </a:r>
          </a:p>
        </p:txBody>
      </p:sp>
    </p:spTree>
    <p:extLst>
      <p:ext uri="{BB962C8B-B14F-4D97-AF65-F5344CB8AC3E}">
        <p14:creationId xmlns:p14="http://schemas.microsoft.com/office/powerpoint/2010/main" val="3365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6855685" y="1639737"/>
            <a:ext cx="4829691" cy="440847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59819" y="1747689"/>
            <a:ext cx="4314844" cy="244000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114279" indent="-114279" algn="l" defTabSz="914209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rgbClr val="272749"/>
                    </a:gs>
                    <a:gs pos="27000">
                      <a:srgbClr val="272749"/>
                    </a:gs>
                    <a:gs pos="100000">
                      <a:srgbClr val="B8E1D0"/>
                    </a:gs>
                    <a:gs pos="83000">
                      <a:srgbClr val="39BBB9"/>
                    </a:gs>
                  </a:gsLst>
                  <a:lin ang="3600000" scaled="0"/>
                </a:gradFill>
                <a:latin typeface="+mn-lt"/>
                <a:ea typeface="+mn-ea"/>
                <a:cs typeface="CiscoSans ExtraLight"/>
              </a:defRPr>
            </a:lvl1pPr>
            <a:lvl2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79" indent="-114279" algn="l" defTabSz="914209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pull quote.”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064558" y="4736592"/>
            <a:ext cx="4433606" cy="33832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346231" y="403228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Pull Quote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7191" y="1666619"/>
            <a:ext cx="5558062" cy="4354712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11058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7302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Tx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r>
              <a:rPr lang="en-US" dirty="0" smtClean="0"/>
              <a:t>This is an example of a bullet</a:t>
            </a:r>
            <a:br>
              <a:rPr lang="en-US" dirty="0" smtClean="0"/>
            </a:br>
            <a:r>
              <a:rPr lang="en-US" dirty="0" smtClean="0"/>
              <a:t>slide with a pull quote</a:t>
            </a:r>
          </a:p>
          <a:p>
            <a:pPr lvl="1"/>
            <a:r>
              <a:rPr lang="en-US" dirty="0" smtClean="0"/>
              <a:t>This is where all the second level </a:t>
            </a:r>
            <a:br>
              <a:rPr lang="en-US" dirty="0" smtClean="0"/>
            </a:br>
            <a:r>
              <a:rPr lang="en-US" dirty="0" smtClean="0"/>
              <a:t>information goes</a:t>
            </a:r>
          </a:p>
          <a:p>
            <a:pPr lvl="1"/>
            <a:r>
              <a:rPr lang="en-US" dirty="0" smtClean="0"/>
              <a:t>This is another bullet point</a:t>
            </a:r>
          </a:p>
          <a:p>
            <a:r>
              <a:rPr lang="en-US" dirty="0" smtClean="0"/>
              <a:t>First level bullets are 16 points</a:t>
            </a:r>
            <a:br>
              <a:rPr lang="en-US" dirty="0" smtClean="0"/>
            </a:br>
            <a:r>
              <a:rPr lang="en-US" dirty="0" smtClean="0"/>
              <a:t>and use a bullet point</a:t>
            </a:r>
          </a:p>
          <a:p>
            <a:pPr lvl="1"/>
            <a:r>
              <a:rPr lang="en-US" dirty="0" smtClean="0"/>
              <a:t>Second level bullets are 14 points in size</a:t>
            </a:r>
          </a:p>
          <a:p>
            <a:pPr lvl="1"/>
            <a:r>
              <a:rPr lang="en-US" dirty="0" smtClean="0"/>
              <a:t>It’s important to keep consistency </a:t>
            </a:r>
          </a:p>
        </p:txBody>
      </p:sp>
    </p:spTree>
    <p:extLst>
      <p:ext uri="{BB962C8B-B14F-4D97-AF65-F5344CB8AC3E}">
        <p14:creationId xmlns:p14="http://schemas.microsoft.com/office/powerpoint/2010/main" val="11799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ullet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46232" y="404085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Bullet Title Goes Here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4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8957" y="403341"/>
            <a:ext cx="5338705" cy="838200"/>
          </a:xfrm>
          <a:prstGeom prst="rect">
            <a:avLst/>
          </a:prstGeom>
        </p:spPr>
        <p:txBody>
          <a:bodyPr vert="horz" lIns="82276" tIns="45711" rIns="82276" bIns="45711" rtlCol="0" anchor="t" anchorCtr="0">
            <a:noAutofit/>
          </a:bodyPr>
          <a:lstStyle>
            <a:lvl1pPr algn="l" defTabSz="914209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300" b="0" i="0" kern="1200" spc="-100" baseline="0" dirty="0" smtClean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35298" y="1600200"/>
            <a:ext cx="5338705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3511" y="1600200"/>
            <a:ext cx="5338705" cy="4526280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21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34868" indent="-228553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</a:lstStyle>
          <a:p>
            <a:pPr lvl="0"/>
            <a:r>
              <a:rPr lang="en-US" dirty="0" smtClean="0"/>
              <a:t>Body copy uses sentence capital letters only, size 16, left aligned</a:t>
            </a:r>
          </a:p>
          <a:p>
            <a:pPr lvl="1"/>
            <a:r>
              <a:rPr lang="en-US" dirty="0" smtClean="0"/>
              <a:t>Sub-bullets are size 14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428231" y="403341"/>
            <a:ext cx="5338705" cy="841248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300" b="0" i="0" kern="1200" spc="-100" baseline="0" dirty="0">
                <a:solidFill>
                  <a:srgbClr val="00A2BF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Right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32503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92611" y="100584"/>
            <a:ext cx="3557016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4343401" y="100584"/>
            <a:ext cx="3465576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8360758" y="100584"/>
            <a:ext cx="3511296" cy="1152144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marR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0A2BF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marL="0" marR="0" lvl="0" indent="0" algn="l" defTabSz="914209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92611" y="1602098"/>
            <a:ext cx="3557016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98361" indent="-22853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537473" indent="-25392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59655" indent="-222184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60758" y="1578597"/>
            <a:ext cx="3511296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79856" indent="-287914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763888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94535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23067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343401" y="1602098"/>
            <a:ext cx="3465576" cy="444801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228563" indent="-228563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10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459178" indent="-234880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90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685596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916242" indent="-228532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30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140540" indent="-224299"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5pPr>
            <a:lvl6pPr marL="923092" indent="0">
              <a:buNone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101032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87793" y="812800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130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72998" y="1254285"/>
            <a:ext cx="10888190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3241" indent="-533241" algn="l">
              <a:lnSpc>
                <a:spcPct val="90000"/>
              </a:lnSpc>
              <a:defRPr sz="8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95115" y="2811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47171" y="4828022"/>
            <a:ext cx="10813351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cs typeface="CiscoSansTT ExtraLight" panose="020B0303020201020303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6400" y="5164907"/>
            <a:ext cx="10814050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5708" y="5938229"/>
            <a:ext cx="10814050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36674" y="3496671"/>
            <a:ext cx="11067284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67"/>
          <p:cNvGrpSpPr/>
          <p:nvPr userDrawn="1"/>
        </p:nvGrpSpPr>
        <p:grpSpPr>
          <a:xfrm>
            <a:off x="380122" y="410501"/>
            <a:ext cx="1150019" cy="613107"/>
            <a:chOff x="609606" y="528528"/>
            <a:chExt cx="1444732" cy="763787"/>
          </a:xfrm>
          <a:solidFill>
            <a:srgbClr val="7F7F7F"/>
          </a:solidFill>
        </p:grpSpPr>
        <p:sp>
          <p:nvSpPr>
            <p:cNvPr id="74" name="Rectangle 73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82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72998" y="1254285"/>
            <a:ext cx="10888190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gradFill flip="none" rotWithShape="1">
                  <a:gsLst>
                    <a:gs pos="0">
                      <a:srgbClr val="272749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5099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130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2998" y="1254285"/>
            <a:ext cx="10888190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964130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2998" y="1254285"/>
            <a:ext cx="10888190" cy="3838231"/>
          </a:xfrm>
          <a:prstGeom prst="rect">
            <a:avLst/>
          </a:prstGeom>
        </p:spPr>
        <p:txBody>
          <a:bodyPr>
            <a:noAutofit/>
          </a:bodyPr>
          <a:lstStyle>
            <a:lvl1pPr marL="537473" indent="-537473" algn="l">
              <a:lnSpc>
                <a:spcPct val="90000"/>
              </a:lnSpc>
              <a:defRPr sz="8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“Quote goes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0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Solid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1254285"/>
            <a:ext cx="11066075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rgbClr val="272749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4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1254285"/>
            <a:ext cx="11066075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gradFill flip="none" rotWithShape="1">
                  <a:gsLst>
                    <a:gs pos="0">
                      <a:schemeClr val="tx2"/>
                    </a:gs>
                    <a:gs pos="100000">
                      <a:srgbClr val="39BBB9"/>
                    </a:gs>
                    <a:gs pos="84000">
                      <a:srgbClr val="39BBB9"/>
                    </a:gs>
                    <a:gs pos="29000">
                      <a:srgbClr val="272749"/>
                    </a:gs>
                  </a:gsLst>
                  <a:lin ang="0" scaled="1"/>
                  <a:tileRect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tement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1254285"/>
            <a:ext cx="11066075" cy="3838231"/>
          </a:xfrm>
          <a:prstGeom prst="rect">
            <a:avLst/>
          </a:prstGeom>
        </p:spPr>
        <p:txBody>
          <a:bodyPr anchor="t" anchorCtr="1">
            <a:noAutofit/>
          </a:bodyPr>
          <a:lstStyle>
            <a:lvl1pPr algn="ctr">
              <a:lnSpc>
                <a:spcPct val="90000"/>
              </a:lnSpc>
              <a:defRPr sz="307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70%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bg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940734"/>
            <a:ext cx="11066075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gradFill>
                  <a:gsLst>
                    <a:gs pos="29000">
                      <a:srgbClr val="233754"/>
                    </a:gs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940734"/>
            <a:ext cx="11066075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54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940734"/>
            <a:ext cx="11066075" cy="324869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000" b="0" i="0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Statement Goes Here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8265" y="1918744"/>
            <a:ext cx="5488498" cy="3020519"/>
          </a:xfrm>
        </p:spPr>
        <p:txBody>
          <a:bodyPr vert="horz" lIns="82280" tIns="45713" rIns="82280" bIns="45713" rtlCol="0" anchor="ctr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1" y="872691"/>
            <a:ext cx="5192439" cy="5120640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FontTx/>
              <a:buNone/>
              <a:defRPr sz="2100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132503" y="812806"/>
            <a:ext cx="0" cy="5313679"/>
          </a:xfrm>
          <a:prstGeom prst="line">
            <a:avLst/>
          </a:prstGeom>
          <a:ln w="38100" cap="flat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7956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2811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479" y="4828022"/>
            <a:ext cx="10813351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08" y="5164907"/>
            <a:ext cx="10814050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29"/>
            <a:ext cx="10814050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674" y="3496671"/>
            <a:ext cx="11067284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22" y="410501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0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5986" y="403228"/>
            <a:ext cx="11505442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056" y="1583269"/>
            <a:ext cx="11264082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5990" y="403228"/>
            <a:ext cx="11483965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Table Title Goes Here</a:t>
            </a:r>
            <a:endParaRPr lang="en-US" dirty="0"/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2" hasCustomPrompt="1"/>
          </p:nvPr>
        </p:nvSpPr>
        <p:spPr>
          <a:xfrm>
            <a:off x="493060" y="1583269"/>
            <a:ext cx="11264081" cy="4057651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0" indent="0" algn="ctr">
              <a:buNone/>
              <a:defRPr sz="27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/>
              <a:t>Click icon to add Table</a:t>
            </a:r>
            <a:endParaRPr lang="en-GB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6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marL="0" indent="0" algn="l" defTabSz="804694">
              <a:lnSpc>
                <a:spcPct val="100000"/>
              </a:lnSpc>
              <a:spcBef>
                <a:spcPct val="50000"/>
              </a:spcBef>
              <a:buNone/>
              <a:defRPr lang="en-US" sz="2100" b="0" i="0" kern="1200" dirty="0" smtClean="0">
                <a:solidFill>
                  <a:srgbClr val="FFFFFF"/>
                </a:solidFill>
                <a:latin typeface="+mj-lt"/>
                <a:ea typeface="+mn-ea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6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553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chemeClr val="tx1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45990" y="403228"/>
            <a:ext cx="11506407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056" y="1583269"/>
            <a:ext cx="11264082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93056" y="1583269"/>
            <a:ext cx="11264082" cy="4057651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45986" y="403228"/>
            <a:ext cx="114849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Chart Title Goes Here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553" y="5820190"/>
            <a:ext cx="9945743" cy="276999"/>
          </a:xfrm>
          <a:prstGeom prst="rect">
            <a:avLst/>
          </a:prstGeom>
        </p:spPr>
        <p:txBody>
          <a:bodyPr wrap="square" lIns="121883" tIns="60941" rIns="121883" bIns="60941" anchor="b" anchorCtr="0">
            <a:noAutofit/>
          </a:bodyPr>
          <a:lstStyle>
            <a:lvl1pPr algn="l" defTabSz="804694">
              <a:lnSpc>
                <a:spcPct val="100000"/>
              </a:lnSpc>
              <a:spcBef>
                <a:spcPct val="50000"/>
              </a:spcBef>
              <a:buNone/>
              <a:defRPr sz="2100" b="0" i="0">
                <a:solidFill>
                  <a:srgbClr val="FFFFFF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500"/>
            </a:lvl2pPr>
            <a:lvl3pPr>
              <a:buFont typeface="Arial" pitchFamily="34" charset="0"/>
              <a:buNone/>
              <a:defRPr sz="1500"/>
            </a:lvl3pPr>
            <a:lvl4pPr>
              <a:buFont typeface="Arial" pitchFamily="34" charset="0"/>
              <a:buNone/>
              <a:defRPr sz="1500"/>
            </a:lvl4pPr>
            <a:lvl5pPr>
              <a:buFont typeface="Arial" pitchFamily="34" charset="0"/>
              <a:buNone/>
              <a:defRPr sz="1500"/>
            </a:lvl5pPr>
          </a:lstStyle>
          <a:p>
            <a:r>
              <a:rPr lang="en-US" dirty="0" smtClean="0"/>
              <a:t>Source information is set at 16 points.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414963" y="6576141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551122" y="6572037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555465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3195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5986" y="403228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79816" y="1559096"/>
            <a:ext cx="5353772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Chart and text_Gradient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6379816" y="1559096"/>
            <a:ext cx="5353772" cy="4292600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Chart Here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44815" y="403228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1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44530" y="404085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1426" y="1559096"/>
            <a:ext cx="5352162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ottom title_photo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81426" y="1559096"/>
            <a:ext cx="5352162" cy="4295015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/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44815" y="403228"/>
            <a:ext cx="11543628" cy="971709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764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ottom title_photo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369708" y="1559096"/>
            <a:ext cx="5352162" cy="4295015"/>
          </a:xfrm>
          <a:prstGeom prst="rect">
            <a:avLst/>
          </a:prstGeom>
        </p:spPr>
        <p:txBody>
          <a:bodyPr vert="horz" lIns="121883" tIns="60941" rIns="121883" bIns="60941">
            <a:noAutofit/>
          </a:bodyPr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dirty="0" smtClean="0"/>
              <a:t>Insert Image Here</a:t>
            </a:r>
            <a:endParaRPr lang="en-US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40384" y="1559096"/>
            <a:ext cx="5686002" cy="4294544"/>
          </a:xfrm>
          <a:prstGeom prst="rect">
            <a:avLst/>
          </a:prstGeom>
        </p:spPr>
        <p:txBody>
          <a:bodyPr lIns="121883" tIns="60941" rIns="121883" bIns="60941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Simple text goes here and can wrap to accommodate more lines of information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349160" y="406400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90343" y="311151"/>
            <a:ext cx="4356380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0719" y="311151"/>
            <a:ext cx="4356013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501" y="311151"/>
            <a:ext cx="438250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659" y="311151"/>
            <a:ext cx="4401521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04020" y="311151"/>
            <a:ext cx="2451002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04020" y="311151"/>
            <a:ext cx="2451002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508" y="3028957"/>
            <a:ext cx="3363339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654" y="3028957"/>
            <a:ext cx="338234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0957" y="3028957"/>
            <a:ext cx="5365768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6769" y="3028957"/>
            <a:ext cx="5369956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04020" y="1683665"/>
            <a:ext cx="2451002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04020" y="1676401"/>
            <a:ext cx="2451002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04020" y="5182964"/>
            <a:ext cx="2451002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>
              <a:latin typeface="CiscoSans"/>
              <a:cs typeface="CiscoSans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04020" y="5182964"/>
            <a:ext cx="2451002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0" tIns="45711" rIns="91420" bIns="45711" rtlCol="0" anchor="ctr" anchorCtr="0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 userDrawn="1"/>
        </p:nvSpPr>
        <p:spPr bwMode="ltGray">
          <a:xfrm>
            <a:off x="10414963" y="6576141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551122" y="6572037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9" name="Rectangle 4"/>
          <p:cNvSpPr>
            <a:spLocks noChangeArrowheads="1"/>
          </p:cNvSpPr>
          <p:nvPr userDrawn="1"/>
        </p:nvSpPr>
        <p:spPr bwMode="ltGray">
          <a:xfrm>
            <a:off x="389294" y="6555465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967066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295115" y="2811836"/>
            <a:ext cx="11066075" cy="85964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6479" y="4828022"/>
            <a:ext cx="10813351" cy="384175"/>
          </a:xfrm>
          <a:prstGeom prst="rect">
            <a:avLst/>
          </a:prstGeom>
        </p:spPr>
        <p:txBody>
          <a:bodyPr lIns="121883" tIns="60941" rIns="121883" bIns="60941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335708" y="5164907"/>
            <a:ext cx="10814050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26" name="Text Placeholder 4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08" y="5938229"/>
            <a:ext cx="10814050" cy="384175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36674" y="3496671"/>
            <a:ext cx="11067284" cy="398668"/>
          </a:xfrm>
          <a:prstGeom prst="rect">
            <a:avLst/>
          </a:prstGeom>
        </p:spPr>
        <p:txBody>
          <a:bodyPr lIns="121883" tIns="60941" rIns="121883" bIns="60941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06336" indent="0">
              <a:buNone/>
              <a:defRPr/>
            </a:lvl2pPr>
            <a:lvl3pPr marL="569816" indent="0">
              <a:buNone/>
              <a:defRPr/>
            </a:lvl3pPr>
            <a:lvl4pPr marL="688861" indent="0">
              <a:buNone/>
              <a:defRPr/>
            </a:lvl4pPr>
            <a:lvl5pPr marL="801554" indent="0">
              <a:buNone/>
              <a:defRPr/>
            </a:lvl5pPr>
          </a:lstStyle>
          <a:p>
            <a:pPr lvl="0"/>
            <a:r>
              <a:rPr lang="en-GB" dirty="0" smtClean="0"/>
              <a:t>Subhead goes here</a:t>
            </a:r>
            <a:endParaRPr lang="en-GB" dirty="0"/>
          </a:p>
        </p:txBody>
      </p:sp>
      <p:grpSp>
        <p:nvGrpSpPr>
          <p:cNvPr id="28" name="Group 67"/>
          <p:cNvGrpSpPr/>
          <p:nvPr userDrawn="1"/>
        </p:nvGrpSpPr>
        <p:grpSpPr>
          <a:xfrm>
            <a:off x="380122" y="410501"/>
            <a:ext cx="1150019" cy="613107"/>
            <a:chOff x="609606" y="528528"/>
            <a:chExt cx="1444732" cy="763787"/>
          </a:xfrm>
          <a:solidFill>
            <a:schemeClr val="bg1"/>
          </a:solidFill>
        </p:grpSpPr>
        <p:sp>
          <p:nvSpPr>
            <p:cNvPr id="32" name="Rectangle 31"/>
            <p:cNvSpPr>
              <a:spLocks noChangeArrowheads="1"/>
            </p:cNvSpPr>
            <p:nvPr/>
          </p:nvSpPr>
          <p:spPr bwMode="black">
            <a:xfrm>
              <a:off x="1016583" y="1035671"/>
              <a:ext cx="65914" cy="24972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1400565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40666" y="1028755"/>
              <a:ext cx="190842" cy="263560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black">
            <a:xfrm>
              <a:off x="1660386" y="1028755"/>
              <a:ext cx="262121" cy="263560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67569" y="1028755"/>
              <a:ext cx="170915" cy="263560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609606" y="732922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783587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954502" y="528528"/>
              <a:ext cx="62080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128481" y="646860"/>
              <a:ext cx="62081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298630" y="732922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black">
            <a:xfrm>
              <a:off x="1472609" y="646860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black">
            <a:xfrm>
              <a:off x="1646588" y="528528"/>
              <a:ext cx="62847" cy="39495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black">
            <a:xfrm>
              <a:off x="1817502" y="646864"/>
              <a:ext cx="62847" cy="214383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black">
            <a:xfrm>
              <a:off x="1991491" y="732927"/>
              <a:ext cx="62847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1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521843" y="795528"/>
            <a:ext cx="7130463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521843" y="4794355"/>
            <a:ext cx="7128213" cy="99637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2991" y="795528"/>
            <a:ext cx="710380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777" y="4873439"/>
            <a:ext cx="6763665" cy="838200"/>
          </a:xfrm>
        </p:spPr>
        <p:txBody>
          <a:bodyPr anchor="ctr"/>
          <a:lstStyle>
            <a:lvl1pPr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1114" y="6549625"/>
            <a:ext cx="287628" cy="2060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ltGray">
          <a:xfrm>
            <a:off x="10414963" y="6576141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6" name="Rectangle 7"/>
          <p:cNvSpPr>
            <a:spLocks noChangeArrowheads="1"/>
          </p:cNvSpPr>
          <p:nvPr userDrawn="1"/>
        </p:nvSpPr>
        <p:spPr bwMode="ltGray">
          <a:xfrm>
            <a:off x="11551122" y="6572037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389294" y="6555465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53145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50988" y="310896"/>
            <a:ext cx="4363599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0988" y="310896"/>
            <a:ext cx="4363599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91424" tIns="45713" rIns="91424" bIns="45713" rtlCol="0" anchor="ctr" anchorCtr="0">
            <a:normAutofit/>
          </a:bodyPr>
          <a:lstStyle>
            <a:lvl1pPr marL="0" indent="0" algn="ctr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17373" y="3429000"/>
            <a:ext cx="9343297" cy="1421928"/>
          </a:xfrm>
        </p:spPr>
        <p:txBody>
          <a:bodyPr anchor="t">
            <a:noAutofit/>
          </a:bodyPr>
          <a:lstStyle>
            <a:lvl1pPr marL="0" marR="0" indent="0" algn="l" defTabSz="91424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293" y="6555463"/>
            <a:ext cx="4559499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j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j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j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1114" y="6549625"/>
            <a:ext cx="287628" cy="2060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10414963" y="6576141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ltGray">
          <a:xfrm>
            <a:off x="11551122" y="6572037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389294" y="6555465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19276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655098" y="859536"/>
            <a:ext cx="483896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5098" y="859536"/>
            <a:ext cx="483896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lIns="121883" tIns="60941" rIns="121883" bIns="60941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39738" y="728978"/>
            <a:ext cx="5798380" cy="1085313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54134" y="6555463"/>
            <a:ext cx="4559499" cy="20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8" tIns="41053" rIns="82108" bIns="41053" anchor="b" anchorCtr="0">
            <a:spAutoFit/>
          </a:bodyPr>
          <a:lstStyle/>
          <a:p>
            <a:pPr algn="l" defTabSz="814251">
              <a:lnSpc>
                <a:spcPct val="100000"/>
              </a:lnSpc>
            </a:pPr>
            <a:r>
              <a:rPr lang="en-US" sz="800" dirty="0" smtClean="0">
                <a:solidFill>
                  <a:schemeClr val="bg2"/>
                </a:solidFill>
                <a:latin typeface="+mn-lt"/>
              </a:rPr>
              <a:t>© 2013</a:t>
            </a:r>
            <a:r>
              <a:rPr lang="en-US" sz="800" baseline="0" dirty="0" smtClean="0">
                <a:solidFill>
                  <a:schemeClr val="bg2"/>
                </a:solidFill>
                <a:latin typeface="+mn-lt"/>
              </a:rPr>
              <a:t>  </a:t>
            </a:r>
            <a:r>
              <a:rPr lang="en-US" sz="800" dirty="0" smtClean="0">
                <a:solidFill>
                  <a:schemeClr val="bg2"/>
                </a:solidFill>
                <a:latin typeface="+mn-lt"/>
              </a:rPr>
              <a:t>Cisco and/or its affiliates. All rights reserved.</a:t>
            </a:r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551114" y="6549625"/>
            <a:ext cx="287628" cy="2060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8" tIns="41053" rIns="82108" bIns="41053" anchor="b">
            <a:spAutoFit/>
          </a:bodyPr>
          <a:lstStyle/>
          <a:p>
            <a:pPr algn="r" defTabSz="814251">
              <a:lnSpc>
                <a:spcPct val="100000"/>
              </a:lnSpc>
            </a:pPr>
            <a:fld id="{DFCF27A5-1A5B-48D3-A060-2758FFBB1ADD}" type="slidenum">
              <a:rPr lang="en-US" sz="800">
                <a:solidFill>
                  <a:schemeClr val="bg2"/>
                </a:solidFill>
                <a:latin typeface="+mn-lt"/>
              </a:rPr>
              <a:pPr algn="r" defTabSz="814251">
                <a:lnSpc>
                  <a:spcPct val="100000"/>
                </a:lnSpc>
              </a:pPr>
              <a:t>‹#›</a:t>
            </a:fld>
            <a:endParaRPr lang="en-US" sz="8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10414963" y="6576141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551122" y="6572037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ltGray">
          <a:xfrm>
            <a:off x="389294" y="6555465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3965782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3" y="0"/>
            <a:ext cx="12188825" cy="6858000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7236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575" y="320841"/>
            <a:ext cx="11259775" cy="5877827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2413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ull bleed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5"/>
            <a:ext cx="12188826" cy="6677886"/>
          </a:xfrm>
          <a:prstGeom prst="rect">
            <a:avLst/>
          </a:prstGeom>
        </p:spPr>
        <p:txBody>
          <a:bodyPr vert="horz" lIns="121883" tIns="60941" rIns="121883" bIns="6094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8251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screen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3888008" y="777240"/>
            <a:ext cx="7863840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37" name="Rectangle 5"/>
          <p:cNvSpPr>
            <a:spLocks noChangeArrowheads="1"/>
          </p:cNvSpPr>
          <p:nvPr userDrawn="1"/>
        </p:nvSpPr>
        <p:spPr bwMode="ltGray">
          <a:xfrm>
            <a:off x="10414963" y="6576141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ltGray">
          <a:xfrm>
            <a:off x="11551122" y="6572037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39" name="Rectangle 4"/>
          <p:cNvSpPr>
            <a:spLocks noChangeArrowheads="1"/>
          </p:cNvSpPr>
          <p:nvPr userDrawn="1"/>
        </p:nvSpPr>
        <p:spPr bwMode="ltGray">
          <a:xfrm>
            <a:off x="389294" y="6555465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39380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5853968" y="778669"/>
            <a:ext cx="5897880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20" tIns="45711" rIns="91420" bIns="45711" rtlCol="0" anchor="ctr">
            <a:normAutofit/>
          </a:bodyPr>
          <a:lstStyle>
            <a:lvl1pPr marL="0" indent="0" algn="ctr" defTabSz="914209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9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414963" y="6576141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551122" y="6572037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389294" y="6555465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244524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5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_gradient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3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560" y="4279398"/>
            <a:ext cx="6244863" cy="384175"/>
          </a:xfrm>
          <a:prstGeom prst="rect">
            <a:avLst/>
          </a:prstGeom>
        </p:spPr>
        <p:txBody>
          <a:bodyPr vert="horz" lIns="91424" tIns="45713" rIns="91424" bIns="45713" rtlCol="0">
            <a:noAutofit/>
          </a:bodyPr>
          <a:lstStyle>
            <a:lvl1pPr mar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247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1650" y="3282701"/>
            <a:ext cx="6281773" cy="1022351"/>
          </a:xfrm>
        </p:spPr>
        <p:txBody>
          <a:bodyPr vert="horz" lIns="82280" tIns="45713" rIns="82280" bIns="45713" rtlCol="0" anchor="b" anchorCtr="0">
            <a:noAutofit/>
          </a:bodyPr>
          <a:lstStyle>
            <a:lvl1pPr marL="0" indent="0" algn="l" defTabSz="914247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gradFill>
                  <a:gsLst>
                    <a:gs pos="0">
                      <a:schemeClr val="accent1"/>
                    </a:gs>
                    <a:gs pos="77000">
                      <a:srgbClr val="01BBBB"/>
                    </a:gs>
                    <a:gs pos="100000">
                      <a:schemeClr val="accent6"/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4" tIns="45713" rIns="91424" bIns="45713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5249" y="1917701"/>
            <a:ext cx="3567771" cy="2889251"/>
          </a:xfrm>
          <a:prstGeom prst="rect">
            <a:avLst/>
          </a:prstGeom>
        </p:spPr>
        <p:txBody>
          <a:bodyPr lIns="121883" tIns="60941" rIns="121883" bIns="60941" anchor="ctr" anchorCtr="1"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713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31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_gradient only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0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_gradient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298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green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5"/>
          <p:cNvGrpSpPr>
            <a:grpSpLocks/>
          </p:cNvGrpSpPr>
          <p:nvPr userDrawn="1"/>
        </p:nvGrpSpPr>
        <p:grpSpPr bwMode="auto">
          <a:xfrm>
            <a:off x="5262544" y="5451743"/>
            <a:ext cx="1654129" cy="879663"/>
            <a:chOff x="384" y="331"/>
            <a:chExt cx="912" cy="485"/>
          </a:xfrm>
        </p:grpSpPr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3643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green thank you">
    <p:bg>
      <p:bgPr>
        <a:gradFill>
          <a:gsLst>
            <a:gs pos="0">
              <a:srgbClr val="272749"/>
            </a:gs>
            <a:gs pos="100000">
              <a:srgbClr val="32BEB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 userDrawn="1"/>
        </p:nvSpPr>
        <p:spPr>
          <a:xfrm>
            <a:off x="834625" y="3066687"/>
            <a:ext cx="3288933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5" name="Rectangle 64"/>
          <p:cNvSpPr>
            <a:spLocks noChangeArrowheads="1"/>
          </p:cNvSpPr>
          <p:nvPr userDrawn="1"/>
        </p:nvSpPr>
        <p:spPr bwMode="black">
          <a:xfrm>
            <a:off x="8379473" y="3801569"/>
            <a:ext cx="15544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6" name="Freeform 65"/>
          <p:cNvSpPr>
            <a:spLocks/>
          </p:cNvSpPr>
          <p:nvPr userDrawn="1"/>
        </p:nvSpPr>
        <p:spPr bwMode="black">
          <a:xfrm>
            <a:off x="9285041" y="3786905"/>
            <a:ext cx="450072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7" name="Freeform 66"/>
          <p:cNvSpPr>
            <a:spLocks/>
          </p:cNvSpPr>
          <p:nvPr userDrawn="1"/>
        </p:nvSpPr>
        <p:spPr bwMode="black">
          <a:xfrm>
            <a:off x="7728765" y="3786905"/>
            <a:ext cx="450072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8" name="Freeform 67"/>
          <p:cNvSpPr>
            <a:spLocks noEditPoints="1"/>
          </p:cNvSpPr>
          <p:nvPr userDrawn="1"/>
        </p:nvSpPr>
        <p:spPr bwMode="black">
          <a:xfrm>
            <a:off x="9897790" y="3786905"/>
            <a:ext cx="618172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9" name="Freeform 68"/>
          <p:cNvSpPr>
            <a:spLocks/>
          </p:cNvSpPr>
          <p:nvPr userDrawn="1"/>
        </p:nvSpPr>
        <p:spPr bwMode="black">
          <a:xfrm>
            <a:off x="8735553" y="3786905"/>
            <a:ext cx="403078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0" name="Freeform 69"/>
          <p:cNvSpPr>
            <a:spLocks/>
          </p:cNvSpPr>
          <p:nvPr userDrawn="1"/>
        </p:nvSpPr>
        <p:spPr bwMode="black">
          <a:xfrm>
            <a:off x="7419682" y="2966680"/>
            <a:ext cx="146409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1" name="Freeform 70"/>
          <p:cNvSpPr>
            <a:spLocks/>
          </p:cNvSpPr>
          <p:nvPr userDrawn="1"/>
        </p:nvSpPr>
        <p:spPr bwMode="black">
          <a:xfrm>
            <a:off x="7829988" y="2763672"/>
            <a:ext cx="146409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2" name="Freeform 71"/>
          <p:cNvSpPr>
            <a:spLocks/>
          </p:cNvSpPr>
          <p:nvPr userDrawn="1"/>
        </p:nvSpPr>
        <p:spPr bwMode="black">
          <a:xfrm>
            <a:off x="8233069" y="2484528"/>
            <a:ext cx="146409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3" name="Freeform 72"/>
          <p:cNvSpPr>
            <a:spLocks/>
          </p:cNvSpPr>
          <p:nvPr userDrawn="1"/>
        </p:nvSpPr>
        <p:spPr bwMode="black">
          <a:xfrm>
            <a:off x="8643374" y="2763669"/>
            <a:ext cx="146409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4" name="Freeform 73"/>
          <p:cNvSpPr>
            <a:spLocks/>
          </p:cNvSpPr>
          <p:nvPr userDrawn="1"/>
        </p:nvSpPr>
        <p:spPr bwMode="black">
          <a:xfrm>
            <a:off x="9044640" y="2966683"/>
            <a:ext cx="15544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5" name="Freeform 74"/>
          <p:cNvSpPr>
            <a:spLocks/>
          </p:cNvSpPr>
          <p:nvPr userDrawn="1"/>
        </p:nvSpPr>
        <p:spPr bwMode="black">
          <a:xfrm>
            <a:off x="9454951" y="2763668"/>
            <a:ext cx="148216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6" name="Freeform 75"/>
          <p:cNvSpPr>
            <a:spLocks/>
          </p:cNvSpPr>
          <p:nvPr userDrawn="1"/>
        </p:nvSpPr>
        <p:spPr bwMode="black">
          <a:xfrm>
            <a:off x="9865260" y="2484524"/>
            <a:ext cx="148216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7" name="Freeform 76"/>
          <p:cNvSpPr>
            <a:spLocks/>
          </p:cNvSpPr>
          <p:nvPr userDrawn="1"/>
        </p:nvSpPr>
        <p:spPr bwMode="black">
          <a:xfrm>
            <a:off x="10268335" y="2763668"/>
            <a:ext cx="148216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8" name="Freeform 77"/>
          <p:cNvSpPr>
            <a:spLocks/>
          </p:cNvSpPr>
          <p:nvPr userDrawn="1"/>
        </p:nvSpPr>
        <p:spPr bwMode="black">
          <a:xfrm>
            <a:off x="10678643" y="2966683"/>
            <a:ext cx="148216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4768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7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5"/>
          <p:cNvGrpSpPr>
            <a:grpSpLocks/>
          </p:cNvGrpSpPr>
          <p:nvPr userDrawn="1"/>
        </p:nvGrpSpPr>
        <p:grpSpPr bwMode="auto">
          <a:xfrm>
            <a:off x="5262544" y="5451743"/>
            <a:ext cx="1654129" cy="879663"/>
            <a:chOff x="384" y="331"/>
            <a:chExt cx="912" cy="485"/>
          </a:xfrm>
        </p:grpSpPr>
        <p:sp>
          <p:nvSpPr>
            <p:cNvPr id="19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697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_Thank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5117" y="1254285"/>
            <a:ext cx="11588991" cy="38382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16000" b="0" i="1" spc="0" baseline="0">
                <a:solidFill>
                  <a:srgbClr val="FFFFF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Thanks</a:t>
            </a:r>
            <a:endParaRPr lang="en-US" dirty="0"/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5262544" y="5451743"/>
            <a:ext cx="1654129" cy="879663"/>
            <a:chOff x="384" y="331"/>
            <a:chExt cx="912" cy="485"/>
          </a:xfrm>
        </p:grpSpPr>
        <p:sp>
          <p:nvSpPr>
            <p:cNvPr id="21" name="AutoShape 6"/>
            <p:cNvSpPr>
              <a:spLocks noChangeAspect="1" noChangeArrowheads="1" noTextEdit="1"/>
            </p:cNvSpPr>
            <p:nvPr/>
          </p:nvSpPr>
          <p:spPr bwMode="invGray">
            <a:xfrm>
              <a:off x="384" y="331"/>
              <a:ext cx="91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invGray">
            <a:xfrm>
              <a:off x="640" y="652"/>
              <a:ext cx="42" cy="1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invGray">
            <a:xfrm>
              <a:off x="882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invGray">
            <a:xfrm>
              <a:off x="467" y="648"/>
              <a:ext cx="120" cy="166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invGray">
            <a:xfrm>
              <a:off x="1046" y="648"/>
              <a:ext cx="165" cy="166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invGray">
            <a:xfrm>
              <a:off x="735" y="648"/>
              <a:ext cx="108" cy="166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12"/>
            <p:cNvSpPr>
              <a:spLocks/>
            </p:cNvSpPr>
            <p:nvPr/>
          </p:nvSpPr>
          <p:spPr bwMode="invGray">
            <a:xfrm>
              <a:off x="384" y="462"/>
              <a:ext cx="39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invGray">
            <a:xfrm>
              <a:off x="494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invGray">
            <a:xfrm>
              <a:off x="601" y="333"/>
              <a:ext cx="39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invGray">
            <a:xfrm>
              <a:off x="711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invGray">
            <a:xfrm>
              <a:off x="818" y="462"/>
              <a:ext cx="42" cy="8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invGray">
            <a:xfrm>
              <a:off x="928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invGray">
            <a:xfrm>
              <a:off x="1037" y="333"/>
              <a:ext cx="40" cy="249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19"/>
            <p:cNvSpPr>
              <a:spLocks/>
            </p:cNvSpPr>
            <p:nvPr/>
          </p:nvSpPr>
          <p:spPr bwMode="invGray">
            <a:xfrm>
              <a:off x="1145" y="407"/>
              <a:ext cx="39" cy="136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invGray">
            <a:xfrm>
              <a:off x="1254" y="462"/>
              <a:ext cx="40" cy="81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209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bg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0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-red thank 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834625" y="3066687"/>
            <a:ext cx="3288933" cy="861775"/>
          </a:xfrm>
          <a:prstGeom prst="rect">
            <a:avLst/>
          </a:prstGeom>
          <a:noFill/>
        </p:spPr>
        <p:txBody>
          <a:bodyPr wrap="none" lIns="121883" tIns="60941" rIns="121883" bIns="60941" rtlCol="0">
            <a:spAutoFit/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black">
          <a:xfrm>
            <a:off x="8379473" y="3801569"/>
            <a:ext cx="155448" cy="58910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 userDrawn="1"/>
        </p:nvSpPr>
        <p:spPr bwMode="black">
          <a:xfrm>
            <a:off x="9285041" y="3786905"/>
            <a:ext cx="450072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/>
          </p:cNvSpPr>
          <p:nvPr userDrawn="1"/>
        </p:nvSpPr>
        <p:spPr bwMode="black">
          <a:xfrm>
            <a:off x="7728765" y="3786905"/>
            <a:ext cx="450072" cy="621729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 noEditPoints="1"/>
          </p:cNvSpPr>
          <p:nvPr userDrawn="1"/>
        </p:nvSpPr>
        <p:spPr bwMode="black">
          <a:xfrm>
            <a:off x="9897790" y="3786905"/>
            <a:ext cx="618172" cy="621729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8735553" y="3786905"/>
            <a:ext cx="403078" cy="621729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7419682" y="2966680"/>
            <a:ext cx="146409" cy="302709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7829988" y="2763672"/>
            <a:ext cx="146409" cy="50572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8233069" y="2484528"/>
            <a:ext cx="146409" cy="931689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8643374" y="2763669"/>
            <a:ext cx="146409" cy="505723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9044640" y="2966683"/>
            <a:ext cx="155448" cy="302708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9454951" y="2763668"/>
            <a:ext cx="148216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9865260" y="2484524"/>
            <a:ext cx="148216" cy="93168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9" name="Freeform 48"/>
          <p:cNvSpPr>
            <a:spLocks/>
          </p:cNvSpPr>
          <p:nvPr userDrawn="1"/>
        </p:nvSpPr>
        <p:spPr bwMode="black">
          <a:xfrm>
            <a:off x="10268335" y="2763668"/>
            <a:ext cx="148216" cy="50572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0" name="Freeform 49"/>
          <p:cNvSpPr>
            <a:spLocks/>
          </p:cNvSpPr>
          <p:nvPr userDrawn="1"/>
        </p:nvSpPr>
        <p:spPr bwMode="black">
          <a:xfrm>
            <a:off x="10678643" y="2966683"/>
            <a:ext cx="148216" cy="302708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lIns="121883" tIns="60941" rIns="121883" bIns="60941"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6539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 userDrawn="1"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 userDrawn="1"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lIns="91420" tIns="45711" rIns="91420" bIns="45711" anchor="ctr"/>
          <a:lstStyle/>
          <a:p>
            <a:endParaRPr lang="en-US">
              <a:latin typeface="+mj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762101"/>
            <a:ext cx="11066075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gradFill>
                  <a:gsLst>
                    <a:gs pos="0">
                      <a:schemeClr val="accent1"/>
                    </a:gs>
                    <a:gs pos="100000">
                      <a:srgbClr val="01BBBB"/>
                    </a:gs>
                  </a:gsLst>
                  <a:lin ang="1200000" scaled="0"/>
                </a:gra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g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750145"/>
            <a:ext cx="11066075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27189" y="750145"/>
            <a:ext cx="11066075" cy="34265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Section Title Goes Here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FFFFFF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FFFFFF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FFFFFF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FFFFFF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3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5399" y="404085"/>
            <a:ext cx="11543628" cy="9717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3300" b="0" i="0" spc="0" baseline="0">
                <a:solidFill>
                  <a:srgbClr val="00A2BF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573" y="1600205"/>
            <a:ext cx="11543628" cy="4525433"/>
          </a:xfrm>
          <a:prstGeom prst="rect">
            <a:avLst/>
          </a:prstGeom>
        </p:spPr>
        <p:txBody>
          <a:bodyPr lIns="121883" tIns="60941" rIns="121883" bIns="60941">
            <a:noAutofit/>
          </a:bodyPr>
          <a:lstStyle>
            <a:lvl1pPr marL="380885" marR="0" indent="-380885" algn="ctr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marL="0" marR="0" lvl="0" indent="0" algn="l" defTabSz="60941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dirty="0" smtClean="0"/>
              <a:t>This slide will allow you to add one of the following:</a:t>
            </a:r>
            <a:br>
              <a:rPr lang="en-GB" dirty="0" smtClean="0"/>
            </a:br>
            <a:r>
              <a:rPr lang="en-GB" dirty="0" smtClean="0"/>
              <a:t>Table, Charts, Smart Art, Pictures, Clip Art and Media</a:t>
            </a:r>
            <a:br>
              <a:rPr lang="en-GB" dirty="0" smtClean="0"/>
            </a:br>
            <a:r>
              <a:rPr lang="en-GB" dirty="0" smtClean="0"/>
              <a:t>Click icon to add content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>
        <p:tmplLst>
          <p:tmpl lvl="1">
            <p:tnLst>
              <p:par>
                <p:cTn xmlns:p14="http://schemas.microsoft.com/office/powerpoint/2010/main"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5"/>
          <p:cNvSpPr>
            <a:spLocks noGrp="1"/>
          </p:cNvSpPr>
          <p:nvPr>
            <p:ph type="title"/>
          </p:nvPr>
        </p:nvSpPr>
        <p:spPr>
          <a:xfrm>
            <a:off x="347403" y="454877"/>
            <a:ext cx="11542817" cy="975360"/>
          </a:xfrm>
          <a:prstGeom prst="rect">
            <a:avLst/>
          </a:prstGeom>
        </p:spPr>
        <p:txBody>
          <a:bodyPr vert="horz" lIns="121883" tIns="60941" rIns="121883" bIns="6094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ltGray">
          <a:xfrm>
            <a:off x="10414963" y="6327964"/>
            <a:ext cx="1016261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r>
              <a:rPr lang="en-US" sz="800" b="0" i="0" dirty="0">
                <a:solidFill>
                  <a:srgbClr val="231F20"/>
                </a:solidFill>
                <a:latin typeface="+mn-lt"/>
                <a:cs typeface="CiscoSans Thin"/>
              </a:rPr>
              <a:t>Cisco Confidential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551122" y="6323860"/>
            <a:ext cx="287620" cy="2060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04" tIns="41051" rIns="82104" bIns="41051" anchor="b">
            <a:spAutoFit/>
          </a:bodyPr>
          <a:lstStyle/>
          <a:p>
            <a:pPr algn="r" defTabSz="814217">
              <a:lnSpc>
                <a:spcPct val="100000"/>
              </a:lnSpc>
            </a:pPr>
            <a:fld id="{DFCF27A5-1A5B-48D3-A060-2758FFBB1ADD}" type="slidenum">
              <a:rPr lang="en-US" sz="800" b="0" i="0">
                <a:solidFill>
                  <a:srgbClr val="231F20"/>
                </a:solidFill>
                <a:latin typeface="+mn-lt"/>
                <a:cs typeface="CiscoSans Thin"/>
              </a:rPr>
              <a:pPr algn="r" defTabSz="814217">
                <a:lnSpc>
                  <a:spcPct val="100000"/>
                </a:lnSpc>
              </a:pPr>
              <a:t>‹#›</a:t>
            </a:fld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89294" y="6329697"/>
            <a:ext cx="4559499" cy="2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04" tIns="41051" rIns="82104" bIns="41051" anchor="b" anchorCtr="0">
            <a:spAutoFit/>
          </a:bodyPr>
          <a:lstStyle/>
          <a:p>
            <a:pPr algn="l" defTabSz="814217">
              <a:lnSpc>
                <a:spcPct val="100000"/>
              </a:lnSpc>
            </a:pPr>
            <a:r>
              <a:rPr lang="en-US" sz="800" b="0" i="0" dirty="0" smtClean="0">
                <a:solidFill>
                  <a:srgbClr val="231F20"/>
                </a:solidFill>
                <a:latin typeface="+mn-lt"/>
                <a:cs typeface="CiscoSans Thin"/>
              </a:rPr>
              <a:t>© 2013-2014  Cisco and/or its affiliates. All rights reserved.</a:t>
            </a:r>
            <a:endParaRPr lang="en-US" sz="800" b="0" i="0" dirty="0">
              <a:solidFill>
                <a:srgbClr val="231F20"/>
              </a:solidFill>
              <a:latin typeface="+mn-lt"/>
              <a:cs typeface="CiscoSans Thi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771410"/>
            <a:ext cx="12188825" cy="0"/>
          </a:xfrm>
          <a:prstGeom prst="line">
            <a:avLst/>
          </a:prstGeom>
          <a:ln w="177800">
            <a:gradFill>
              <a:gsLst>
                <a:gs pos="0">
                  <a:schemeClr val="tx2"/>
                </a:gs>
                <a:gs pos="100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662" r:id="rId2"/>
    <p:sldLayoutId id="2147483766" r:id="rId3"/>
    <p:sldLayoutId id="2147483764" r:id="rId4"/>
    <p:sldLayoutId id="2147483754" r:id="rId5"/>
    <p:sldLayoutId id="2147483665" r:id="rId6"/>
    <p:sldLayoutId id="2147483752" r:id="rId7"/>
    <p:sldLayoutId id="2147483768" r:id="rId8"/>
    <p:sldLayoutId id="2147483723" r:id="rId9"/>
    <p:sldLayoutId id="2147483758" r:id="rId10"/>
    <p:sldLayoutId id="2147483667" r:id="rId11"/>
    <p:sldLayoutId id="2147483668" r:id="rId12"/>
    <p:sldLayoutId id="2147483720" r:id="rId13"/>
    <p:sldLayoutId id="2147483669" r:id="rId14"/>
    <p:sldLayoutId id="2147483670" r:id="rId15"/>
    <p:sldLayoutId id="2147483761" r:id="rId16"/>
    <p:sldLayoutId id="2147483671" r:id="rId17"/>
    <p:sldLayoutId id="2147483672" r:id="rId18"/>
    <p:sldLayoutId id="2147483733" r:id="rId19"/>
    <p:sldLayoutId id="2147483734" r:id="rId20"/>
    <p:sldLayoutId id="2147483755" r:id="rId21"/>
    <p:sldLayoutId id="2147483760" r:id="rId22"/>
    <p:sldLayoutId id="2147483726" r:id="rId23"/>
    <p:sldLayoutId id="2147483727" r:id="rId24"/>
    <p:sldLayoutId id="2147483759" r:id="rId25"/>
    <p:sldLayoutId id="2147483731" r:id="rId26"/>
    <p:sldLayoutId id="2147483675" r:id="rId27"/>
    <p:sldLayoutId id="2147483739" r:id="rId28"/>
    <p:sldLayoutId id="2147483742" r:id="rId29"/>
    <p:sldLayoutId id="2147483738" r:id="rId30"/>
    <p:sldLayoutId id="2147483762" r:id="rId31"/>
    <p:sldLayoutId id="2147483673" r:id="rId32"/>
    <p:sldLayoutId id="2147483722" r:id="rId33"/>
    <p:sldLayoutId id="2147483730" r:id="rId34"/>
    <p:sldLayoutId id="2147483736" r:id="rId35"/>
    <p:sldLayoutId id="2147483674" r:id="rId36"/>
    <p:sldLayoutId id="2147483724" r:id="rId37"/>
    <p:sldLayoutId id="2147483725" r:id="rId38"/>
    <p:sldLayoutId id="2147483683" r:id="rId39"/>
    <p:sldLayoutId id="2147483743" r:id="rId40"/>
    <p:sldLayoutId id="2147483744" r:id="rId41"/>
    <p:sldLayoutId id="2147483745" r:id="rId42"/>
    <p:sldLayoutId id="2147483728" r:id="rId43"/>
    <p:sldLayoutId id="2147483750" r:id="rId44"/>
    <p:sldLayoutId id="2147483763" r:id="rId45"/>
    <p:sldLayoutId id="2147483686" r:id="rId46"/>
    <p:sldLayoutId id="2147483687" r:id="rId47"/>
    <p:sldLayoutId id="2147483746" r:id="rId48"/>
    <p:sldLayoutId id="2147483751" r:id="rId49"/>
    <p:sldLayoutId id="2147483756" r:id="rId50"/>
    <p:sldLayoutId id="2147483757" r:id="rId51"/>
    <p:sldLayoutId id="2147483741" r:id="rId52"/>
    <p:sldLayoutId id="2147483747" r:id="rId53"/>
    <p:sldLayoutId id="2147483748" r:id="rId54"/>
    <p:sldLayoutId id="2147483688" r:id="rId55"/>
    <p:sldLayoutId id="2147483749" r:id="rId56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247" rtl="0" eaLnBrk="1" latinLnBrk="0" hangingPunct="1">
        <a:lnSpc>
          <a:spcPct val="80000"/>
        </a:lnSpc>
        <a:spcBef>
          <a:spcPct val="0"/>
        </a:spcBef>
        <a:buNone/>
        <a:defRPr lang="en-US" sz="3300" b="0" kern="1200" spc="0" baseline="0" dirty="0">
          <a:solidFill>
            <a:srgbClr val="00A2BF"/>
          </a:solidFill>
          <a:latin typeface="+mj-lt"/>
          <a:ea typeface="+mj-ea"/>
          <a:cs typeface="CiscoSans"/>
        </a:defRPr>
      </a:lvl1pPr>
    </p:titleStyle>
    <p:bodyStyle>
      <a:lvl1pPr marL="228563" indent="-228563" algn="l" defTabSz="914247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tx1"/>
          </a:solidFill>
          <a:latin typeface="+mn-lt"/>
          <a:ea typeface="+mn-ea"/>
          <a:cs typeface="CiscoSans"/>
        </a:defRPr>
      </a:lvl1pPr>
      <a:lvl2pPr marL="479856" indent="-287914" algn="l" defTabSz="914247" rtl="0" eaLnBrk="1" latinLnBrk="0" hangingPunct="1">
        <a:lnSpc>
          <a:spcPct val="95000"/>
        </a:lnSpc>
        <a:spcBef>
          <a:spcPts val="800"/>
        </a:spcBef>
        <a:buClr>
          <a:schemeClr val="tx2"/>
        </a:buClr>
        <a:buFont typeface="Arial"/>
        <a:buChar char="•"/>
        <a:defRPr lang="en-US" sz="1900" kern="1200" dirty="0" smtClean="0">
          <a:solidFill>
            <a:schemeClr val="tx1"/>
          </a:solidFill>
          <a:latin typeface="+mn-lt"/>
          <a:ea typeface="+mn-ea"/>
          <a:cs typeface="CiscoSans"/>
        </a:defRPr>
      </a:lvl2pPr>
      <a:lvl3pPr marL="575827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CiscoSans"/>
        </a:defRPr>
      </a:lvl3pPr>
      <a:lvl4pPr marL="671798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 smtClean="0">
          <a:solidFill>
            <a:schemeClr val="tx1"/>
          </a:solidFill>
          <a:latin typeface="+mn-lt"/>
          <a:ea typeface="+mn-ea"/>
          <a:cs typeface="CiscoSans"/>
        </a:defRPr>
      </a:lvl4pPr>
      <a:lvl5pPr marL="767770" indent="-228532" algn="l" defTabSz="914247" rtl="0" eaLnBrk="1" latinLnBrk="0" hangingPunct="1">
        <a:lnSpc>
          <a:spcPct val="95000"/>
        </a:lnSpc>
        <a:spcBef>
          <a:spcPts val="840"/>
        </a:spcBef>
        <a:buFont typeface="Arial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CiscoSans"/>
        </a:defRPr>
      </a:lvl5pPr>
      <a:lvl6pPr marL="1151654" indent="-228563" algn="l" defTabSz="914247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626" indent="-228532" algn="l" defTabSz="914247" rtl="0" eaLnBrk="1" latinLnBrk="0" hangingPunct="1">
        <a:spcBef>
          <a:spcPts val="800"/>
        </a:spcBef>
        <a:buFont typeface="Arial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99867" indent="0" algn="l" defTabSz="91424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3" indent="-228563" algn="l" defTabSz="9142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6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7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2" algn="l" defTabSz="91424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Experience &amp; Design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June 27, 2016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5708" y="4800601"/>
            <a:ext cx="10814050" cy="748482"/>
          </a:xfrm>
        </p:spPr>
        <p:txBody>
          <a:bodyPr/>
          <a:lstStyle/>
          <a:p>
            <a:r>
              <a:rPr lang="en-US" sz="2000" dirty="0" smtClean="0"/>
              <a:t>Charnae Rocker</a:t>
            </a:r>
          </a:p>
        </p:txBody>
      </p:sp>
    </p:spTree>
    <p:extLst>
      <p:ext uri="{BB962C8B-B14F-4D97-AF65-F5344CB8AC3E}">
        <p14:creationId xmlns:p14="http://schemas.microsoft.com/office/powerpoint/2010/main" val="36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190" y="1415082"/>
            <a:ext cx="11712410" cy="4731717"/>
          </a:xfrm>
        </p:spPr>
        <p:txBody>
          <a:bodyPr/>
          <a:lstStyle/>
          <a:p>
            <a:pPr lvl="1"/>
            <a:endParaRPr lang="en-US" dirty="0" smtClean="0"/>
          </a:p>
          <a:p>
            <a:r>
              <a:rPr lang="en-US" sz="2400" dirty="0" smtClean="0"/>
              <a:t>Focuses on the user’s interaction with the user interface, but most importantly on the full </a:t>
            </a:r>
            <a:r>
              <a:rPr lang="en-US" sz="2400" dirty="0" smtClean="0">
                <a:solidFill>
                  <a:srgbClr val="FF0000"/>
                </a:solidFill>
              </a:rPr>
              <a:t>end-to-end experience </a:t>
            </a:r>
            <a:r>
              <a:rPr lang="en-US" sz="2400" dirty="0" smtClean="0"/>
              <a:t>for a user while using a product, tool, or service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TOTAL </a:t>
            </a:r>
            <a:r>
              <a:rPr lang="en-US" sz="2400" dirty="0" smtClean="0"/>
              <a:t>experience</a:t>
            </a:r>
          </a:p>
          <a:p>
            <a:pPr marL="76176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User Experience (UX)?</a:t>
            </a:r>
            <a:endParaRPr lang="en-GB" dirty="0"/>
          </a:p>
        </p:txBody>
      </p:sp>
      <p:pic>
        <p:nvPicPr>
          <p:cNvPr id="4" name="Picture 3" descr="Screen Shot 2016-06-27 at 11.44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1" y="2844800"/>
            <a:ext cx="61976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4490" y="1196718"/>
            <a:ext cx="11440688" cy="4886581"/>
          </a:xfrm>
        </p:spPr>
        <p:txBody>
          <a:bodyPr/>
          <a:lstStyle/>
          <a:p>
            <a:r>
              <a:rPr lang="en-US" sz="2400" dirty="0" smtClean="0"/>
              <a:t>Research – Understanding the user’s needs, goals, and </a:t>
            </a:r>
            <a:r>
              <a:rPr lang="en-US" sz="2400" dirty="0"/>
              <a:t>their behaviors </a:t>
            </a:r>
            <a:r>
              <a:rPr lang="en-US" sz="2400" dirty="0" smtClean="0"/>
              <a:t>     			 </a:t>
            </a:r>
            <a:r>
              <a:rPr lang="en-US" sz="2000" dirty="0" smtClean="0"/>
              <a:t>User </a:t>
            </a:r>
            <a:r>
              <a:rPr lang="en-US" sz="2000" dirty="0"/>
              <a:t>Observations, Card Sorting, Surveys, User </a:t>
            </a:r>
            <a:r>
              <a:rPr lang="en-US" sz="2000" dirty="0" smtClean="0"/>
              <a:t>Interviews</a:t>
            </a:r>
          </a:p>
          <a:p>
            <a:pPr marL="76176" indent="0">
              <a:buNone/>
            </a:pPr>
            <a:endParaRPr lang="en-US" sz="2400" dirty="0"/>
          </a:p>
          <a:p>
            <a:r>
              <a:rPr lang="en-US" sz="2400" dirty="0" smtClean="0"/>
              <a:t>Design – creating the look and feel of the interface to reflect the user’s expectations and needs                                                                         				  	 </a:t>
            </a:r>
            <a:r>
              <a:rPr lang="en-US" sz="2000" dirty="0" smtClean="0"/>
              <a:t>Prototyping, Storyboarding, Brainstorming</a:t>
            </a:r>
          </a:p>
          <a:p>
            <a:pPr marL="76176" indent="0">
              <a:buNone/>
            </a:pPr>
            <a:endParaRPr lang="en-US" sz="2400" dirty="0" smtClean="0"/>
          </a:p>
          <a:p>
            <a:r>
              <a:rPr lang="en-US" sz="2400" dirty="0" smtClean="0"/>
              <a:t>Evaluation – assuming the interface is in a working state, allowing users to test and evaluate whether the interface represents the user’s mental model </a:t>
            </a:r>
            <a:r>
              <a:rPr lang="en-US" sz="2400" dirty="0"/>
              <a:t>and needs </a:t>
            </a:r>
            <a:r>
              <a:rPr lang="en-US" sz="2400" dirty="0" smtClean="0"/>
              <a:t>                                                                                                            			 </a:t>
            </a:r>
            <a:r>
              <a:rPr lang="en-US" sz="2000" dirty="0" smtClean="0"/>
              <a:t>Usability testing, Expert Review, Heuristic Review, Surveys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of 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2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032000" y="4508500"/>
            <a:ext cx="1714500" cy="6477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Oval 18"/>
          <p:cNvSpPr/>
          <p:nvPr/>
        </p:nvSpPr>
        <p:spPr>
          <a:xfrm>
            <a:off x="355600" y="1270000"/>
            <a:ext cx="1689100" cy="1092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30200" y="1524000"/>
            <a:ext cx="1663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Analysis of user activities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3035300" y="1244600"/>
            <a:ext cx="1689100" cy="1092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" name="Oval 21"/>
          <p:cNvSpPr/>
          <p:nvPr/>
        </p:nvSpPr>
        <p:spPr>
          <a:xfrm>
            <a:off x="2032000" y="3035300"/>
            <a:ext cx="1689100" cy="1092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035300" y="1562100"/>
            <a:ext cx="166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Sketch designs 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276600"/>
            <a:ext cx="1663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Evaluate design with end-users 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70100" y="1816100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321337" y="2374900"/>
            <a:ext cx="577563" cy="769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009900" y="2286000"/>
            <a:ext cx="5207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81200" y="2222500"/>
            <a:ext cx="124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Until designs reflect overall goals</a:t>
            </a:r>
            <a:endParaRPr lang="en-US" sz="1400" dirty="0"/>
          </a:p>
        </p:txBody>
      </p:sp>
      <p:cxnSp>
        <p:nvCxnSpPr>
          <p:cNvPr id="46" name="Straight Arrow Connector 45"/>
          <p:cNvCxnSpPr>
            <a:endCxn id="2" idx="0"/>
          </p:cNvCxnSpPr>
          <p:nvPr/>
        </p:nvCxnSpPr>
        <p:spPr>
          <a:xfrm>
            <a:off x="2882900" y="4152900"/>
            <a:ext cx="635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917700" y="4660900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Design prototype</a:t>
            </a:r>
            <a:endParaRPr lang="en-US" sz="16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3759200" y="4749800"/>
            <a:ext cx="660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4406900" y="3517900"/>
            <a:ext cx="12700" cy="1257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721100" y="3517900"/>
            <a:ext cx="698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 flipV="1">
            <a:off x="3733800" y="2603500"/>
            <a:ext cx="3048000" cy="23876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6769100" y="2019300"/>
            <a:ext cx="1689100" cy="1092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6807200" y="2108200"/>
            <a:ext cx="166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Produce dynamic prototype</a:t>
            </a:r>
            <a:endParaRPr lang="en-US" sz="1600" dirty="0"/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432800" y="2413000"/>
            <a:ext cx="1041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9410700" y="2006600"/>
            <a:ext cx="1689100" cy="1092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3" name="Oval 132"/>
          <p:cNvSpPr/>
          <p:nvPr/>
        </p:nvSpPr>
        <p:spPr>
          <a:xfrm>
            <a:off x="9410700" y="3797300"/>
            <a:ext cx="1689100" cy="1092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4" name="Rectangle 133"/>
          <p:cNvSpPr/>
          <p:nvPr/>
        </p:nvSpPr>
        <p:spPr>
          <a:xfrm>
            <a:off x="6781800" y="4076700"/>
            <a:ext cx="1714500" cy="6477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5" name="TextBox 134"/>
          <p:cNvSpPr txBox="1"/>
          <p:nvPr/>
        </p:nvSpPr>
        <p:spPr>
          <a:xfrm>
            <a:off x="6731000" y="4114800"/>
            <a:ext cx="193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Executable Prototype</a:t>
            </a:r>
            <a:endParaRPr lang="en-US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9423400" y="4114800"/>
            <a:ext cx="1663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Implement final user interface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9296400" y="2247900"/>
            <a:ext cx="1930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Evaluate design with end-users</a:t>
            </a:r>
            <a:endParaRPr lang="en-US" sz="1600" dirty="0"/>
          </a:p>
        </p:txBody>
      </p:sp>
      <p:cxnSp>
        <p:nvCxnSpPr>
          <p:cNvPr id="139" name="Straight Arrow Connector 138"/>
          <p:cNvCxnSpPr/>
          <p:nvPr/>
        </p:nvCxnSpPr>
        <p:spPr>
          <a:xfrm flipH="1">
            <a:off x="8394700" y="2768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8" idx="4"/>
            <a:endCxn id="134" idx="0"/>
          </p:cNvCxnSpPr>
          <p:nvPr/>
        </p:nvCxnSpPr>
        <p:spPr>
          <a:xfrm>
            <a:off x="7613650" y="3111500"/>
            <a:ext cx="25400" cy="96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8483600" y="3035300"/>
            <a:ext cx="1257300" cy="1028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8483600" y="4406900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090" y="939801"/>
            <a:ext cx="11440688" cy="4914899"/>
          </a:xfrm>
        </p:spPr>
        <p:txBody>
          <a:bodyPr/>
          <a:lstStyle/>
          <a:p>
            <a:pPr marL="76176" indent="0">
              <a:buNone/>
            </a:pPr>
            <a:endParaRPr lang="en-US" sz="2400" dirty="0" smtClean="0"/>
          </a:p>
          <a:p>
            <a:r>
              <a:rPr lang="en-US" sz="2400" dirty="0" smtClean="0"/>
              <a:t>User Familiarity – use terms &amp; concepts </a:t>
            </a:r>
            <a:r>
              <a:rPr lang="en-US" sz="2400" i="1" dirty="0" smtClean="0">
                <a:solidFill>
                  <a:srgbClr val="FF0000"/>
                </a:solidFill>
              </a:rPr>
              <a:t>familiar </a:t>
            </a:r>
            <a:r>
              <a:rPr lang="en-US" sz="2400" dirty="0" smtClean="0">
                <a:solidFill>
                  <a:srgbClr val="000000"/>
                </a:solidFill>
              </a:rPr>
              <a:t>to the user</a:t>
            </a:r>
          </a:p>
          <a:p>
            <a:pPr marL="76176" indent="0">
              <a:buNone/>
            </a:pPr>
            <a:endParaRPr lang="en-US" sz="2400" dirty="0" smtClean="0"/>
          </a:p>
          <a:p>
            <a:r>
              <a:rPr lang="en-US" sz="2400" dirty="0" smtClean="0"/>
              <a:t>Consistency – comparable operations should be activated in the </a:t>
            </a:r>
            <a:r>
              <a:rPr lang="en-US" sz="2400" i="1" dirty="0" smtClean="0">
                <a:solidFill>
                  <a:srgbClr val="FF0000"/>
                </a:solidFill>
              </a:rPr>
              <a:t>same way</a:t>
            </a:r>
          </a:p>
          <a:p>
            <a:pPr marL="76176" indent="0">
              <a:buNone/>
            </a:pPr>
            <a:endParaRPr lang="en-US" sz="2400" dirty="0" smtClean="0"/>
          </a:p>
          <a:p>
            <a:r>
              <a:rPr lang="en-US" sz="2400" dirty="0" smtClean="0"/>
              <a:t>Minimal surprise – </a:t>
            </a:r>
            <a:r>
              <a:rPr lang="en-US" sz="2400" dirty="0" smtClean="0">
                <a:solidFill>
                  <a:srgbClr val="000000"/>
                </a:solidFill>
              </a:rPr>
              <a:t>the user should be able to </a:t>
            </a:r>
            <a:r>
              <a:rPr lang="en-US" sz="2400" i="1" dirty="0" smtClean="0">
                <a:solidFill>
                  <a:srgbClr val="FF0000"/>
                </a:solidFill>
              </a:rPr>
              <a:t>predict</a:t>
            </a:r>
            <a:r>
              <a:rPr lang="en-US" sz="2400" dirty="0" smtClean="0">
                <a:solidFill>
                  <a:srgbClr val="000000"/>
                </a:solidFill>
              </a:rPr>
              <a:t> the operation of comparable commands</a:t>
            </a:r>
          </a:p>
          <a:p>
            <a:pPr marL="76176" indent="0">
              <a:buNone/>
            </a:pPr>
            <a:endParaRPr lang="en-US" sz="2400" dirty="0" smtClean="0"/>
          </a:p>
          <a:p>
            <a:r>
              <a:rPr lang="en-US" sz="2400" dirty="0" smtClean="0"/>
              <a:t>Feedback – provide user with visual feedback to maintain </a:t>
            </a:r>
            <a:r>
              <a:rPr lang="en-US" sz="2400" i="1" dirty="0" smtClean="0">
                <a:solidFill>
                  <a:srgbClr val="FF0000"/>
                </a:solidFill>
              </a:rPr>
              <a:t>two-way communication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 Principles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7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190" y="1384300"/>
            <a:ext cx="11440688" cy="5054599"/>
          </a:xfrm>
        </p:spPr>
        <p:txBody>
          <a:bodyPr/>
          <a:lstStyle/>
          <a:p>
            <a:r>
              <a:rPr lang="en-US" sz="2400" dirty="0" smtClean="0"/>
              <a:t>Memory load – Reduce the amount of information for a user to remember between actions; </a:t>
            </a:r>
            <a:r>
              <a:rPr lang="en-US" sz="2400" i="1" dirty="0" smtClean="0">
                <a:solidFill>
                  <a:srgbClr val="FF0000"/>
                </a:solidFill>
              </a:rPr>
              <a:t>Minimize</a:t>
            </a:r>
            <a:r>
              <a:rPr lang="en-US" sz="2400" dirty="0" smtClean="0"/>
              <a:t> the memory load</a:t>
            </a:r>
          </a:p>
          <a:p>
            <a:pPr marL="76176" indent="0">
              <a:buNone/>
            </a:pPr>
            <a:endParaRPr lang="en-US" sz="2400" dirty="0" smtClean="0"/>
          </a:p>
          <a:p>
            <a:r>
              <a:rPr lang="en-US" sz="2400" dirty="0" smtClean="0"/>
              <a:t>Efficiency – </a:t>
            </a:r>
            <a:r>
              <a:rPr lang="en-US" sz="2400" dirty="0" smtClean="0">
                <a:solidFill>
                  <a:srgbClr val="FF0000"/>
                </a:solidFill>
              </a:rPr>
              <a:t>Minimize keystrokes and mouse movements</a:t>
            </a:r>
          </a:p>
          <a:p>
            <a:pPr marL="76176" indent="0">
              <a:buNone/>
            </a:pPr>
            <a:endParaRPr lang="en-US" sz="2400" dirty="0" smtClean="0"/>
          </a:p>
          <a:p>
            <a:r>
              <a:rPr lang="en-US" sz="2400" dirty="0" smtClean="0"/>
              <a:t>Recoverability – Allow users to </a:t>
            </a:r>
            <a:r>
              <a:rPr lang="en-US" sz="2400" i="1" dirty="0" smtClean="0">
                <a:solidFill>
                  <a:srgbClr val="FF0000"/>
                </a:solidFill>
              </a:rPr>
              <a:t>recover from their errors</a:t>
            </a:r>
            <a:r>
              <a:rPr lang="en-US" sz="2400" dirty="0" smtClean="0"/>
              <a:t>; “Undo”, “soft deletes”</a:t>
            </a:r>
          </a:p>
          <a:p>
            <a:pPr marL="76176" indent="0">
              <a:buNone/>
            </a:pPr>
            <a:endParaRPr lang="en-US" sz="2400" dirty="0" smtClean="0"/>
          </a:p>
          <a:p>
            <a:r>
              <a:rPr lang="en-US" sz="2400" dirty="0" smtClean="0"/>
              <a:t>User guidance – Incorporate </a:t>
            </a:r>
            <a:r>
              <a:rPr lang="en-US" sz="2400" i="1" dirty="0" smtClean="0">
                <a:solidFill>
                  <a:srgbClr val="FF0000"/>
                </a:solidFill>
              </a:rPr>
              <a:t>context-sensitive user guidance and assistance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 Principles cont.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0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UX &amp; Design?</a:t>
            </a:r>
            <a:endParaRPr lang="en-GB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4712" y="1208412"/>
            <a:ext cx="11440688" cy="4366888"/>
          </a:xfrm>
        </p:spPr>
        <p:txBody>
          <a:bodyPr/>
          <a:lstStyle/>
          <a:p>
            <a:pPr marL="76176" indent="0">
              <a:buNone/>
            </a:pPr>
            <a:endParaRPr lang="en-US" sz="1900" dirty="0"/>
          </a:p>
          <a:p>
            <a:r>
              <a:rPr lang="en-US" sz="2400" dirty="0" smtClean="0"/>
              <a:t>Increased customer satisfaction</a:t>
            </a:r>
          </a:p>
          <a:p>
            <a:pPr lvl="1"/>
            <a:r>
              <a:rPr lang="en-US" sz="2100" dirty="0" smtClean="0"/>
              <a:t>Engagement in discussions, comments, ratings</a:t>
            </a:r>
          </a:p>
          <a:p>
            <a:r>
              <a:rPr lang="en-US" sz="2400" dirty="0" smtClean="0"/>
              <a:t>Increased trust</a:t>
            </a:r>
          </a:p>
          <a:p>
            <a:r>
              <a:rPr lang="en-US" sz="2400" dirty="0" smtClean="0"/>
              <a:t>Increased user productivity, efficiency, and accuracy</a:t>
            </a:r>
          </a:p>
          <a:p>
            <a:r>
              <a:rPr lang="en-US" sz="2400" dirty="0" smtClean="0"/>
              <a:t>Increased service or site usage and adoption</a:t>
            </a:r>
          </a:p>
          <a:p>
            <a:r>
              <a:rPr lang="en-US" sz="2400" dirty="0" smtClean="0"/>
              <a:t>Decrease support costs</a:t>
            </a:r>
          </a:p>
          <a:p>
            <a:r>
              <a:rPr lang="en-US" sz="2400" dirty="0" smtClean="0"/>
              <a:t>Reduced maintenance cost – doing it right the first time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871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7412" y="1551312"/>
            <a:ext cx="11440688" cy="3909688"/>
          </a:xfrm>
        </p:spPr>
        <p:txBody>
          <a:bodyPr/>
          <a:lstStyle/>
          <a:p>
            <a:endParaRPr lang="en-US" sz="1900" dirty="0"/>
          </a:p>
          <a:p>
            <a:r>
              <a:rPr lang="en-US" sz="2200" dirty="0" smtClean="0"/>
              <a:t>Products and services need to deliver more than just a ‘good interface’</a:t>
            </a:r>
          </a:p>
          <a:p>
            <a:r>
              <a:rPr lang="en-US" sz="2200" dirty="0" smtClean="0"/>
              <a:t>Know your audience and understand your users</a:t>
            </a:r>
            <a:endParaRPr lang="en-US" sz="1900" dirty="0" smtClean="0"/>
          </a:p>
          <a:p>
            <a:r>
              <a:rPr lang="en-US" sz="2200" dirty="0" smtClean="0"/>
              <a:t>Keep your user in mind throughout the process and involve them if you can</a:t>
            </a:r>
          </a:p>
          <a:p>
            <a:r>
              <a:rPr lang="en-US" sz="2200" dirty="0" smtClean="0"/>
              <a:t>Follow design best practices</a:t>
            </a:r>
          </a:p>
          <a:p>
            <a:r>
              <a:rPr lang="en-US" sz="2200" dirty="0" smtClean="0"/>
              <a:t>Incorporate iterative design and testing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6232" y="404085"/>
            <a:ext cx="11543628" cy="662715"/>
          </a:xfrm>
        </p:spPr>
        <p:txBody>
          <a:bodyPr/>
          <a:lstStyle/>
          <a:p>
            <a:r>
              <a:rPr lang="en-GB" dirty="0" smtClean="0"/>
              <a:t>Key Takeaways &amp; Next Steps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9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6x9_Cool_Template_Version_0.16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 201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isco Cool Palette Theme">
      <a:dk1>
        <a:srgbClr val="000000"/>
      </a:dk1>
      <a:lt1>
        <a:srgbClr val="FFFFFF"/>
      </a:lt1>
      <a:dk2>
        <a:srgbClr val="272848"/>
      </a:dk2>
      <a:lt2>
        <a:srgbClr val="FFFFFF"/>
      </a:lt2>
      <a:accent1>
        <a:srgbClr val="272A48"/>
      </a:accent1>
      <a:accent2>
        <a:srgbClr val="52526D"/>
      </a:accent2>
      <a:accent3>
        <a:srgbClr val="FFFFFF"/>
      </a:accent3>
      <a:accent4>
        <a:srgbClr val="D3D3DA"/>
      </a:accent4>
      <a:accent5>
        <a:srgbClr val="33828D"/>
      </a:accent5>
      <a:accent6>
        <a:srgbClr val="3CBBB9"/>
      </a:accent6>
      <a:hlink>
        <a:srgbClr val="3CBBB9"/>
      </a:hlink>
      <a:folHlink>
        <a:srgbClr val="33828D"/>
      </a:folHlink>
    </a:clrScheme>
    <a:fontScheme name="CiscoSans Custom Font">
      <a:majorFont>
        <a:latin typeface="CiscoSansTT Thin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16x9_Cool_Template_Version_0.16</Template>
  <TotalTime>22291</TotalTime>
  <Words>369</Words>
  <Application>Microsoft Macintosh PowerPoint</Application>
  <PresentationFormat>Custom</PresentationFormat>
  <Paragraphs>66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16x9_Cool_Template_Version_0.16</vt:lpstr>
      <vt:lpstr>User Experience &amp; Design</vt:lpstr>
      <vt:lpstr>What is User Experience (UX)?</vt:lpstr>
      <vt:lpstr>Methods of UX</vt:lpstr>
      <vt:lpstr>Design</vt:lpstr>
      <vt:lpstr>Design Principles</vt:lpstr>
      <vt:lpstr>Design Principles cont.</vt:lpstr>
      <vt:lpstr>Why UX &amp; Design?</vt:lpstr>
      <vt:lpstr>Key Takeaways &amp; Next Steps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Guest Travel and Entertainment Tool Pega</dc:title>
  <dc:creator>pashukla</dc:creator>
  <cp:lastModifiedBy>chrocker rocker</cp:lastModifiedBy>
  <cp:revision>178</cp:revision>
  <dcterms:created xsi:type="dcterms:W3CDTF">2014-04-14T22:57:39Z</dcterms:created>
  <dcterms:modified xsi:type="dcterms:W3CDTF">2016-06-27T17:25:57Z</dcterms:modified>
</cp:coreProperties>
</file>