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93" r:id="rId4"/>
    <p:sldId id="294" r:id="rId5"/>
    <p:sldId id="295" r:id="rId6"/>
    <p:sldId id="296" r:id="rId7"/>
    <p:sldId id="297" r:id="rId8"/>
    <p:sldId id="299" r:id="rId9"/>
    <p:sldId id="300" r:id="rId10"/>
    <p:sldId id="298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범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90" autoAdjust="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>
        <p:guide orient="horz" pos="2156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4890B703-0836-499D-9F8D-D18F794AD7C3}" type="datetime1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17CD097A-5759-4135-9984-2451C32C3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74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7CD097A-5759-4135-9984-2451C32C345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13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7CD097A-5759-4135-9984-2451C32C345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531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7CD097A-5759-4135-9984-2451C32C345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954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7CD097A-5759-4135-9984-2451C32C345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460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8B5A4-07B3-41DA-9CCB-7C269E949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0C7F7C-B063-401C-AD3C-C4E6EEF3F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C55D4-6E7A-4478-AB73-5D086C0B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F28FC-AFF0-488B-B058-30CDFE58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CE6D8-3DEE-4FFB-B8CC-2590207B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8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9F7A9-8DB3-444F-9F75-A4F8A7CB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200F34-E229-4A29-B83C-1CAAC613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B7956-F14D-45BD-B395-7571B8DA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FB897-3976-41E6-B994-B0FB14FE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2C38A-D01B-465E-8D2D-161E0C86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81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0FA8A1-92BC-4F01-8FF5-1FF539DBF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EAC50B-ABB9-44B0-BC19-93C84E298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6FEE9-FF6A-4CFE-BBF4-69E12BBF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1C18D-0A96-4A4D-B846-55EDEB08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F683A-6457-4F07-9A5C-3F19FBF7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58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8ADAA-02B0-4CC0-84EB-33164543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F555C-B11A-4CD2-AB7D-AD87EF0D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1D298-F768-494A-A2BE-50590024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A98B7-167D-4481-8452-01D4E78D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03255-F1FE-49A2-AA49-78BAF4C3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4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F1FA-E30A-4976-AC3B-5537520F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782F3-9641-458A-9E1C-410C09BD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B526E-F1D5-4459-A794-C1443AAE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0F613-6860-4CB0-9CDA-BAEF11D5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9C12F-D523-4866-B1EF-67EEBEFC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4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51BD7-9FD1-4E3F-904B-938F46A5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E2C1A-A65D-4BB2-ADB6-81CE7DCD5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DE7D35-F8A7-4901-B1CF-65E9912E1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FBA57-6434-44FB-9423-D30B5A0A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DC378C-63ED-42A6-BCFA-32234614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00351-0349-4B2B-92E5-96C15A87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26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3BD1B-A23A-403A-AFEA-0B1E9653C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D2CDA-CFC4-4289-AFAD-10EA4A0EE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361F89-323F-4E43-873F-53E2AF85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D1B05C-7FA5-4421-ACC2-03C2D9C47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A737D7-9CB5-4FEA-98F0-41C68B5F8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03BDAC-4D1A-4631-8E6E-CF852BE7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AB009F-3A51-409C-818F-8F8BFF76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D4E171-0565-4896-AAA8-0205D1B5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6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D25FB-38FF-48A6-91CF-76041156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F27E0D-6325-407F-930E-B9DA176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DAC39A-E35E-4FCF-8D91-9978B897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0782D4-9E3B-41DA-A84D-856ED351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1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87669A-22E4-45FA-B16A-9E94214E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877C7B-80A9-4C7E-9BAF-B634EFF0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066F25-6859-4B6B-92AD-58E67BAA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2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AC5B2-B3CF-457E-807C-C961C805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BE667-EC92-47FB-81D0-7E9DF5ECF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D5D97F-1350-4ED4-869A-619E6C933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3BECC-D6B2-4220-85BD-797D4993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5FDD9A-43ED-47A2-ADD3-0107CCCF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7098A-D18F-443A-B5E1-FB71623E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0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FF874-BBCA-487F-9F18-6DBA15E0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479D7B-BB6B-4B8E-A19F-E861E4270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E1B071-A4EB-416D-B0BF-A3B4FF16D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012D8C-1522-4FCC-834C-219ED2F7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0DE660-5208-4B5D-9406-7D72313F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D24371-6AB6-42F1-94B0-F935113C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4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8F7479-FF21-4222-8806-3F2AD9E1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68B93F-0090-48BA-9EE3-65ED9FE52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37ED6-AADE-4BAA-AC44-22E3457CF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25AB-0F5E-4B1B-A3F7-CE19EA6D8895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F95C2-CB16-4068-BEBA-57941DC54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01924-8D57-4023-B845-DB4F12ED3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0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2026" y="1214438"/>
            <a:ext cx="10647948" cy="2387600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ReConPatch, Contrastive Patch Representation Learning for Industrial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B156B5-7A44-45F1-9823-76506987A1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논문 발표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70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6072"/>
            <a:ext cx="5257800" cy="1100810"/>
          </a:xfrm>
        </p:spPr>
        <p:txBody>
          <a:bodyPr>
            <a:normAutofit/>
          </a:bodyPr>
          <a:lstStyle/>
          <a:p>
            <a:pPr marL="518000" lvl="0" indent="-518000">
              <a:buClr>
                <a:schemeClr val="tx1"/>
              </a:buClr>
              <a:buFont typeface="+mj-ea"/>
              <a:buAutoNum type="circleNumDbPlain" startAt="2"/>
              <a:defRPr/>
            </a:pPr>
            <a:r>
              <a:rPr lang="en-US" altLang="ko-KR" dirty="0"/>
              <a:t>Inference phases</a:t>
            </a:r>
          </a:p>
          <a:p>
            <a:pPr lvl="0">
              <a:buClr>
                <a:schemeClr val="tx1"/>
              </a:buClr>
              <a:defRPr/>
            </a:pP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69F5554-385A-4AC0-B371-29C8ED99FB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16886" y="2029121"/>
            <a:ext cx="7558226" cy="449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4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a14="http://schemas.microsoft.com/office/drawing/2010/main"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313114F-054B-4C61-802F-B24C6159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2750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논문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868522"/>
          </a:xfrm>
        </p:spPr>
        <p:txBody>
          <a:bodyPr>
            <a:normAutofit/>
          </a:bodyPr>
          <a:lstStyle/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 err="1"/>
              <a:t>PatchCore</a:t>
            </a:r>
            <a:r>
              <a:rPr lang="ko-KR" altLang="en-US" dirty="0"/>
              <a:t> 모델에서 발전시킨 모델</a:t>
            </a:r>
          </a:p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r>
              <a:rPr lang="ko-KR" altLang="en-US" dirty="0"/>
              <a:t>기존의 </a:t>
            </a:r>
            <a:r>
              <a:rPr lang="en-US" altLang="ko-KR" dirty="0" err="1"/>
              <a:t>PatchCore</a:t>
            </a:r>
            <a:r>
              <a:rPr lang="ko-KR" altLang="en-US" dirty="0"/>
              <a:t>나 </a:t>
            </a:r>
            <a:r>
              <a:rPr lang="en-US" altLang="ko-KR" dirty="0" err="1"/>
              <a:t>PaDim</a:t>
            </a:r>
            <a:r>
              <a:rPr lang="ko-KR" altLang="en-US" dirty="0"/>
              <a:t> 모델과는 다르게 학습을 </a:t>
            </a:r>
            <a:r>
              <a:rPr lang="ko-KR" altLang="en-US" dirty="0" err="1"/>
              <a:t>해야하는</a:t>
            </a:r>
            <a:r>
              <a:rPr lang="ko-KR" altLang="en-US" dirty="0"/>
              <a:t> 부분이 존재</a:t>
            </a:r>
          </a:p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r>
              <a:rPr lang="en-US" altLang="ko-KR" dirty="0"/>
              <a:t>Pretrained CNN</a:t>
            </a:r>
            <a:r>
              <a:rPr lang="ko-KR" altLang="en-US" dirty="0"/>
              <a:t> 모델에서 얻은 </a:t>
            </a:r>
            <a:r>
              <a:rPr lang="en-US" altLang="ko-KR" dirty="0"/>
              <a:t>feature map</a:t>
            </a:r>
            <a:r>
              <a:rPr lang="ko-KR" altLang="en-US" dirty="0"/>
              <a:t>을 </a:t>
            </a:r>
            <a:r>
              <a:rPr lang="en-US" altLang="ko-KR" dirty="0"/>
              <a:t>layer</a:t>
            </a:r>
            <a:r>
              <a:rPr lang="ko-KR" altLang="en-US" dirty="0"/>
              <a:t>에 통과시켜서 얻은 </a:t>
            </a:r>
            <a:r>
              <a:rPr lang="ko-KR" altLang="en-US" dirty="0" err="1"/>
              <a:t>representatio</a:t>
            </a:r>
            <a:r>
              <a:rPr lang="en-US" altLang="ko-KR" dirty="0"/>
              <a:t>n</a:t>
            </a:r>
            <a:r>
              <a:rPr lang="ko-KR" altLang="en-US" dirty="0"/>
              <a:t>한 </a:t>
            </a:r>
            <a:r>
              <a:rPr lang="en-US" altLang="ko-KR" dirty="0"/>
              <a:t>feature map</a:t>
            </a:r>
            <a:r>
              <a:rPr lang="ko-KR" altLang="en-US" dirty="0"/>
              <a:t>을 이용해서 이상 탐지 </a:t>
            </a:r>
          </a:p>
        </p:txBody>
      </p:sp>
    </p:spTree>
    <p:extLst>
      <p:ext uri="{BB962C8B-B14F-4D97-AF65-F5344CB8AC3E}">
        <p14:creationId xmlns:p14="http://schemas.microsoft.com/office/powerpoint/2010/main" val="265093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2889810"/>
          </a:xfrm>
        </p:spPr>
        <p:txBody>
          <a:bodyPr>
            <a:normAutofit/>
          </a:bodyPr>
          <a:lstStyle/>
          <a:p>
            <a:pPr marL="518000" lvl="0" indent="-518000">
              <a:buClr>
                <a:schemeClr val="tx1"/>
              </a:buClr>
              <a:buAutoNum type="circleNumDbPlain"/>
              <a:defRPr/>
            </a:pPr>
            <a:r>
              <a:rPr lang="en-US" altLang="ko-KR"/>
              <a:t>Training phases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16886" y="2029121"/>
            <a:ext cx="7558226" cy="449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8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6071"/>
            <a:ext cx="5257800" cy="4641853"/>
          </a:xfrm>
        </p:spPr>
        <p:txBody>
          <a:bodyPr>
            <a:normAutofit/>
          </a:bodyPr>
          <a:lstStyle/>
          <a:p>
            <a:pPr marL="518000" lvl="0" indent="-518000">
              <a:buClr>
                <a:schemeClr val="tx1"/>
              </a:buClr>
              <a:buAutoNum type="circleNumDbPlain"/>
              <a:defRPr/>
            </a:pPr>
            <a:r>
              <a:rPr lang="en-US" altLang="ko-KR" dirty="0" err="1"/>
              <a:t>ReConPatch</a:t>
            </a:r>
            <a:endParaRPr lang="en-US" altLang="ko-KR" dirty="0"/>
          </a:p>
          <a:p>
            <a:pPr marL="228600" lvl="0" indent="-228600">
              <a:buClr>
                <a:schemeClr val="tx1"/>
              </a:buClr>
              <a:buFont typeface="Arial"/>
              <a:defRPr/>
            </a:pPr>
            <a:r>
              <a:rPr lang="en-US" altLang="ko-KR" dirty="0"/>
              <a:t>Pairwise Similarity</a:t>
            </a:r>
          </a:p>
          <a:p>
            <a:pPr marL="228600" lvl="0" indent="-228600">
              <a:buClr>
                <a:schemeClr val="tx1"/>
              </a:buClr>
              <a:buFont typeface="Arial"/>
              <a:defRPr/>
            </a:pPr>
            <a:endParaRPr lang="en-US" altLang="ko-KR" dirty="0"/>
          </a:p>
          <a:p>
            <a:pPr marL="399840" lvl="0" indent="-399840">
              <a:buClr>
                <a:schemeClr val="tx1"/>
              </a:buClr>
              <a:buFont typeface="한컴산뜻돋움"/>
              <a:buChar char="-"/>
              <a:defRPr/>
            </a:pPr>
            <a:r>
              <a:rPr lang="en-US" altLang="ko-KR" dirty="0"/>
              <a:t>두 </a:t>
            </a:r>
            <a:r>
              <a:rPr lang="en-US" altLang="ko-KR" dirty="0" err="1"/>
              <a:t>개별</a:t>
            </a:r>
            <a:r>
              <a:rPr lang="ko-KR" altLang="en-US" dirty="0"/>
              <a:t> </a:t>
            </a:r>
            <a:r>
              <a:rPr lang="en-US" altLang="ko-KR" dirty="0"/>
              <a:t>feature </a:t>
            </a:r>
            <a:r>
              <a:rPr lang="en-US" altLang="ko-KR" dirty="0" err="1"/>
              <a:t>간의</a:t>
            </a:r>
            <a:r>
              <a:rPr lang="en-US" altLang="ko-KR" dirty="0"/>
              <a:t> </a:t>
            </a:r>
            <a:r>
              <a:rPr lang="en-US" altLang="ko-KR" dirty="0" err="1"/>
              <a:t>직접적인</a:t>
            </a:r>
            <a:r>
              <a:rPr lang="en-US" altLang="ko-KR" dirty="0"/>
              <a:t> </a:t>
            </a:r>
            <a:r>
              <a:rPr lang="en-US" altLang="ko-KR" dirty="0" err="1"/>
              <a:t>비교를</a:t>
            </a:r>
            <a:r>
              <a:rPr lang="en-US" altLang="ko-KR" dirty="0"/>
              <a:t> </a:t>
            </a:r>
            <a:r>
              <a:rPr lang="en-US" altLang="ko-KR" dirty="0" err="1"/>
              <a:t>통해</a:t>
            </a:r>
            <a:r>
              <a:rPr lang="en-US" altLang="ko-KR" dirty="0"/>
              <a:t> </a:t>
            </a:r>
            <a:r>
              <a:rPr lang="en-US" altLang="ko-KR" dirty="0" err="1"/>
              <a:t>계산</a:t>
            </a:r>
            <a:endParaRPr lang="en-US" altLang="ko-KR" dirty="0"/>
          </a:p>
          <a:p>
            <a:pPr marL="399840" lvl="0" indent="-399840">
              <a:buClr>
                <a:schemeClr val="tx1"/>
              </a:buClr>
              <a:buFont typeface="한컴산뜻돋움"/>
              <a:buChar char="-"/>
              <a:defRPr/>
            </a:pPr>
            <a:endParaRPr lang="en-US" altLang="ko-KR" dirty="0"/>
          </a:p>
          <a:p>
            <a:pPr marL="399840" lvl="0" indent="-399840">
              <a:buClr>
                <a:schemeClr val="tx1"/>
              </a:buClr>
              <a:buFont typeface="한컴산뜻돋움"/>
              <a:buChar char="-"/>
              <a:defRPr/>
            </a:pPr>
            <a:r>
              <a:rPr lang="en-US" altLang="ko-KR" dirty="0" err="1"/>
              <a:t>PaDim</a:t>
            </a:r>
            <a:r>
              <a:rPr lang="ko-KR" altLang="en-US" dirty="0"/>
              <a:t>과는 다르게 </a:t>
            </a:r>
            <a:r>
              <a:rPr lang="en-US" altLang="ko-KR" dirty="0"/>
              <a:t>L2 distance</a:t>
            </a:r>
            <a:r>
              <a:rPr lang="ko-KR" altLang="en-US" dirty="0"/>
              <a:t>로 계산</a:t>
            </a:r>
          </a:p>
          <a:p>
            <a:pPr marL="399840" lvl="0" indent="-399840">
              <a:buClr>
                <a:schemeClr val="tx1"/>
              </a:buClr>
              <a:buFont typeface="한컴산뜻돋움"/>
              <a:buChar char="-"/>
              <a:defRPr/>
            </a:pPr>
            <a:endParaRPr lang="ko-KR" altLang="en-US" dirty="0"/>
          </a:p>
          <a:p>
            <a:pPr marL="399840" lvl="0" indent="-399840">
              <a:buClr>
                <a:schemeClr val="tx1"/>
              </a:buClr>
              <a:buFont typeface="한컴산뜻돋움"/>
              <a:buChar char="-"/>
              <a:defRPr/>
            </a:pPr>
            <a:endParaRPr lang="en-US" altLang="ko-KR" dirty="0"/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endParaRPr lang="en-US" altLang="ko-KR" dirty="0"/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75610" t="9280" r="10670" b="73000"/>
          <a:stretch>
            <a:fillRect/>
          </a:stretch>
        </p:blipFill>
        <p:spPr>
          <a:xfrm>
            <a:off x="8405267" y="1048812"/>
            <a:ext cx="1525465" cy="11718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32105" y="2435454"/>
            <a:ext cx="5534797" cy="23625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6982" y="5195552"/>
            <a:ext cx="4972744" cy="13336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자유형: 도형 12"/>
              <p:cNvSpPr/>
              <p:nvPr/>
            </p:nvSpPr>
            <p:spPr>
              <a:xfrm>
                <a:off x="6528656" y="5297880"/>
                <a:ext cx="4295775" cy="134302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sym typeface="Cambria Math"/>
                        </a:rPr>
                        <m:t>𝑃</m:t>
                      </m:r>
                      <m:r>
                        <a:rPr sz="1200" i="1">
                          <a:sym typeface="Cambria Math"/>
                        </a:rPr>
                        <m:t> : </m:t>
                      </m:r>
                      <m:r>
                        <a:rPr sz="1200" i="1">
                          <a:sym typeface="Cambria Math"/>
                        </a:rPr>
                        <m:t>𝑝𝑟𝑒𝑡𝑟𝑎𝑖𝑛𝑒𝑑</m:t>
                      </m:r>
                      <m:r>
                        <a:rPr sz="1200" i="1">
                          <a:sym typeface="Cambria Math"/>
                        </a:rPr>
                        <m:t> </m:t>
                      </m:r>
                      <m:r>
                        <a:rPr sz="1200" i="1">
                          <a:sym typeface="Cambria Math"/>
                        </a:rPr>
                        <m:t>𝐶𝑁𝑁</m:t>
                      </m:r>
                      <m:r>
                        <a:rPr sz="1200" i="1">
                          <a:sym typeface="Cambria Math"/>
                        </a:rPr>
                        <m:t> </m:t>
                      </m:r>
                      <m:r>
                        <a:rPr sz="1200" i="1">
                          <a:sym typeface="Cambria Math"/>
                        </a:rPr>
                        <m:t>아키텍쳐</m:t>
                      </m:r>
                    </m:oMath>
                  </m:oMathPara>
                </a14:m>
                <a:endParaRPr sz="12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sz="1200" i="1">
                              <a:sym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sz="1200" i="1"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200" i="1">
                                  <a:sym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sz="1200" i="1">
                                  <a:sym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sz="1200" i="1">
                              <a:sym typeface="Cambria Math"/>
                            </a:rPr>
                            <m:t> </m:t>
                          </m:r>
                        </m:e>
                      </m:acc>
                      <m:r>
                        <a:rPr sz="1200" i="1">
                          <a:sym typeface="Cambria Math"/>
                        </a:rPr>
                        <m:t>: </m:t>
                      </m:r>
                      <m:r>
                        <a:rPr sz="1200" i="1">
                          <a:sym typeface="Cambria Math"/>
                        </a:rPr>
                        <m:t>𝑃</m:t>
                      </m:r>
                      <m:r>
                        <a:rPr sz="1200" i="1">
                          <a:sym typeface="Cambria Math"/>
                        </a:rPr>
                        <m:t>(</m:t>
                      </m:r>
                      <m:r>
                        <a:rPr sz="1200" i="1">
                          <a:sym typeface="Cambria Math"/>
                        </a:rPr>
                        <m:t>𝑥</m:t>
                      </m:r>
                      <m:r>
                        <a:rPr sz="1200" i="1">
                          <a:sym typeface="Cambria Math"/>
                        </a:rPr>
                        <m:t>,</m:t>
                      </m:r>
                      <m:r>
                        <a:rPr sz="1200" i="1">
                          <a:sym typeface="Cambria Math"/>
                        </a:rPr>
                        <m:t>h</m:t>
                      </m:r>
                      <m:r>
                        <a:rPr sz="1200" i="1">
                          <a:sym typeface="Cambria Math"/>
                        </a:rPr>
                        <m:t>,</m:t>
                      </m:r>
                      <m:r>
                        <a:rPr sz="1200" i="1">
                          <a:sym typeface="Cambria Math"/>
                        </a:rPr>
                        <m:t>𝑤</m:t>
                      </m:r>
                      <m:r>
                        <a:rPr sz="1200" i="1">
                          <a:sym typeface="Cambria Math"/>
                        </a:rPr>
                        <m:t>)</m:t>
                      </m:r>
                      <m:r>
                        <a:rPr sz="1200" i="1">
                          <a:sym typeface="Cambria Math"/>
                        </a:rPr>
                        <m:t>를</m:t>
                      </m:r>
                      <m:r>
                        <a:rPr sz="1200" i="1">
                          <a:sym typeface="Cambria Math"/>
                        </a:rPr>
                        <m:t> </m:t>
                      </m:r>
                      <m:r>
                        <a:rPr sz="1200" i="1">
                          <a:sym typeface="Cambria Math"/>
                        </a:rPr>
                        <m:t>통과시켜서</m:t>
                      </m:r>
                      <m:r>
                        <a:rPr sz="1200" i="1">
                          <a:sym typeface="Cambria Math"/>
                        </a:rPr>
                        <m:t> </m:t>
                      </m:r>
                      <m:r>
                        <a:rPr sz="1200" i="1">
                          <a:sym typeface="Cambria Math"/>
                        </a:rPr>
                        <m:t>얻어진</m:t>
                      </m:r>
                      <m:r>
                        <a:rPr sz="1200" i="1">
                          <a:sym typeface="Cambria Math"/>
                        </a:rPr>
                        <m:t> </m:t>
                      </m:r>
                      <m:r>
                        <a:rPr sz="1200" i="1">
                          <a:sym typeface="Cambria Math"/>
                        </a:rPr>
                        <m:t>𝑖</m:t>
                      </m:r>
                      <m:r>
                        <a:rPr sz="1200" i="1">
                          <a:sym typeface="Cambria Math"/>
                        </a:rPr>
                        <m:t>번째</m:t>
                      </m:r>
                      <m:r>
                        <a:rPr sz="1200" i="1">
                          <a:sym typeface="Cambria Math"/>
                        </a:rPr>
                        <m:t> </m:t>
                      </m:r>
                      <m:r>
                        <a:rPr sz="1200" i="1">
                          <a:sym typeface="Cambria Math"/>
                        </a:rPr>
                        <m:t>𝑝𝑎𝑡𝑐</m:t>
                      </m:r>
                      <m:r>
                        <a:rPr sz="1200" i="1">
                          <a:sym typeface="Cambria Math"/>
                        </a:rPr>
                        <m:t>h</m:t>
                      </m:r>
                      <m:r>
                        <a:rPr sz="1200" i="1">
                          <a:sym typeface="Cambria Math"/>
                        </a:rPr>
                        <m:t> </m:t>
                      </m:r>
                      <m:r>
                        <a:rPr sz="1200" i="1">
                          <a:sym typeface="Cambria Math"/>
                        </a:rPr>
                        <m:t>레벨</m:t>
                      </m:r>
                      <m:r>
                        <a:rPr sz="1200" i="1">
                          <a:sym typeface="Cambria Math"/>
                        </a:rPr>
                        <m:t> </m:t>
                      </m:r>
                      <m:r>
                        <a:rPr sz="1200" i="1">
                          <a:sym typeface="Cambria Math"/>
                        </a:rPr>
                        <m:t>𝑓𝑒𝑎𝑡𝑢𝑟𝑒</m:t>
                      </m:r>
                    </m:oMath>
                  </m:oMathPara>
                </a14:m>
                <a:endParaRPr sz="12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sz="1200" i="1">
                              <a:sym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sz="1200" i="1"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200" i="1">
                                  <a:sym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sz="1200" i="1">
                                  <a:sym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sz="1200" i="1">
                              <a:sym typeface="Cambria Math"/>
                            </a:rPr>
                            <m:t> </m:t>
                          </m:r>
                        </m:e>
                      </m:acc>
                      <m:r>
                        <a:rPr sz="1200" i="1">
                          <a:sym typeface="Cambria Math"/>
                        </a:rPr>
                        <m:t>: </m:t>
                      </m:r>
                      <m:r>
                        <a:rPr sz="1200" i="1">
                          <a:sym typeface="Cambria Math"/>
                        </a:rPr>
                        <m:t>𝑃</m:t>
                      </m:r>
                      <m:r>
                        <a:rPr sz="1200" i="1">
                          <a:sym typeface="Cambria Math"/>
                        </a:rPr>
                        <m:t>(</m:t>
                      </m:r>
                      <m:r>
                        <a:rPr sz="1200" i="1">
                          <a:sym typeface="Cambria Math"/>
                        </a:rPr>
                        <m:t>𝑥</m:t>
                      </m:r>
                      <m:r>
                        <a:rPr sz="1200" i="1">
                          <a:sym typeface="Cambria Math"/>
                        </a:rPr>
                        <m:t>,</m:t>
                      </m:r>
                      <m:r>
                        <a:rPr sz="1200" i="1">
                          <a:sym typeface="Cambria Math"/>
                        </a:rPr>
                        <m:t>h</m:t>
                      </m:r>
                      <m:r>
                        <a:rPr sz="1200" i="1">
                          <a:sym typeface="Cambria Math"/>
                        </a:rPr>
                        <m:t>,</m:t>
                      </m:r>
                      <m:r>
                        <a:rPr sz="1200" i="1">
                          <a:sym typeface="Cambria Math"/>
                        </a:rPr>
                        <m:t>𝑤</m:t>
                      </m:r>
                      <m:r>
                        <a:rPr sz="1200" i="1">
                          <a:sym typeface="Cambria Math"/>
                        </a:rPr>
                        <m:t>)</m:t>
                      </m:r>
                      <m:r>
                        <a:rPr sz="1200" i="1">
                          <a:sym typeface="Cambria Math"/>
                        </a:rPr>
                        <m:t>를</m:t>
                      </m:r>
                      <m:r>
                        <a:rPr sz="1200" i="1">
                          <a:sym typeface="Cambria Math"/>
                        </a:rPr>
                        <m:t> </m:t>
                      </m:r>
                      <m:r>
                        <a:rPr sz="1200" i="1">
                          <a:sym typeface="Cambria Math"/>
                        </a:rPr>
                        <m:t>통과시켜서</m:t>
                      </m:r>
                      <m:r>
                        <a:rPr sz="1200" i="1">
                          <a:sym typeface="Cambria Math"/>
                        </a:rPr>
                        <m:t> </m:t>
                      </m:r>
                      <m:r>
                        <a:rPr sz="1200" i="1">
                          <a:sym typeface="Cambria Math"/>
                        </a:rPr>
                        <m:t>얻어진</m:t>
                      </m:r>
                      <m:r>
                        <a:rPr sz="1200" i="1">
                          <a:sym typeface="Cambria Math"/>
                        </a:rPr>
                        <m:t> </m:t>
                      </m:r>
                      <m:r>
                        <a:rPr sz="1200" i="1">
                          <a:sym typeface="Cambria Math"/>
                        </a:rPr>
                        <m:t>𝑗</m:t>
                      </m:r>
                      <m:r>
                        <a:rPr sz="1200" i="1">
                          <a:sym typeface="Cambria Math"/>
                        </a:rPr>
                        <m:t>번째</m:t>
                      </m:r>
                      <m:r>
                        <a:rPr sz="1200" i="1">
                          <a:sym typeface="Cambria Math"/>
                        </a:rPr>
                        <m:t> </m:t>
                      </m:r>
                      <m:r>
                        <a:rPr sz="1200" i="1">
                          <a:sym typeface="Cambria Math"/>
                        </a:rPr>
                        <m:t>𝑝𝑎𝑡𝑐</m:t>
                      </m:r>
                      <m:r>
                        <a:rPr sz="1200" i="1">
                          <a:sym typeface="Cambria Math"/>
                        </a:rPr>
                        <m:t>h</m:t>
                      </m:r>
                      <m:r>
                        <a:rPr sz="1200" i="1">
                          <a:sym typeface="Cambria Math"/>
                        </a:rPr>
                        <m:t> </m:t>
                      </m:r>
                      <m:r>
                        <a:rPr sz="1200" i="1">
                          <a:sym typeface="Cambria Math"/>
                        </a:rPr>
                        <m:t>레벨</m:t>
                      </m:r>
                      <m:r>
                        <a:rPr sz="1200" i="1">
                          <a:sym typeface="Cambria Math"/>
                        </a:rPr>
                        <m:t> </m:t>
                      </m:r>
                      <m:r>
                        <a:rPr sz="1200" i="1">
                          <a:sym typeface="Cambria Math"/>
                        </a:rPr>
                        <m:t>𝑓𝑒𝑎𝑡𝑢𝑟𝑒</m:t>
                      </m:r>
                    </m:oMath>
                  </m:oMathPara>
                </a14:m>
                <a:endParaRPr sz="12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sz="1200" i="1">
                              <a:sym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sz="1200" i="1"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200" i="1">
                                  <a:sym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sz="1200" i="1">
                                  <a:sym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sz="1200" i="1">
                              <a:sym typeface="Cambria Math"/>
                            </a:rPr>
                            <m:t> </m:t>
                          </m:r>
                        </m:e>
                      </m:acc>
                      <m:r>
                        <a:rPr sz="1200" i="1">
                          <a:sym typeface="Cambria Math"/>
                        </a:rPr>
                        <m:t>: </m:t>
                      </m:r>
                      <m:sSub>
                        <m:sSubPr>
                          <m:ctrlPr>
                            <a:rPr sz="1200" i="1"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ym typeface="Cambria Math"/>
                            </a:rPr>
                            <m:t>𝑝</m:t>
                          </m:r>
                        </m:e>
                        <m:sub>
                          <m:r>
                            <a:rPr sz="1200" i="1">
                              <a:sym typeface="Cambria Math"/>
                            </a:rPr>
                            <m:t>𝑖</m:t>
                          </m:r>
                        </m:sub>
                      </m:sSub>
                      <m:r>
                        <a:rPr sz="1200" i="1">
                          <a:sym typeface="Cambria Math"/>
                        </a:rPr>
                        <m:t> </m:t>
                      </m:r>
                      <m:r>
                        <a:rPr sz="1200" i="1">
                          <a:sym typeface="Cambria Math"/>
                        </a:rPr>
                        <m:t>를</m:t>
                      </m:r>
                      <m:r>
                        <a:rPr sz="1200" i="1">
                          <a:sym typeface="Cambria Math"/>
                        </a:rPr>
                        <m:t> </m:t>
                      </m:r>
                      <m:r>
                        <a:rPr sz="1200" i="1">
                          <a:sym typeface="Cambria Math"/>
                        </a:rPr>
                        <m:t>레이어에</m:t>
                      </m:r>
                      <m:r>
                        <a:rPr sz="1200" i="1">
                          <a:sym typeface="Cambria Math"/>
                        </a:rPr>
                        <m:t> </m:t>
                      </m:r>
                      <m:r>
                        <a:rPr sz="1200" i="1">
                          <a:sym typeface="Cambria Math"/>
                        </a:rPr>
                        <m:t>통과시켜서</m:t>
                      </m:r>
                      <m:r>
                        <a:rPr sz="1200" i="1">
                          <a:sym typeface="Cambria Math"/>
                        </a:rPr>
                        <m:t> </m:t>
                      </m:r>
                      <m:r>
                        <a:rPr sz="1200" i="1">
                          <a:sym typeface="Cambria Math"/>
                        </a:rPr>
                        <m:t>얻어진</m:t>
                      </m:r>
                      <m:r>
                        <a:rPr sz="1200" i="1">
                          <a:sym typeface="Cambria Math"/>
                        </a:rPr>
                        <m:t> </m:t>
                      </m:r>
                      <m:r>
                        <a:rPr sz="1200" i="1">
                          <a:sym typeface="Cambria Math"/>
                        </a:rPr>
                        <m:t>𝑓𝑒𝑎𝑡𝑢𝑟𝑒</m:t>
                      </m:r>
                    </m:oMath>
                  </m:oMathPara>
                </a14:m>
                <a:endParaRPr sz="12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sz="1200" i="1">
                              <a:sym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sz="1200" i="1"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200" i="1">
                                  <a:sym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sz="1200" i="1">
                                  <a:sym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sz="1200" i="1">
                          <a:sym typeface="Cambria Math"/>
                        </a:rPr>
                        <m:t> : </m:t>
                      </m:r>
                      <m:sSub>
                        <m:sSubPr>
                          <m:ctrlPr>
                            <a:rPr sz="1200" i="1"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ym typeface="Cambria Math"/>
                            </a:rPr>
                            <m:t>𝑝</m:t>
                          </m:r>
                        </m:e>
                        <m:sub>
                          <m:r>
                            <a:rPr sz="1200" i="1"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1200" i="1">
                          <a:sym typeface="Cambria Math"/>
                        </a:rPr>
                        <m:t> </m:t>
                      </m:r>
                      <m:r>
                        <a:rPr sz="1200" i="1">
                          <a:sym typeface="Cambria Math"/>
                        </a:rPr>
                        <m:t>를</m:t>
                      </m:r>
                      <m:r>
                        <a:rPr sz="1200" i="1">
                          <a:sym typeface="Cambria Math"/>
                        </a:rPr>
                        <m:t> </m:t>
                      </m:r>
                      <m:r>
                        <a:rPr sz="1200" i="1">
                          <a:sym typeface="Cambria Math"/>
                        </a:rPr>
                        <m:t>레이어에</m:t>
                      </m:r>
                      <m:r>
                        <a:rPr sz="1200" i="1">
                          <a:sym typeface="Cambria Math"/>
                        </a:rPr>
                        <m:t> </m:t>
                      </m:r>
                      <m:r>
                        <a:rPr sz="1200" i="1">
                          <a:sym typeface="Cambria Math"/>
                        </a:rPr>
                        <m:t>통과시켜서</m:t>
                      </m:r>
                      <m:r>
                        <a:rPr sz="1200" i="1">
                          <a:sym typeface="Cambria Math"/>
                        </a:rPr>
                        <m:t> </m:t>
                      </m:r>
                      <m:r>
                        <a:rPr sz="1200" i="1">
                          <a:sym typeface="Cambria Math"/>
                        </a:rPr>
                        <m:t>얻어진</m:t>
                      </m:r>
                      <m:r>
                        <a:rPr sz="1200" i="1">
                          <a:sym typeface="Cambria Math"/>
                        </a:rPr>
                        <m:t> </m:t>
                      </m:r>
                      <m:r>
                        <a:rPr sz="1200" i="1">
                          <a:sym typeface="Cambria Math"/>
                        </a:rPr>
                        <m:t>𝑓𝑒𝑎𝑡𝑢𝑟𝑒</m:t>
                      </m:r>
                    </m:oMath>
                  </m:oMathPara>
                </a14:m>
                <a:endParaRPr sz="12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sym typeface="Cambria Math"/>
                        </a:rPr>
                        <m:t>𝜎</m:t>
                      </m:r>
                      <m:r>
                        <a:rPr sz="1200" i="1">
                          <a:sym typeface="Cambria Math"/>
                        </a:rPr>
                        <m:t> : </m:t>
                      </m:r>
                      <m:r>
                        <a:rPr sz="1200" i="1">
                          <a:sym typeface="Cambria Math"/>
                        </a:rPr>
                        <m:t>가우시안</m:t>
                      </m:r>
                      <m:r>
                        <a:rPr sz="1200" i="1">
                          <a:sym typeface="Cambria Math"/>
                        </a:rPr>
                        <m:t> </m:t>
                      </m:r>
                      <m:r>
                        <a:rPr sz="1200" i="1">
                          <a:sym typeface="Cambria Math"/>
                        </a:rPr>
                        <m:t>커널의</m:t>
                      </m:r>
                      <m:r>
                        <a:rPr sz="1200" i="1">
                          <a:sym typeface="Cambria Math"/>
                        </a:rPr>
                        <m:t> </m:t>
                      </m:r>
                      <m:r>
                        <a:rPr sz="1200" i="1">
                          <a:sym typeface="Cambria Math"/>
                        </a:rPr>
                        <m:t>민감도를</m:t>
                      </m:r>
                      <m:r>
                        <a:rPr sz="1200" i="1">
                          <a:sym typeface="Cambria Math"/>
                        </a:rPr>
                        <m:t> </m:t>
                      </m:r>
                      <m:r>
                        <a:rPr sz="1200" i="1">
                          <a:sym typeface="Cambria Math"/>
                        </a:rPr>
                        <m:t>조절하는데</m:t>
                      </m:r>
                      <m:r>
                        <a:rPr sz="1200" i="1">
                          <a:sym typeface="Cambria Math"/>
                        </a:rPr>
                        <m:t> </m:t>
                      </m:r>
                      <m:r>
                        <a:rPr sz="1200" i="1">
                          <a:sym typeface="Cambria Math"/>
                        </a:rPr>
                        <m:t>사용</m:t>
                      </m:r>
                    </m:oMath>
                  </m:oMathPara>
                </a14:m>
                <a:endParaRPr sz="1200" dirty="0"/>
              </a:p>
            </p:txBody>
          </p:sp>
        </mc:Choice>
        <mc:Fallback>
          <p:sp>
            <p:nvSpPr>
              <p:cNvPr id="13" name="자유형: 도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656" y="5297880"/>
                <a:ext cx="4295775" cy="134302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07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a14="http://schemas.microsoft.com/office/drawing/2010/main"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6071"/>
            <a:ext cx="5257800" cy="4641853"/>
          </a:xfrm>
        </p:spPr>
        <p:txBody>
          <a:bodyPr>
            <a:normAutofit/>
          </a:bodyPr>
          <a:lstStyle/>
          <a:p>
            <a:pPr marL="518000" lvl="0" indent="-518000">
              <a:buClr>
                <a:schemeClr val="tx1"/>
              </a:buClr>
              <a:buAutoNum type="circleNumDbPlain"/>
              <a:defRPr/>
            </a:pPr>
            <a:r>
              <a:rPr lang="en-US" altLang="ko-KR" dirty="0" err="1"/>
              <a:t>ReConPatch</a:t>
            </a:r>
            <a:endParaRPr lang="en-US" altLang="ko-KR" dirty="0"/>
          </a:p>
          <a:p>
            <a:pPr marL="228600" lvl="0" indent="-228600">
              <a:buClr>
                <a:schemeClr val="tx1"/>
              </a:buClr>
              <a:buFont typeface="Arial"/>
              <a:defRPr/>
            </a:pPr>
            <a:r>
              <a:rPr lang="en-US" altLang="ko-KR" dirty="0"/>
              <a:t>contextual similarity</a:t>
            </a:r>
          </a:p>
          <a:p>
            <a:pPr marL="228600" lvl="0" indent="-228600">
              <a:buClr>
                <a:schemeClr val="tx1"/>
              </a:buClr>
              <a:buFont typeface="Arial"/>
              <a:defRPr/>
            </a:pPr>
            <a:endParaRPr lang="en-US" altLang="ko-KR" dirty="0"/>
          </a:p>
          <a:p>
            <a:pPr marL="399840" lvl="0" indent="-399840">
              <a:buClr>
                <a:schemeClr val="tx1"/>
              </a:buClr>
              <a:buFont typeface="한컴산뜻돋움"/>
              <a:buChar char="-"/>
              <a:defRPr/>
            </a:pPr>
            <a:r>
              <a:rPr lang="en-US" altLang="ko-KR" dirty="0"/>
              <a:t>patch</a:t>
            </a:r>
            <a:r>
              <a:rPr lang="ko-KR" altLang="en-US" dirty="0"/>
              <a:t> 안의 </a:t>
            </a:r>
            <a:r>
              <a:rPr lang="en-US" altLang="ko-KR" dirty="0"/>
              <a:t>feature</a:t>
            </a:r>
            <a:r>
              <a:rPr lang="ko-KR" altLang="en-US" dirty="0"/>
              <a:t>들</a:t>
            </a:r>
            <a:r>
              <a:rPr lang="en-US" altLang="ko-KR" dirty="0"/>
              <a:t>의 </a:t>
            </a:r>
            <a:r>
              <a:rPr lang="en-US" altLang="ko-KR" dirty="0" err="1"/>
              <a:t>최근접</a:t>
            </a:r>
            <a:r>
              <a:rPr lang="en-US" altLang="ko-KR" dirty="0"/>
              <a:t> </a:t>
            </a:r>
            <a:r>
              <a:rPr lang="en-US" altLang="ko-KR" dirty="0" err="1"/>
              <a:t>이웃들을</a:t>
            </a:r>
            <a:r>
              <a:rPr lang="en-US" altLang="ko-KR" dirty="0"/>
              <a:t> </a:t>
            </a:r>
            <a:r>
              <a:rPr lang="en-US" altLang="ko-KR" dirty="0" err="1"/>
              <a:t>분석</a:t>
            </a:r>
            <a:endParaRPr lang="en-US" altLang="ko-KR" dirty="0"/>
          </a:p>
          <a:p>
            <a:pPr marL="399840" lvl="0" indent="-399840">
              <a:buClr>
                <a:schemeClr val="tx1"/>
              </a:buClr>
              <a:buFont typeface="한컴산뜻돋움"/>
              <a:buChar char="-"/>
              <a:defRPr/>
            </a:pPr>
            <a:endParaRPr lang="en-US" altLang="ko-KR" dirty="0"/>
          </a:p>
          <a:p>
            <a:pPr marL="399840" lvl="0" indent="-399840">
              <a:buClr>
                <a:schemeClr val="tx1"/>
              </a:buClr>
              <a:buFont typeface="한컴산뜻돋움"/>
              <a:buChar char="-"/>
              <a:defRPr/>
            </a:pPr>
            <a:r>
              <a:rPr lang="en-US" altLang="ko-KR" dirty="0" err="1"/>
              <a:t>feature들이</a:t>
            </a:r>
            <a:r>
              <a:rPr lang="en-US" altLang="ko-KR" dirty="0"/>
              <a:t> </a:t>
            </a:r>
            <a:r>
              <a:rPr lang="en-US" altLang="ko-KR" dirty="0" err="1"/>
              <a:t>얼마나</a:t>
            </a:r>
            <a:r>
              <a:rPr lang="en-US" altLang="ko-KR" dirty="0"/>
              <a:t> </a:t>
            </a:r>
            <a:r>
              <a:rPr lang="en-US" altLang="ko-KR" dirty="0" err="1"/>
              <a:t>많은</a:t>
            </a:r>
            <a:r>
              <a:rPr lang="en-US" altLang="ko-KR" dirty="0"/>
              <a:t> </a:t>
            </a:r>
            <a:r>
              <a:rPr lang="en-US" altLang="ko-KR" dirty="0" err="1"/>
              <a:t>공통된</a:t>
            </a:r>
            <a:r>
              <a:rPr lang="en-US" altLang="ko-KR" dirty="0"/>
              <a:t> </a:t>
            </a:r>
            <a:r>
              <a:rPr lang="en-US" altLang="ko-KR" dirty="0" err="1"/>
              <a:t>이웃을</a:t>
            </a:r>
            <a:r>
              <a:rPr lang="en-US" altLang="ko-KR" dirty="0"/>
              <a:t> </a:t>
            </a:r>
            <a:r>
              <a:rPr lang="en-US" altLang="ko-KR" dirty="0" err="1"/>
              <a:t>공유하는지를</a:t>
            </a:r>
            <a:r>
              <a:rPr lang="en-US" altLang="ko-KR" dirty="0"/>
              <a:t> </a:t>
            </a:r>
            <a:r>
              <a:rPr lang="en-US" altLang="ko-KR" dirty="0" err="1"/>
              <a:t>기반으로</a:t>
            </a:r>
            <a:r>
              <a:rPr lang="en-US" altLang="ko-KR" dirty="0"/>
              <a:t> </a:t>
            </a:r>
            <a:r>
              <a:rPr lang="en-US" altLang="ko-KR" dirty="0" err="1"/>
              <a:t>계산</a:t>
            </a:r>
            <a:endParaRPr lang="en-US" altLang="ko-KR" dirty="0"/>
          </a:p>
          <a:p>
            <a:pPr marL="399840" lvl="0" indent="-399840">
              <a:buClr>
                <a:schemeClr val="tx1"/>
              </a:buClr>
              <a:buFont typeface="한컴산뜻돋움"/>
              <a:buChar char="-"/>
              <a:defRPr/>
            </a:pPr>
            <a:endParaRPr lang="ko-KR" altLang="en-US" dirty="0"/>
          </a:p>
          <a:p>
            <a:pPr marL="399840" lvl="0" indent="-399840">
              <a:buClr>
                <a:schemeClr val="tx1"/>
              </a:buClr>
              <a:buFont typeface="한컴산뜻돋움"/>
              <a:buChar char="-"/>
              <a:defRPr/>
            </a:pPr>
            <a:endParaRPr lang="ko-KR" altLang="en-US" dirty="0"/>
          </a:p>
          <a:p>
            <a:pPr marL="399840" lvl="0" indent="-399840">
              <a:buClr>
                <a:schemeClr val="tx1"/>
              </a:buClr>
              <a:buFont typeface="한컴산뜻돋움"/>
              <a:buChar char="-"/>
              <a:defRPr/>
            </a:pPr>
            <a:endParaRPr lang="en-US" altLang="ko-KR" dirty="0"/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endParaRPr lang="en-US" altLang="ko-KR" dirty="0"/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75610" t="9280" r="10670" b="73000"/>
          <a:stretch>
            <a:fillRect/>
          </a:stretch>
        </p:blipFill>
        <p:spPr>
          <a:xfrm>
            <a:off x="8405267" y="1048812"/>
            <a:ext cx="1525465" cy="11718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32105" y="2435454"/>
            <a:ext cx="5534797" cy="236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7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a14="http://schemas.microsoft.com/office/drawing/2010/main"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6072"/>
            <a:ext cx="5257800" cy="1100810"/>
          </a:xfrm>
        </p:spPr>
        <p:txBody>
          <a:bodyPr>
            <a:normAutofit/>
          </a:bodyPr>
          <a:lstStyle/>
          <a:p>
            <a:pPr marL="518000" lvl="0" indent="-518000">
              <a:buClr>
                <a:schemeClr val="tx1"/>
              </a:buClr>
              <a:buAutoNum type="circleNumDbPlain"/>
              <a:defRPr/>
            </a:pPr>
            <a:r>
              <a:rPr lang="en-US" altLang="ko-KR" dirty="0" err="1"/>
              <a:t>ReConPatch</a:t>
            </a:r>
            <a:endParaRPr lang="en-US" altLang="ko-KR" dirty="0"/>
          </a:p>
          <a:p>
            <a:pPr marL="228600" lvl="0" indent="-228600">
              <a:buClr>
                <a:schemeClr val="tx1"/>
              </a:buClr>
              <a:buFont typeface="Arial"/>
              <a:defRPr/>
            </a:pPr>
            <a:r>
              <a:rPr lang="en-US" altLang="ko-KR" dirty="0"/>
              <a:t>contextual similarity</a:t>
            </a:r>
          </a:p>
          <a:p>
            <a:pPr marL="399840" lvl="0" indent="-399840">
              <a:buClr>
                <a:schemeClr val="tx1"/>
              </a:buClr>
              <a:buFont typeface="한컴산뜻돋움"/>
              <a:buChar char="-"/>
              <a:defRPr/>
            </a:pPr>
            <a:endParaRPr lang="en-US" altLang="ko-KR" dirty="0"/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endParaRPr lang="en-US" altLang="ko-KR" dirty="0"/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자유형: 도형 12"/>
              <p:cNvSpPr/>
              <p:nvPr/>
            </p:nvSpPr>
            <p:spPr>
              <a:xfrm>
                <a:off x="457200" y="4378030"/>
                <a:ext cx="3186353" cy="75247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200" i="1" smtClean="0"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ym typeface="Cambria Math"/>
                            </a:rPr>
                            <m:t>𝑁</m:t>
                          </m:r>
                        </m:e>
                        <m:sub>
                          <m:r>
                            <a:rPr sz="1200" i="1">
                              <a:sym typeface="Cambria Math"/>
                            </a:rPr>
                            <m:t>𝑘</m:t>
                          </m:r>
                        </m:sub>
                      </m:sSub>
                      <m:r>
                        <a:rPr sz="1200" i="1">
                          <a:sym typeface="Cambria Math"/>
                        </a:rPr>
                        <m:t> : </m:t>
                      </m:r>
                      <m:sSub>
                        <m:sSubPr>
                          <m:ctrlPr>
                            <a:rPr sz="1200" i="1"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ym typeface="Cambria Math"/>
                            </a:rPr>
                            <m:t>𝑝</m:t>
                          </m:r>
                        </m:e>
                        <m:sub>
                          <m:r>
                            <a:rPr sz="1200" i="1">
                              <a:sym typeface="Cambria Math"/>
                            </a:rPr>
                            <m:t>𝑖</m:t>
                          </m:r>
                        </m:sub>
                      </m:sSub>
                      <m:r>
                        <a:rPr sz="1200" i="1">
                          <a:sym typeface="Cambria Math"/>
                        </a:rPr>
                        <m:t>와</m:t>
                      </m:r>
                      <m:r>
                        <a:rPr sz="1200" i="1">
                          <a:sym typeface="Cambria Math"/>
                        </a:rPr>
                        <m:t> </m:t>
                      </m:r>
                      <m:sSub>
                        <m:sSubPr>
                          <m:ctrlPr>
                            <a:rPr sz="1200" i="1"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ym typeface="Cambria Math"/>
                            </a:rPr>
                            <m:t>𝑝</m:t>
                          </m:r>
                        </m:e>
                        <m:sub>
                          <m:r>
                            <a:rPr sz="1200" i="1"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1200" i="1">
                          <a:sym typeface="Cambria Math"/>
                        </a:rPr>
                        <m:t>의</m:t>
                      </m:r>
                      <m:r>
                        <a:rPr sz="1200" i="1">
                          <a:sym typeface="Cambria Math"/>
                        </a:rPr>
                        <m:t> </m:t>
                      </m:r>
                      <m:r>
                        <a:rPr sz="1200" i="1">
                          <a:sym typeface="Cambria Math"/>
                        </a:rPr>
                        <m:t>𝑘</m:t>
                      </m:r>
                      <m:r>
                        <a:rPr sz="1200" i="1" smtClean="0">
                          <a:sym typeface="Cambria Math"/>
                        </a:rPr>
                        <m:t>−</m:t>
                      </m:r>
                      <m:r>
                        <a:rPr sz="1200" i="1">
                          <a:sym typeface="Cambria Math"/>
                        </a:rPr>
                        <m:t>𝑛𝑒𝑎𝑟𝑒𝑠𝑡</m:t>
                      </m:r>
                      <m:r>
                        <a:rPr sz="1200" i="1">
                          <a:sym typeface="Cambria Math"/>
                        </a:rPr>
                        <m:t> </m:t>
                      </m:r>
                      <m:r>
                        <a:rPr sz="1200" i="1">
                          <a:sym typeface="Cambria Math"/>
                        </a:rPr>
                        <m:t>𝑛𝑒𝑖𝑔</m:t>
                      </m:r>
                      <m:r>
                        <a:rPr sz="1200" i="1">
                          <a:sym typeface="Cambria Math"/>
                        </a:rPr>
                        <m:t>h</m:t>
                      </m:r>
                      <m:r>
                        <a:rPr sz="1200" i="1">
                          <a:sym typeface="Cambria Math"/>
                        </a:rPr>
                        <m:t>𝑏𝑜𝑟</m:t>
                      </m:r>
                      <m:r>
                        <a:rPr sz="1200" i="1">
                          <a:sym typeface="Cambria Math"/>
                        </a:rPr>
                        <m:t> </m:t>
                      </m:r>
                      <m:r>
                        <a:rPr sz="1200" i="1">
                          <a:sym typeface="Cambria Math"/>
                        </a:rPr>
                        <m:t>집합</m:t>
                      </m:r>
                    </m:oMath>
                  </m:oMathPara>
                </a14:m>
                <a:endParaRPr sz="1200" dirty="0"/>
              </a:p>
              <a:p>
                <a:pPr algn="l"/>
                <a:endParaRPr sz="12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1200" i="1">
                              <a:sym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sz="1200" i="1"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1200" i="1">
                                  <a:sym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sz="1200" i="1">
                              <a:sym typeface="Cambria Math"/>
                            </a:rPr>
                            <m:t>𝑖𝑗</m:t>
                          </m:r>
                        </m:sub>
                        <m:sup>
                          <m:r>
                            <a:rPr sz="1200" i="1">
                              <a:sym typeface="Cambria Math"/>
                            </a:rPr>
                            <m:t>𝐶𝑜𝑛𝑡𝑒𝑥𝑡𝑢𝑎𝑙</m:t>
                          </m:r>
                        </m:sup>
                      </m:sSubSup>
                      <m:r>
                        <a:rPr sz="1200" i="1">
                          <a:sym typeface="Cambria Math"/>
                        </a:rPr>
                        <m:t> : </m:t>
                      </m:r>
                      <m:sSub>
                        <m:sSubPr>
                          <m:ctrlPr>
                            <a:rPr sz="1200" i="1"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ym typeface="Cambria Math"/>
                            </a:rPr>
                            <m:t>𝑝</m:t>
                          </m:r>
                        </m:e>
                        <m:sub>
                          <m:r>
                            <a:rPr sz="1200" i="1">
                              <a:sym typeface="Cambria Math"/>
                            </a:rPr>
                            <m:t>𝑖</m:t>
                          </m:r>
                        </m:sub>
                      </m:sSub>
                      <m:r>
                        <a:rPr sz="1200" i="1">
                          <a:sym typeface="Cambria Math"/>
                        </a:rPr>
                        <m:t>, </m:t>
                      </m:r>
                      <m:sSub>
                        <m:sSubPr>
                          <m:ctrlPr>
                            <a:rPr sz="1200" i="1"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sym typeface="Cambria Math"/>
                            </a:rPr>
                            <m:t>𝑝</m:t>
                          </m:r>
                        </m:e>
                        <m:sub>
                          <m:r>
                            <a:rPr sz="1200" i="1"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1200" i="1">
                          <a:sym typeface="Cambria Math"/>
                        </a:rPr>
                        <m:t>의</m:t>
                      </m:r>
                      <m:r>
                        <a:rPr sz="1200" i="1">
                          <a:sym typeface="Cambria Math"/>
                        </a:rPr>
                        <m:t> </m:t>
                      </m:r>
                      <m:r>
                        <a:rPr sz="1200" i="1">
                          <a:sym typeface="Cambria Math"/>
                        </a:rPr>
                        <m:t>𝑐𝑜𝑛𝑡𝑒𝑥𝑡𝑢𝑎𝑙</m:t>
                      </m:r>
                      <m:r>
                        <a:rPr sz="1200" i="1">
                          <a:sym typeface="Cambria Math"/>
                        </a:rPr>
                        <m:t> </m:t>
                      </m:r>
                      <m:r>
                        <a:rPr sz="1200" i="1">
                          <a:sym typeface="Cambria Math"/>
                        </a:rPr>
                        <m:t>𝑠𝑖𝑚𝑖𝑙𝑎𝑟𝑖𝑡𝑦</m:t>
                      </m:r>
                    </m:oMath>
                  </m:oMathPara>
                </a14:m>
                <a:endParaRPr sz="1200" dirty="0"/>
              </a:p>
            </p:txBody>
          </p:sp>
        </mc:Choice>
        <mc:Fallback>
          <p:sp>
            <p:nvSpPr>
              <p:cNvPr id="13" name="자유형: 도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378030"/>
                <a:ext cx="3186353" cy="75247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9907" y="2946762"/>
            <a:ext cx="3861033" cy="90270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428661" y="2878594"/>
            <a:ext cx="3640589" cy="11008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자유형: 도형 16"/>
              <p:cNvSpPr/>
              <p:nvPr/>
            </p:nvSpPr>
            <p:spPr>
              <a:xfrm>
                <a:off x="4261846" y="4371077"/>
                <a:ext cx="3841980" cy="102642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200" i="1" smtClean="0">
                              <a:ea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lang="ar-AE" sz="1200" i="1">
                              <a:ea typeface="Cambria Math" panose="02040503050406030204" pitchFamily="18" charset="0"/>
                              <a:sym typeface="Cambria Math"/>
                            </a:rPr>
                            <m:t>𝑅</m:t>
                          </m:r>
                        </m:e>
                        <m:sub>
                          <m:r>
                            <a:rPr lang="ar-AE" sz="1200" i="1">
                              <a:ea typeface="Cambria Math" panose="02040503050406030204" pitchFamily="18" charset="0"/>
                              <a:sym typeface="Cambria Math"/>
                            </a:rPr>
                            <m:t>𝑘</m:t>
                          </m:r>
                        </m:sub>
                      </m:sSub>
                      <m:r>
                        <a:rPr lang="ar-AE" sz="1200" i="1">
                          <a:ea typeface="Cambria Math" panose="02040503050406030204" pitchFamily="18" charset="0"/>
                          <a:sym typeface="Cambria Math"/>
                        </a:rPr>
                        <m:t> : </m:t>
                      </m:r>
                      <m:sSub>
                        <m:sSubPr>
                          <m:ctrlPr>
                            <a:rPr lang="ar-AE" sz="1200" i="1">
                              <a:ea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lang="ar-AE" sz="1200" i="1">
                              <a:ea typeface="Cambria Math" panose="02040503050406030204" pitchFamily="18" charset="0"/>
                              <a:sym typeface="Cambria Math"/>
                            </a:rPr>
                            <m:t>𝑝</m:t>
                          </m:r>
                        </m:e>
                        <m:sub>
                          <m:r>
                            <a:rPr lang="ar-AE" sz="1200" i="1">
                              <a:ea typeface="Cambria Math" panose="02040503050406030204" pitchFamily="18" charset="0"/>
                              <a:sym typeface="Cambria Math"/>
                            </a:rPr>
                            <m:t>𝑖</m:t>
                          </m:r>
                        </m:sub>
                      </m:sSub>
                      <m:r>
                        <a:rPr lang="ko-KR" altLang="en-US" sz="1200" i="1">
                          <a:sym typeface="Cambria Math"/>
                        </a:rPr>
                        <m:t>와</m:t>
                      </m:r>
                      <m:r>
                        <a:rPr lang="ko-KR" altLang="en-US" sz="1200" i="1">
                          <a:sym typeface="Cambria Math"/>
                        </a:rPr>
                        <m:t> </m:t>
                      </m:r>
                      <m:sSub>
                        <m:sSubPr>
                          <m:ctrlPr>
                            <a:rPr lang="ar-AE" sz="1200" i="1">
                              <a:ea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lang="ar-AE" sz="1200" i="1">
                              <a:ea typeface="Cambria Math" panose="02040503050406030204" pitchFamily="18" charset="0"/>
                              <a:sym typeface="Cambria Math"/>
                            </a:rPr>
                            <m:t>𝑝</m:t>
                          </m:r>
                        </m:e>
                        <m:sub>
                          <m:r>
                            <a:rPr lang="ar-AE" sz="1200" i="1">
                              <a:ea typeface="Cambria Math" panose="02040503050406030204" pitchFamily="18" charset="0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lang="ko-KR" altLang="en-US" sz="1200" i="1">
                          <a:sym typeface="Cambria Math"/>
                        </a:rPr>
                        <m:t>의</m:t>
                      </m:r>
                      <m:r>
                        <a:rPr lang="ko-KR" altLang="en-US" sz="1200" i="1">
                          <a:sym typeface="Cambria Math"/>
                        </a:rPr>
                        <m:t> </m:t>
                      </m:r>
                      <m:r>
                        <a:rPr lang="ko-KR" altLang="en-US" sz="1200" i="1">
                          <a:sym typeface="Cambria Math"/>
                        </a:rPr>
                        <m:t>𝑘</m:t>
                      </m:r>
                      <m:r>
                        <a:rPr lang="ko-KR" altLang="en-US" sz="1200" i="1">
                          <a:sym typeface="Cambria Math"/>
                        </a:rPr>
                        <m:t>−</m:t>
                      </m:r>
                      <m:r>
                        <a:rPr lang="ko-KR" altLang="en-US" sz="1200" i="1">
                          <a:sym typeface="Cambria Math"/>
                        </a:rPr>
                        <m:t>𝑛𝑒𝑎𝑟𝑒𝑠𝑡</m:t>
                      </m:r>
                      <m:r>
                        <a:rPr lang="ko-KR" altLang="en-US" sz="1200" i="1">
                          <a:sym typeface="Cambria Math"/>
                        </a:rPr>
                        <m:t> </m:t>
                      </m:r>
                      <m:r>
                        <a:rPr lang="ko-KR" altLang="en-US" sz="1200" i="1">
                          <a:sym typeface="Cambria Math"/>
                        </a:rPr>
                        <m:t>𝑟𝑒𝑐𝑖𝑝𝑟𝑜𝑐𝑎𝑙</m:t>
                      </m:r>
                      <m:r>
                        <a:rPr lang="ko-KR" altLang="en-US" sz="1200" i="1">
                          <a:sym typeface="Cambria Math"/>
                        </a:rPr>
                        <m:t> </m:t>
                      </m:r>
                      <m:r>
                        <a:rPr lang="ko-KR" altLang="en-US" sz="1200" i="1">
                          <a:sym typeface="Cambria Math"/>
                        </a:rPr>
                        <m:t>𝑛𝑒𝑖𝑔</m:t>
                      </m:r>
                      <m:r>
                        <a:rPr lang="en-US" altLang="ko-KR" sz="1200" i="1">
                          <a:ea typeface="Cambria Math" panose="02040503050406030204" pitchFamily="18" charset="0"/>
                          <a:sym typeface="Cambria Math"/>
                        </a:rPr>
                        <m:t>h</m:t>
                      </m:r>
                      <m:r>
                        <a:rPr lang="ko-KR" altLang="en-US" sz="1200" i="1">
                          <a:sym typeface="Cambria Math"/>
                        </a:rPr>
                        <m:t>𝑏𝑜𝑟</m:t>
                      </m:r>
                      <m:r>
                        <a:rPr lang="ko-KR" altLang="en-US" sz="1200" i="1">
                          <a:sym typeface="Cambria Math"/>
                        </a:rPr>
                        <m:t> </m:t>
                      </m:r>
                      <m:r>
                        <a:rPr lang="ko-KR" altLang="en-US" sz="1200" i="1">
                          <a:sym typeface="Cambria Math"/>
                        </a:rPr>
                        <m:t>집합</m:t>
                      </m:r>
                    </m:oMath>
                  </m:oMathPara>
                </a14:m>
                <a:endParaRPr lang="ko-KR" altLang="en-US" sz="1200" dirty="0"/>
              </a:p>
              <a:p>
                <a:pPr algn="l"/>
                <a:endParaRPr lang="en-US" altLang="ko-KR" sz="1200" i="1" dirty="0">
                  <a:ea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sSubSup>
                      <m:sSubSupPr>
                        <m:ctrlPr>
                          <a:rPr lang="ar-AE" altLang="ko-KR" sz="1200" i="1" smtClean="0"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ar-AE" altLang="ko-KR" sz="1200" i="1" smtClean="0"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ar-AE" sz="1200" b="0" i="1" smtClean="0"/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ko-KR" sz="1200" b="0" i="1" smtClean="0"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sz="1200" b="0" i="1" smtClean="0">
                            <a:ea typeface="Cambria Math" panose="02040503050406030204" pitchFamily="18" charset="0"/>
                          </a:rPr>
                          <m:t>𝐶𝑜𝑛𝑡𝑒𝑥𝑡𝑢𝑎𝑙</m:t>
                        </m:r>
                      </m:sup>
                    </m:sSubSup>
                    <m:r>
                      <a:rPr lang="en-US" altLang="ko-KR" sz="1200" b="0" i="1" smtClean="0">
                        <a:ea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altLang="ko-KR" sz="1200" i="1"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20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b="0" i="1" smtClean="0"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ko-KR" altLang="en-US" sz="1200" i="1" smtClean="0"/>
                      <m:t>의</m:t>
                    </m:r>
                  </m:oMath>
                </a14:m>
                <a:r>
                  <a:rPr lang="en-US" altLang="ko-KR" sz="1200" dirty="0">
                    <a:ea typeface="Cambria Math" panose="02040503050406030204" pitchFamily="18" charset="0"/>
                  </a:rPr>
                  <a:t> </a:t>
                </a:r>
                <a:r>
                  <a:rPr lang="ko-KR" altLang="en-US" sz="1200" dirty="0"/>
                  <a:t> 이웃의 이웃까지 고려하여 </a:t>
                </a:r>
                <a14:m>
                  <m:oMath xmlns:m="http://schemas.openxmlformats.org/officeDocument/2006/math">
                    <m:r>
                      <a:rPr lang="ko-KR" altLang="en-US" sz="1200" i="1">
                        <a:latin typeface="Cambria Math" panose="02040503050406030204" pitchFamily="18" charset="0"/>
                        <a:sym typeface="Cambria Math"/>
                      </a:rPr>
                      <m:t>𝑐𝑜𝑛𝑡𝑒𝑥𝑡𝑢𝑎𝑙</m:t>
                    </m:r>
                    <m:r>
                      <a:rPr lang="ko-KR" altLang="en-US" sz="1200" i="1">
                        <a:latin typeface="Cambria Math" panose="02040503050406030204" pitchFamily="18" charset="0"/>
                        <a:sym typeface="Cambria Math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  <a:sym typeface="Cambria Math"/>
                      </a:rPr>
                      <m:t>𝑠𝑖𝑚𝑖𝑙𝑎𝑟𝑖𝑡𝑦</m:t>
                    </m:r>
                  </m:oMath>
                </a14:m>
                <a:r>
                  <a:rPr lang="ko-KR" altLang="en-US" sz="1200" dirty="0"/>
                  <a:t>를 다시 정의</a:t>
                </a:r>
                <a:endParaRPr lang="en-US" altLang="ko-KR" sz="12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자유형: 도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46" y="4371077"/>
                <a:ext cx="3841980" cy="102642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390448" y="3179192"/>
            <a:ext cx="3357878" cy="49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a14="http://schemas.microsoft.com/office/drawing/2010/main"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6072"/>
            <a:ext cx="5257800" cy="1100810"/>
          </a:xfrm>
        </p:spPr>
        <p:txBody>
          <a:bodyPr>
            <a:normAutofit/>
          </a:bodyPr>
          <a:lstStyle/>
          <a:p>
            <a:pPr marL="518000" lvl="0" indent="-518000">
              <a:buClr>
                <a:schemeClr val="tx1"/>
              </a:buClr>
              <a:buAutoNum type="circleNumDbPlain"/>
              <a:defRPr/>
            </a:pPr>
            <a:r>
              <a:rPr lang="en-US" altLang="ko-KR" dirty="0" err="1"/>
              <a:t>ReConPatch</a:t>
            </a:r>
            <a:endParaRPr lang="en-US" altLang="ko-KR" dirty="0"/>
          </a:p>
          <a:p>
            <a:pPr marL="228600" lvl="0" indent="-228600">
              <a:buClr>
                <a:schemeClr val="tx1"/>
              </a:buClr>
              <a:buFont typeface="Arial"/>
              <a:defRPr/>
            </a:pPr>
            <a:r>
              <a:rPr lang="en-US" altLang="ko-KR" dirty="0"/>
              <a:t>Loss function</a:t>
            </a:r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971EB4-4721-41B1-844A-F58C2441C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405" y="3276638"/>
            <a:ext cx="3711575" cy="1325563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B52F3195-1158-4417-A991-B4D9FE2D1E67}"/>
              </a:ext>
            </a:extLst>
          </p:cNvPr>
          <p:cNvGrpSpPr/>
          <p:nvPr/>
        </p:nvGrpSpPr>
        <p:grpSpPr>
          <a:xfrm>
            <a:off x="838200" y="3066962"/>
            <a:ext cx="3002118" cy="260889"/>
            <a:chOff x="3532032" y="5084715"/>
            <a:chExt cx="7563906" cy="65731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43FC886-3CB9-44D1-B2AB-22D68ADC1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32032" y="5103768"/>
              <a:ext cx="2219635" cy="63826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FDFA23C-CB87-4BFC-AB94-EFBF881E7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51667" y="5084715"/>
              <a:ext cx="5344271" cy="657317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7861FFB-E864-41BE-AD81-4A8C7F9667BD}"/>
                  </a:ext>
                </a:extLst>
              </p:cNvPr>
              <p:cNvSpPr/>
              <p:nvPr/>
            </p:nvSpPr>
            <p:spPr>
              <a:xfrm>
                <a:off x="838200" y="4637836"/>
                <a:ext cx="3186353" cy="75247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ar-AE" sz="1200" i="1" smtClean="0">
                            <a:sym typeface="Cambria Math"/>
                          </a:rPr>
                        </m:ctrlPr>
                      </m:sSubPr>
                      <m:e>
                        <m:r>
                          <a:rPr lang="ko-KR" altLang="ar-AE" sz="1200" i="1" smtClean="0">
                            <a:latin typeface="Cambria Math" panose="02040503050406030204" pitchFamily="18" charset="0"/>
                            <a:sym typeface="Cambria Math"/>
                          </a:rPr>
                          <m:t>𝛿</m:t>
                        </m:r>
                      </m:e>
                      <m:sub>
                        <m:r>
                          <a:rPr lang="ar-AE" sz="1200" b="0" i="1" smtClean="0">
                            <a:latin typeface="Cambria Math" panose="02040503050406030204" pitchFamily="18" charset="0"/>
                            <a:sym typeface="Cambria Math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sym typeface="Cambria Math"/>
                          </a:rPr>
                          <m:t>𝑗</m:t>
                        </m:r>
                      </m:sub>
                    </m:sSub>
                    <m:r>
                      <a:rPr lang="ar-AE" sz="1200" i="1">
                        <a:sym typeface="Cambria Math"/>
                      </a:rPr>
                      <m:t> :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sym typeface="Cambria Math"/>
                      </a:rPr>
                      <m:t> </m:t>
                    </m:r>
                  </m:oMath>
                </a14:m>
                <a:r>
                  <a:rPr lang="ko-KR" altLang="en-US" sz="1200" dirty="0"/>
                  <a:t>미니 배치 내 임베딩 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ko-KR" sz="1200" i="1">
                            <a:latin typeface="Cambria Math" panose="02040503050406030204" pitchFamily="18" charset="0"/>
                            <a:sym typeface="Cambria Math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sym typeface="Cambria Math"/>
                          </a:rPr>
                          <m:t>𝑧</m:t>
                        </m:r>
                      </m:e>
                      <m:sub>
                        <m:r>
                          <a:rPr lang="ar-AE" altLang="ko-KR" sz="1200" i="1">
                            <a:latin typeface="Cambria Math" panose="02040503050406030204" pitchFamily="18" charset="0"/>
                            <a:sym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  <a:sym typeface="Cambria Math"/>
                      </a:rPr>
                      <m:t> </m:t>
                    </m:r>
                  </m:oMath>
                </a14:m>
                <a:r>
                  <a:rPr lang="ko-KR" altLang="en-US" sz="12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ko-KR" sz="1200" i="1">
                            <a:latin typeface="Cambria Math" panose="02040503050406030204" pitchFamily="18" charset="0"/>
                            <a:sym typeface="Cambria Math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sym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sym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  <a:sym typeface="Cambria Math"/>
                      </a:rPr>
                      <m:t> </m:t>
                    </m:r>
                  </m:oMath>
                </a14:m>
                <a:r>
                  <a:rPr lang="ko-KR" altLang="en-US" sz="1200" dirty="0"/>
                  <a:t>간의 상대적 거리</a:t>
                </a:r>
                <a:endParaRPr lang="en-US" altLang="ko-KR" sz="1200" dirty="0"/>
              </a:p>
              <a:p>
                <a:pPr/>
                <a:endParaRPr lang="en-US" sz="1200" dirty="0"/>
              </a:p>
              <a:p>
                <a:pPr/>
                <a:r>
                  <a:rPr lang="en-US" sz="1200" dirty="0"/>
                  <a:t>N : </a:t>
                </a:r>
                <a:r>
                  <a:rPr lang="ko-KR" altLang="en-US" sz="1200" dirty="0"/>
                  <a:t>미니 배치 내의 총 인스턴스 수</a:t>
                </a:r>
                <a:endParaRPr lang="en-US" sz="1200" dirty="0"/>
              </a:p>
            </p:txBody>
          </p:sp>
        </mc:Choice>
        <mc:Fallback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7861FFB-E864-41BE-AD81-4A8C7F966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37836"/>
                <a:ext cx="3186353" cy="75247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blipFill>
                <a:blip r:embed="rId6"/>
                <a:stretch>
                  <a:fillRect l="-192" t="-1626" b="-178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573F27AB-A52D-4278-A03C-E243F17EE4DD}"/>
                  </a:ext>
                </a:extLst>
              </p:cNvPr>
              <p:cNvSpPr/>
              <p:nvPr/>
            </p:nvSpPr>
            <p:spPr>
              <a:xfrm>
                <a:off x="6438405" y="4637836"/>
                <a:ext cx="3711575" cy="109621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ar-AE" sz="1200" i="1" smtClean="0">
                            <a:sym typeface="Cambria Math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sym typeface="Cambria Math"/>
                          </a:rPr>
                          <m:t>𝑤</m:t>
                        </m:r>
                      </m:e>
                      <m:sub>
                        <m:r>
                          <a:rPr lang="ar-AE" sz="1200" b="0" i="1" smtClean="0">
                            <a:latin typeface="Cambria Math" panose="02040503050406030204" pitchFamily="18" charset="0"/>
                            <a:sym typeface="Cambria Math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sym typeface="Cambria Math"/>
                          </a:rPr>
                          <m:t>𝑗</m:t>
                        </m:r>
                      </m:sub>
                    </m:sSub>
                    <m:r>
                      <a:rPr lang="ar-AE" sz="1200" i="1">
                        <a:sym typeface="Cambria Math"/>
                      </a:rPr>
                      <m:t> :</m:t>
                    </m:r>
                  </m:oMath>
                </a14:m>
                <a:r>
                  <a:rPr lang="en-US" sz="1200" dirty="0"/>
                  <a:t>pairwise similarity</a:t>
                </a:r>
                <a:r>
                  <a:rPr lang="ko-KR" altLang="en-US" sz="1200" dirty="0"/>
                  <a:t>와</a:t>
                </a:r>
                <a:r>
                  <a:rPr lang="en-US" sz="1200" dirty="0"/>
                  <a:t> contextual similarity</a:t>
                </a:r>
                <a:r>
                  <a:rPr lang="ko-KR" altLang="en-US" sz="1200" dirty="0"/>
                  <a:t>를 모두 고려한 유사도</a:t>
                </a:r>
                <a:endParaRPr lang="en-US" altLang="ko-KR" sz="1200" dirty="0"/>
              </a:p>
              <a:p>
                <a:pPr/>
                <a:endParaRPr lang="en-US" sz="1200" dirty="0"/>
              </a:p>
              <a:p>
                <a:pPr/>
                <a:r>
                  <a:rPr lang="en-US" sz="1200" dirty="0"/>
                  <a:t>m : repelling margin.</a:t>
                </a:r>
                <a:r>
                  <a:rPr lang="ko-KR" altLang="en-US" sz="1200" dirty="0"/>
                  <a:t> 두 </a:t>
                </a:r>
                <a:r>
                  <a:rPr lang="en-US" altLang="ko-KR" sz="1200" dirty="0"/>
                  <a:t>feature</a:t>
                </a:r>
                <a:r>
                  <a:rPr lang="ko-KR" altLang="en-US" sz="1200" dirty="0"/>
                  <a:t> 간의 거리가 이 </a:t>
                </a:r>
                <a:r>
                  <a:rPr lang="en-US" altLang="ko-KR" sz="1200" dirty="0"/>
                  <a:t>margin</a:t>
                </a:r>
                <a:r>
                  <a:rPr lang="ko-KR" altLang="en-US" sz="1200" dirty="0"/>
                  <a:t>보다 클 경우 이들을 서로 밀어내도록 함 </a:t>
                </a:r>
                <a:endParaRPr lang="en-US" sz="1200" dirty="0"/>
              </a:p>
            </p:txBody>
          </p:sp>
        </mc:Choice>
        <mc:Fallback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573F27AB-A52D-4278-A03C-E243F17EE4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405" y="4637836"/>
                <a:ext cx="3711575" cy="109621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blipFill>
                <a:blip r:embed="rId7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그림 19">
            <a:extLst>
              <a:ext uri="{FF2B5EF4-FFF2-40B4-BE49-F238E27FC236}">
                <a16:creationId xmlns:a16="http://schemas.microsoft.com/office/drawing/2014/main" id="{F27A7A6E-1AFA-4172-9A4F-3D63CBFE69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8510" y="3000673"/>
            <a:ext cx="3357878" cy="32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8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a14="http://schemas.microsoft.com/office/drawing/2010/main"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2889810"/>
          </a:xfrm>
        </p:spPr>
        <p:txBody>
          <a:bodyPr>
            <a:normAutofit/>
          </a:bodyPr>
          <a:lstStyle/>
          <a:p>
            <a:pPr marL="518000" lvl="0" indent="-518000">
              <a:buClr>
                <a:schemeClr val="tx1"/>
              </a:buClr>
              <a:buFont typeface="+mj-ea"/>
              <a:buAutoNum type="circleNumDbPlain" startAt="2"/>
              <a:defRPr/>
            </a:pPr>
            <a:r>
              <a:rPr lang="en-US" altLang="ko-KR" dirty="0"/>
              <a:t>Training phases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16886" y="2029121"/>
            <a:ext cx="7558226" cy="449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3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2889810"/>
          </a:xfrm>
        </p:spPr>
        <p:txBody>
          <a:bodyPr>
            <a:normAutofit/>
          </a:bodyPr>
          <a:lstStyle/>
          <a:p>
            <a:pPr marL="518000" lvl="0" indent="-518000">
              <a:buClr>
                <a:schemeClr val="tx1"/>
              </a:buClr>
              <a:buFont typeface="+mj-ea"/>
              <a:buAutoNum type="circleNumDbPlain" startAt="2"/>
              <a:defRPr/>
            </a:pPr>
            <a:r>
              <a:rPr lang="en-US" altLang="ko-KR" dirty="0"/>
              <a:t>Training phases</a:t>
            </a:r>
          </a:p>
          <a:p>
            <a:pPr lvl="0">
              <a:buClr>
                <a:schemeClr val="tx1"/>
              </a:buClr>
              <a:buFont typeface="Arial"/>
              <a:defRPr/>
            </a:pPr>
            <a:r>
              <a:rPr lang="en-US" altLang="ko-KR" dirty="0"/>
              <a:t>Coreset sampling</a:t>
            </a:r>
          </a:p>
          <a:p>
            <a:pPr marL="0" lvl="0" indent="0">
              <a:buClr>
                <a:schemeClr val="tx1"/>
              </a:buClr>
              <a:buNone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067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293</Words>
  <Application>Microsoft Office PowerPoint</Application>
  <PresentationFormat>와이드스크린</PresentationFormat>
  <Paragraphs>68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한컴산뜻돋움</vt:lpstr>
      <vt:lpstr>Arial</vt:lpstr>
      <vt:lpstr>Cambria Math</vt:lpstr>
      <vt:lpstr>Office 테마</vt:lpstr>
      <vt:lpstr>ReConPatch, Contrastive Patch Representation Learning for Industrial</vt:lpstr>
      <vt:lpstr>1. 논문 개요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감사합니다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weakly-supervised semantic alignment</dc:title>
  <dc:creator>USER</dc:creator>
  <cp:lastModifiedBy>user02</cp:lastModifiedBy>
  <cp:revision>180</cp:revision>
  <dcterms:created xsi:type="dcterms:W3CDTF">2023-09-03T23:41:12Z</dcterms:created>
  <dcterms:modified xsi:type="dcterms:W3CDTF">2024-01-03T03:49:29Z</dcterms:modified>
  <cp:version/>
</cp:coreProperties>
</file>