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4" r:id="rId4"/>
    <p:sldId id="299" r:id="rId5"/>
    <p:sldId id="295" r:id="rId6"/>
    <p:sldId id="298" r:id="rId7"/>
    <p:sldId id="293" r:id="rId8"/>
    <p:sldId id="296" r:id="rId9"/>
    <p:sldId id="297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6" autoAdjust="0"/>
  </p:normalViewPr>
  <p:slideViewPr>
    <p:cSldViewPr snapToGrid="0">
      <p:cViewPr varScale="1">
        <p:scale>
          <a:sx n="89" d="100"/>
          <a:sy n="89" d="100"/>
        </p:scale>
        <p:origin x="114" y="45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9F080E1-9077-4CD0-AA6A-FE511F4F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  <a:t>A</a:t>
            </a:r>
            <a:r>
              <a:rPr lang="ko-KR" altLang="en-US" sz="36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  <a:t>Patch Distribution Modeling Framework for Anomaly Detection and Localization</a:t>
            </a:r>
            <a:endParaRPr lang="ko-KR" altLang="en-US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chemeClr val="bg1"/>
                </a:solidFill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solidFill>
                  <a:schemeClr val="bg1"/>
                </a:solidFill>
                <a:latin typeface="Georgia" panose="02040502050405020303" pitchFamily="18" charset="0"/>
              </a:rPr>
              <a:t> Kim (UST)</a:t>
            </a:r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08D1D68-9AF0-4BC1-94F2-8717A8476033}"/>
              </a:ext>
            </a:extLst>
          </p:cNvPr>
          <p:cNvSpPr/>
          <p:nvPr/>
        </p:nvSpPr>
        <p:spPr>
          <a:xfrm>
            <a:off x="713232" y="3016251"/>
            <a:ext cx="10640568" cy="10342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The features obtained by passing training images through the CNN model are computed for </a:t>
            </a:r>
            <a:r>
              <a:rPr lang="en-US" altLang="ko-KR" dirty="0" err="1">
                <a:solidFill>
                  <a:schemeClr val="tx1"/>
                </a:solidFill>
              </a:rPr>
              <a:t>Mahalanobis</a:t>
            </a:r>
            <a:r>
              <a:rPr lang="en-US" altLang="ko-KR" dirty="0">
                <a:solidFill>
                  <a:schemeClr val="tx1"/>
                </a:solidFill>
              </a:rPr>
              <a:t> distance on a patch-by-patch.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BA7F144-63D0-431B-AA68-0EC270ABF4AF}"/>
              </a:ext>
            </a:extLst>
          </p:cNvPr>
          <p:cNvSpPr/>
          <p:nvPr/>
        </p:nvSpPr>
        <p:spPr>
          <a:xfrm>
            <a:off x="713232" y="1690688"/>
            <a:ext cx="10640568" cy="10342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By using pre-trained CNN models and Gaussian Distribution for anomaly detection in images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Paper abstract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0753604-D6F1-4C35-8BDE-2740A6041D2A}"/>
              </a:ext>
            </a:extLst>
          </p:cNvPr>
          <p:cNvSpPr/>
          <p:nvPr/>
        </p:nvSpPr>
        <p:spPr>
          <a:xfrm>
            <a:off x="713232" y="4341814"/>
            <a:ext cx="10640568" cy="10342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Extraction of feature values from all layers of the CNN model to consider correlations at different semantic levels.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6C065F-6940-426A-81B2-9BD3068C4941}"/>
              </a:ext>
            </a:extLst>
          </p:cNvPr>
          <p:cNvSpPr/>
          <p:nvPr/>
        </p:nvSpPr>
        <p:spPr>
          <a:xfrm>
            <a:off x="713232" y="5667377"/>
            <a:ext cx="10640568" cy="10342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FFC000"/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Each patch is assumed to follow a Multivariate Gaussian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Anomaly detection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6821245" cy="4482689"/>
          </a:xfrm>
        </p:spPr>
        <p:txBody>
          <a:bodyPr>
            <a:normAutofit/>
          </a:bodyPr>
          <a:lstStyle/>
          <a:p>
            <a:r>
              <a:rPr lang="en-US" altLang="ko-KR" dirty="0"/>
              <a:t>Anomaly Detection</a:t>
            </a:r>
          </a:p>
          <a:p>
            <a:pPr>
              <a:buFontTx/>
              <a:buChar char="-"/>
            </a:pPr>
            <a:r>
              <a:rPr lang="en-US" altLang="ko-KR" dirty="0"/>
              <a:t>Train a model using only normal images and then determine whether a given image is normal or abnormal.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In industrial site, it is easy to obtain normal images, but difficult to acquire abnormal images.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35001-605C-4C51-BC46-E8D42C109F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845" y="3550234"/>
            <a:ext cx="2779955" cy="2779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8CD9E0-E688-466D-9303-A5C1DA07A9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00" y="162686"/>
            <a:ext cx="2779200" cy="27792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4B994-2D2F-4C17-8C44-FC80518DF88F}"/>
              </a:ext>
            </a:extLst>
          </p:cNvPr>
          <p:cNvSpPr/>
          <p:nvPr/>
        </p:nvSpPr>
        <p:spPr>
          <a:xfrm>
            <a:off x="9077796" y="5060937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FE8C5-007B-490B-9BDB-7A94A3CD8754}"/>
              </a:ext>
            </a:extLst>
          </p:cNvPr>
          <p:cNvSpPr txBox="1"/>
          <p:nvPr/>
        </p:nvSpPr>
        <p:spPr>
          <a:xfrm>
            <a:off x="9121508" y="2978943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 image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59DE5-EA15-41EA-9120-1B6760BF221A}"/>
              </a:ext>
            </a:extLst>
          </p:cNvPr>
          <p:cNvSpPr txBox="1"/>
          <p:nvPr/>
        </p:nvSpPr>
        <p:spPr>
          <a:xfrm>
            <a:off x="9121508" y="6325982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Abnormal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Terminology Explanation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10515600" cy="448268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Mahalanobis</a:t>
            </a:r>
            <a:r>
              <a:rPr lang="ko-KR" altLang="en-US" dirty="0"/>
              <a:t> </a:t>
            </a:r>
            <a:r>
              <a:rPr lang="en-US" altLang="ko-KR" dirty="0"/>
              <a:t>Distance</a:t>
            </a:r>
          </a:p>
          <a:p>
            <a:pPr>
              <a:buFontTx/>
              <a:buChar char="-"/>
            </a:pPr>
            <a:r>
              <a:rPr lang="en-US" altLang="ko-KR" dirty="0"/>
              <a:t>Distance in Probability Distributions</a:t>
            </a:r>
          </a:p>
          <a:p>
            <a:pPr>
              <a:buFontTx/>
              <a:buChar char="-"/>
            </a:pPr>
            <a:r>
              <a:rPr lang="en-US" altLang="ko-KR" dirty="0"/>
              <a:t>A value indicating the number of standard deviations a data point is from the mean of the distribution.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262C0-9BFC-4A47-9430-855BB6A6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844925"/>
            <a:ext cx="51149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2B7D93C-69F0-43AF-AFAF-B582F4371749}"/>
              </a:ext>
            </a:extLst>
          </p:cNvPr>
          <p:cNvSpPr txBox="1">
            <a:spLocks/>
          </p:cNvSpPr>
          <p:nvPr/>
        </p:nvSpPr>
        <p:spPr>
          <a:xfrm>
            <a:off x="990600" y="4908884"/>
            <a:ext cx="3701716" cy="1560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x: Individual data values</a:t>
            </a:r>
          </a:p>
          <a:p>
            <a:pPr marL="0" indent="0">
              <a:buNone/>
            </a:pPr>
            <a:r>
              <a:rPr lang="en-US" altLang="ko-KR" sz="2000" dirty="0"/>
              <a:t>μ: Mean of the data values</a:t>
            </a:r>
          </a:p>
          <a:p>
            <a:pPr marL="0" indent="0">
              <a:buNone/>
            </a:pPr>
            <a:r>
              <a:rPr lang="en-US" altLang="ko-KR" sz="2000" dirty="0"/>
              <a:t>S: Covariance matrix of the data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5BC77A-53B3-45B8-BF31-0C91908A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32893"/>
            <a:ext cx="3824839" cy="7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7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Paper Abstract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1759F9-2702-4B77-9FCB-4AE13B8F2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8"/>
          <a:stretch/>
        </p:blipFill>
        <p:spPr>
          <a:xfrm>
            <a:off x="365369" y="2438234"/>
            <a:ext cx="11461261" cy="33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1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Paper Abstract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9231A-E7FB-464C-87DE-B73ADDD9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24" y="1880965"/>
            <a:ext cx="2182368" cy="21823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3A7F72-5603-4540-B304-1533FBA24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24" y="4340701"/>
            <a:ext cx="2182368" cy="2182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4F3D5E-4A05-4ECA-8F5E-2E94B530C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24" y="1880965"/>
            <a:ext cx="2182368" cy="21823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095E88-7E42-42C3-BF69-332D14C2B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24" y="4310507"/>
            <a:ext cx="2182368" cy="21823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8FE5CF-2883-4F4D-866B-C70B5F33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24" y="1880965"/>
            <a:ext cx="2182368" cy="2182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197B2B-D5DE-4DEB-9F7C-4B0EA2664F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024" y="4310507"/>
            <a:ext cx="2182368" cy="21823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DD1C94-13E7-489A-88E0-0705B0BCC0DB}"/>
              </a:ext>
            </a:extLst>
          </p:cNvPr>
          <p:cNvSpPr/>
          <p:nvPr/>
        </p:nvSpPr>
        <p:spPr>
          <a:xfrm>
            <a:off x="1728216" y="2267712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1D1A95-5B6E-4B15-B02F-3F9E4618D7D2}"/>
              </a:ext>
            </a:extLst>
          </p:cNvPr>
          <p:cNvSpPr/>
          <p:nvPr/>
        </p:nvSpPr>
        <p:spPr>
          <a:xfrm>
            <a:off x="4448940" y="2267712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52B5CD-7B29-4E02-A428-B9C4C40A2268}"/>
              </a:ext>
            </a:extLst>
          </p:cNvPr>
          <p:cNvSpPr/>
          <p:nvPr/>
        </p:nvSpPr>
        <p:spPr>
          <a:xfrm>
            <a:off x="7169664" y="2267712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D486AD-6563-4080-8B1C-FFEDF84ACB5F}"/>
              </a:ext>
            </a:extLst>
          </p:cNvPr>
          <p:cNvSpPr/>
          <p:nvPr/>
        </p:nvSpPr>
        <p:spPr>
          <a:xfrm>
            <a:off x="7169664" y="4727448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AC31E0-E5C2-46AB-8792-7F8493DBFF13}"/>
              </a:ext>
            </a:extLst>
          </p:cNvPr>
          <p:cNvSpPr/>
          <p:nvPr/>
        </p:nvSpPr>
        <p:spPr>
          <a:xfrm>
            <a:off x="1728216" y="4727448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08D15-C9D2-42F1-9C9C-ECE698800234}"/>
              </a:ext>
            </a:extLst>
          </p:cNvPr>
          <p:cNvSpPr/>
          <p:nvPr/>
        </p:nvSpPr>
        <p:spPr>
          <a:xfrm>
            <a:off x="4448940" y="4727448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625A68D-1929-4C0E-A06F-CF43227B2E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616" y="397008"/>
            <a:ext cx="2181600" cy="21816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1E5C9-045D-4F8D-A8BE-ED8BC09E3BDB}"/>
              </a:ext>
            </a:extLst>
          </p:cNvPr>
          <p:cNvSpPr/>
          <p:nvPr/>
        </p:nvSpPr>
        <p:spPr>
          <a:xfrm>
            <a:off x="9787803" y="783755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5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Model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Embedding extraction</a:t>
            </a:r>
          </a:p>
          <a:p>
            <a:r>
              <a:rPr lang="en-US" altLang="ko-KR" dirty="0" err="1"/>
              <a:t>Concat</a:t>
            </a:r>
            <a:r>
              <a:rPr lang="en-US" altLang="ko-KR" dirty="0"/>
              <a:t> all features extracted from pre-trained CNN layers to a single embedding vector</a:t>
            </a:r>
            <a:endParaRPr lang="ko-KR" altLang="en-US" dirty="0"/>
          </a:p>
        </p:txBody>
      </p:sp>
      <p:pic>
        <p:nvPicPr>
          <p:cNvPr id="2050" name="Picture 2" descr="3.feature 추출 방식">
            <a:extLst>
              <a:ext uri="{FF2B5EF4-FFF2-40B4-BE49-F238E27FC236}">
                <a16:creationId xmlns:a16="http://schemas.microsoft.com/office/drawing/2014/main" id="{534B5CE5-2623-41BA-BD60-FAC8D594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63" y="3643828"/>
            <a:ext cx="6376737" cy="26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Model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Learning of the normality</a:t>
            </a:r>
          </a:p>
          <a:p>
            <a:r>
              <a:rPr lang="en-US" altLang="ko-KR" dirty="0"/>
              <a:t>This process is not actual deep learning training but rather a step to compute the </a:t>
            </a:r>
            <a:r>
              <a:rPr lang="en-US" altLang="ko-KR" dirty="0" err="1"/>
              <a:t>Mahalanobis</a:t>
            </a:r>
            <a:r>
              <a:rPr lang="en-US" altLang="ko-KR" dirty="0"/>
              <a:t> distance for each patch, involving the calculation of the covariance of the normal data patch features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C60DA6-C8AE-4FF2-86C7-5557A604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33531"/>
            <a:ext cx="4931358" cy="9688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𝑟𝑒𝑔𝑢𝑙𝑎𝑟𝑖𝑧𝑎𝑡𝑖𝑜𝑛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𝑒𝑛𝑠𝑢𝑟𝑒𝑠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𝑎𝑙𝑙𝑜𝑤𝑖𝑛𝑔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𝑐𝑎𝑙𝑐𝑢𝑙𝑎𝑡𝑖𝑜𝑛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dirty="0"/>
                  <a:t>  </a:t>
                </a:r>
              </a:p>
            </p:txBody>
          </p:sp>
        </mc:Choice>
        <mc:Fallback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  <a:blipFill>
                <a:blip r:embed="rId3"/>
                <a:stretch>
                  <a:fillRect r="-1163" b="-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98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Model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altLang="ko-KR" dirty="0"/>
              <a:t>Inference : computation of the anomaly map</a:t>
            </a:r>
          </a:p>
          <a:p>
            <a:r>
              <a:rPr lang="en-US" altLang="ko-KR" dirty="0"/>
              <a:t>Test images are input into the pre-trained CNN model in the same method as the previous process.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Mahalanobis</a:t>
            </a:r>
            <a:r>
              <a:rPr lang="en-US" altLang="ko-KR" dirty="0"/>
              <a:t> distance is then calculated to compare how far each patch is from the mean and covariance values of the normal images on a patch-by-patch.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C6481-ED90-4C56-B6A1-40A93D78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90" y="5144348"/>
            <a:ext cx="5856667" cy="816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𝑀𝑎h𝑎𝑙𝑎𝑛𝑜𝑏𝑖𝑠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𝑝𝑎𝑡𝑐h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dirty="0"/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  <a:blipFill>
                <a:blip r:embed="rId3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73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497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Georgia</vt:lpstr>
      <vt:lpstr>Office 테마</vt:lpstr>
      <vt:lpstr>A Patch Distribution Modeling Framework for Anomaly Detection and Localization</vt:lpstr>
      <vt:lpstr>1. Paper abstract</vt:lpstr>
      <vt:lpstr>1-1. Anomaly detection</vt:lpstr>
      <vt:lpstr>1-1. Terminology Explanation</vt:lpstr>
      <vt:lpstr>1. Paper Abstract</vt:lpstr>
      <vt:lpstr>1. Paper Abstract</vt:lpstr>
      <vt:lpstr>2. Model</vt:lpstr>
      <vt:lpstr>2. Model</vt:lpstr>
      <vt:lpstr>2. Model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user02</cp:lastModifiedBy>
  <cp:revision>258</cp:revision>
  <dcterms:created xsi:type="dcterms:W3CDTF">2023-09-03T23:41:12Z</dcterms:created>
  <dcterms:modified xsi:type="dcterms:W3CDTF">2024-02-05T06:00:58Z</dcterms:modified>
  <cp:version/>
</cp:coreProperties>
</file>