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0" r:id="rId4"/>
    <p:sldId id="289" r:id="rId5"/>
    <p:sldId id="292" r:id="rId6"/>
    <p:sldId id="293" r:id="rId7"/>
    <p:sldId id="291" r:id="rId8"/>
    <p:sldId id="294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SDXL, Improving Latent Diffusion Models for High-Resolution Image Synthesis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199016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Diffusion model</a:t>
            </a:r>
          </a:p>
          <a:p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sz="2800" dirty="0">
                <a:latin typeface="맑은 고딕 (본문)"/>
              </a:rPr>
              <a:t>데이터에 고정된</a:t>
            </a:r>
            <a:r>
              <a:rPr lang="en-US" altLang="ko-KR" sz="2800" dirty="0">
                <a:latin typeface="맑은 고딕 (본문)"/>
              </a:rPr>
              <a:t>(fixed) </a:t>
            </a:r>
            <a:r>
              <a:rPr lang="ko-KR" altLang="en-US" sz="2800" dirty="0">
                <a:latin typeface="맑은 고딕 (본문)"/>
              </a:rPr>
              <a:t>정규 분포</a:t>
            </a:r>
            <a:r>
              <a:rPr lang="en-US" altLang="ko-KR" sz="2800" dirty="0">
                <a:latin typeface="맑은 고딕 (본문)"/>
              </a:rPr>
              <a:t>(=Gaussian</a:t>
            </a:r>
            <a:r>
              <a:rPr lang="ko-KR" altLang="en-US" sz="2800" dirty="0">
                <a:latin typeface="맑은 고딕 (본문)"/>
              </a:rPr>
              <a:t>분포</a:t>
            </a:r>
            <a:r>
              <a:rPr lang="en-US" altLang="ko-KR" sz="2800" dirty="0">
                <a:latin typeface="맑은 고딕 (본문)"/>
              </a:rPr>
              <a:t>)</a:t>
            </a:r>
            <a:r>
              <a:rPr lang="ko-KR" altLang="en-US" sz="2800" dirty="0">
                <a:latin typeface="맑은 고딕 (본문)"/>
              </a:rPr>
              <a:t>로 노이즈를 점진적으로 추가하는 </a:t>
            </a:r>
            <a:r>
              <a:rPr lang="en-US" altLang="ko-KR" sz="2800" dirty="0">
                <a:latin typeface="맑은 고딕 (본문)"/>
              </a:rPr>
              <a:t>Forward process</a:t>
            </a:r>
          </a:p>
          <a:p>
            <a:pPr marL="342900" indent="-342900" algn="l">
              <a:buFontTx/>
              <a:buChar char="-"/>
            </a:pPr>
            <a:r>
              <a:rPr lang="ko-KR" altLang="en-US" sz="2800" dirty="0">
                <a:latin typeface="맑은 고딕 (본문)"/>
              </a:rPr>
              <a:t>데이터의</a:t>
            </a:r>
            <a:r>
              <a:rPr lang="en-US" altLang="ko-KR" sz="2800" dirty="0">
                <a:latin typeface="맑은 고딕 (본문)"/>
              </a:rPr>
              <a:t> </a:t>
            </a:r>
            <a:r>
              <a:rPr lang="ko-KR" altLang="en-US" sz="2800" dirty="0">
                <a:latin typeface="맑은 고딕 (본문)"/>
              </a:rPr>
              <a:t>노이즈를 학습된</a:t>
            </a:r>
            <a:r>
              <a:rPr lang="en-US" altLang="ko-KR" sz="2800" dirty="0">
                <a:latin typeface="맑은 고딕 (본문)"/>
              </a:rPr>
              <a:t>(learned) </a:t>
            </a:r>
            <a:r>
              <a:rPr lang="ko-KR" altLang="en-US" sz="2800" dirty="0">
                <a:latin typeface="맑은 고딕 (본문)"/>
              </a:rPr>
              <a:t>정규 분포로 점진적으로 제거하는 </a:t>
            </a:r>
            <a:r>
              <a:rPr lang="en-US" altLang="ko-KR" sz="2800" dirty="0">
                <a:latin typeface="맑은 고딕 (본문)"/>
              </a:rPr>
              <a:t>Reverse process</a:t>
            </a: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DC8EFA-571D-4B9E-BD16-EC55C7B1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" y="3635188"/>
            <a:ext cx="8153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CE1FD0-942B-47E9-A1DB-C24DFF10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9" y="4119318"/>
            <a:ext cx="2867425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872A83-A2A0-4871-9110-797F17A2C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69" y="4750603"/>
            <a:ext cx="1657581" cy="5430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9C4FD2-EE5E-404B-BA35-7E3274953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63"/>
          <a:stretch/>
        </p:blipFill>
        <p:spPr bwMode="auto">
          <a:xfrm>
            <a:off x="4605990" y="519031"/>
            <a:ext cx="7227421" cy="12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76D24D7-7221-411A-910F-6753F743FDC1}"/>
              </a:ext>
            </a:extLst>
          </p:cNvPr>
          <p:cNvSpPr txBox="1">
            <a:spLocks/>
          </p:cNvSpPr>
          <p:nvPr/>
        </p:nvSpPr>
        <p:spPr>
          <a:xfrm>
            <a:off x="403412" y="1785472"/>
            <a:ext cx="4697506" cy="4364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VAE(Variational Auto-Encoder)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sz="2800" dirty="0">
                <a:latin typeface="맑은 고딕 (본문)"/>
              </a:rPr>
              <a:t>Input image X</a:t>
            </a:r>
            <a:r>
              <a:rPr lang="ko-KR" altLang="en-US" sz="2800" dirty="0">
                <a:latin typeface="맑은 고딕 (본문)"/>
              </a:rPr>
              <a:t>를 잘 설명하는 </a:t>
            </a:r>
            <a:r>
              <a:rPr lang="en-US" altLang="ko-KR" sz="2800" dirty="0">
                <a:latin typeface="맑은 고딕 (본문)"/>
              </a:rPr>
              <a:t>feature</a:t>
            </a:r>
            <a:r>
              <a:rPr lang="ko-KR" altLang="en-US" sz="2800" dirty="0">
                <a:latin typeface="맑은 고딕 (본문)"/>
              </a:rPr>
              <a:t>를 추출하여 </a:t>
            </a:r>
            <a:r>
              <a:rPr lang="en-US" altLang="ko-KR" sz="2800" dirty="0">
                <a:latin typeface="맑은 고딕 (본문)"/>
              </a:rPr>
              <a:t>Latent vector z</a:t>
            </a:r>
            <a:r>
              <a:rPr lang="ko-KR" altLang="en-US" sz="2800" dirty="0">
                <a:latin typeface="맑은 고딕 (본문)"/>
              </a:rPr>
              <a:t>를 생성</a:t>
            </a:r>
            <a:endParaRPr lang="en-US" altLang="ko-KR" sz="2800" dirty="0">
              <a:latin typeface="맑은 고딕 (본문)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Input</a:t>
            </a:r>
            <a:r>
              <a:rPr lang="ko-KR" alt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image X</a:t>
            </a:r>
            <a:r>
              <a:rPr lang="ko-KR" altLang="en-US" dirty="0">
                <a:latin typeface="맑은 고딕 (본문)"/>
              </a:rPr>
              <a:t>의 </a:t>
            </a:r>
            <a:r>
              <a:rPr lang="en-US" altLang="ko-KR" dirty="0">
                <a:latin typeface="맑은 고딕 (본문)"/>
              </a:rPr>
              <a:t>feature</a:t>
            </a:r>
            <a:r>
              <a:rPr lang="ko-KR" altLang="en-US" dirty="0">
                <a:latin typeface="맑은 고딕 (본문)"/>
              </a:rPr>
              <a:t> 어떤 </a:t>
            </a:r>
            <a:r>
              <a:rPr lang="ko-KR" altLang="en-US" sz="2800" dirty="0">
                <a:latin typeface="맑은 고딕 (본문)"/>
              </a:rPr>
              <a:t>확률밀도함수</a:t>
            </a:r>
            <a:r>
              <a:rPr lang="en-US" altLang="ko-KR" sz="2800" dirty="0">
                <a:latin typeface="맑은 고딕 (본문)"/>
              </a:rPr>
              <a:t>(</a:t>
            </a:r>
            <a:r>
              <a:rPr lang="ko-KR" altLang="en-US" sz="2800" dirty="0">
                <a:latin typeface="맑은 고딕 (본문)"/>
              </a:rPr>
              <a:t>분포</a:t>
            </a:r>
            <a:r>
              <a:rPr lang="en-US" altLang="ko-KR" sz="2800" dirty="0">
                <a:latin typeface="맑은 고딕 (본문)"/>
              </a:rPr>
              <a:t>)</a:t>
            </a:r>
            <a:r>
              <a:rPr lang="ko-KR" altLang="en-US" sz="2800" dirty="0">
                <a:latin typeface="맑은 고딕 (본문)"/>
              </a:rPr>
              <a:t>를 가지고 있다고 가정</a:t>
            </a:r>
            <a:endParaRPr lang="en-US" altLang="ko-KR" sz="2800" dirty="0">
              <a:latin typeface="맑은 고딕 (본문)"/>
            </a:endParaRPr>
          </a:p>
          <a:p>
            <a:pPr>
              <a:buFontTx/>
              <a:buChar char="-"/>
            </a:pPr>
            <a:r>
              <a:rPr lang="ko-KR" altLang="en-US" dirty="0"/>
              <a:t>이 분포에서 새로운 샘플을 생성</a:t>
            </a:r>
          </a:p>
        </p:txBody>
      </p:sp>
      <p:pic>
        <p:nvPicPr>
          <p:cNvPr id="2056" name="Picture 8" descr="arch1">
            <a:extLst>
              <a:ext uri="{FF2B5EF4-FFF2-40B4-BE49-F238E27FC236}">
                <a16:creationId xmlns:a16="http://schemas.microsoft.com/office/drawing/2014/main" id="{3422916A-49AD-4FE6-8186-140D4238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28" y="84061"/>
            <a:ext cx="5058556" cy="23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8DAFD3-BDDF-4CF4-8F32-B07361D5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4" y="2481208"/>
            <a:ext cx="4515678" cy="23793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FA9758-D52E-4924-B847-03B0CB799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794" y="5158010"/>
            <a:ext cx="3814615" cy="5874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2AB96-0795-4502-AD59-1AF01ACF5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795" y="6232668"/>
            <a:ext cx="1286410" cy="297436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483B111-91F1-4F98-AD51-BC74A85B71F1}"/>
              </a:ext>
            </a:extLst>
          </p:cNvPr>
          <p:cNvSpPr txBox="1">
            <a:spLocks/>
          </p:cNvSpPr>
          <p:nvPr/>
        </p:nvSpPr>
        <p:spPr>
          <a:xfrm>
            <a:off x="9650660" y="4995569"/>
            <a:ext cx="3493917" cy="186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N</a:t>
            </a:r>
            <a:r>
              <a:rPr lang="ko-KR" altLang="en-US" sz="1200" dirty="0"/>
              <a:t>은 입력 데이터의 차원 수</a:t>
            </a:r>
            <a:endParaRPr lang="en-US" altLang="ko-KR" sz="1200" dirty="0"/>
          </a:p>
          <a:p>
            <a:r>
              <a:rPr lang="en-US" altLang="ko-KR" sz="1200" dirty="0"/>
              <a:t>M</a:t>
            </a:r>
            <a:r>
              <a:rPr lang="ko-KR" altLang="en-US" sz="1200" dirty="0"/>
              <a:t>은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의 차원 수</a:t>
            </a:r>
            <a:endParaRPr lang="en-US" altLang="ko-KR" sz="1200" dirty="0"/>
          </a:p>
          <a:p>
            <a:r>
              <a:rPr lang="en-US" altLang="ko-KR" sz="1200" dirty="0"/>
              <a:t>μ</a:t>
            </a:r>
            <a:r>
              <a:rPr lang="ko-KR" altLang="en-US" sz="1200" dirty="0"/>
              <a:t>는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의 평균</a:t>
            </a:r>
            <a:endParaRPr lang="en-US" altLang="ko-KR" sz="1200" dirty="0"/>
          </a:p>
          <a:p>
            <a:r>
              <a:rPr lang="en-US" altLang="ko-KR" sz="1200" dirty="0"/>
              <a:t>var</a:t>
            </a:r>
            <a:r>
              <a:rPr lang="ko-KR" altLang="en-US" sz="1200" dirty="0"/>
              <a:t>는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의 분산</a:t>
            </a:r>
            <a:endParaRPr lang="en-US" altLang="ko-KR" sz="1200" dirty="0"/>
          </a:p>
          <a:p>
            <a:r>
              <a:rPr lang="en-US" altLang="ko-KR" sz="1200" dirty="0" err="1"/>
              <a:t>x_reconst</a:t>
            </a:r>
            <a:r>
              <a:rPr lang="ko-KR" altLang="en-US" sz="1200" dirty="0"/>
              <a:t>는 재구성된 입력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(Decoder</a:t>
            </a:r>
            <a:r>
              <a:rPr lang="ko-KR" altLang="en-US" sz="1200" dirty="0"/>
              <a:t>를 통과한 결과값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x</a:t>
            </a:r>
            <a:r>
              <a:rPr lang="ko-KR" altLang="en-US" sz="1200" dirty="0"/>
              <a:t>는 원본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B2CB0D-01CC-44B1-8DA7-1FDD326E2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794" y="5728481"/>
            <a:ext cx="2911277" cy="5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r>
              <a:rPr lang="en-US" altLang="ko-KR" dirty="0"/>
              <a:t>Latent diffusion model (Stable diffusion)</a:t>
            </a:r>
          </a:p>
          <a:p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sz="2800" dirty="0">
                <a:latin typeface="맑은 고딕 (본문)"/>
              </a:rPr>
              <a:t>Diffusion model</a:t>
            </a:r>
            <a:r>
              <a:rPr lang="ko-KR" altLang="en-US" sz="2800" dirty="0">
                <a:latin typeface="맑은 고딕 (본문)"/>
              </a:rPr>
              <a:t>을 </a:t>
            </a:r>
            <a:r>
              <a:rPr lang="en-US" altLang="ko-KR" sz="2800" dirty="0">
                <a:latin typeface="맑은 고딕 (본문)"/>
              </a:rPr>
              <a:t>VAR </a:t>
            </a:r>
            <a:r>
              <a:rPr lang="ko-KR" altLang="en-US" sz="2800" dirty="0">
                <a:latin typeface="맑은 고딕 (본문)"/>
              </a:rPr>
              <a:t>모델의 </a:t>
            </a:r>
            <a:r>
              <a:rPr lang="en-US" altLang="ko-KR" sz="2800" dirty="0">
                <a:latin typeface="맑은 고딕 (본문)"/>
              </a:rPr>
              <a:t>latent space</a:t>
            </a:r>
            <a:r>
              <a:rPr lang="ko-KR" altLang="en-US" sz="2800" dirty="0">
                <a:latin typeface="맑은 고딕 (본문)"/>
              </a:rPr>
              <a:t>를 </a:t>
            </a:r>
            <a:r>
              <a:rPr lang="en-US" altLang="ko-KR" sz="2800" dirty="0">
                <a:latin typeface="맑은 고딕 (본문)"/>
              </a:rPr>
              <a:t>input </a:t>
            </a:r>
            <a:r>
              <a:rPr lang="ko-KR" altLang="en-US" sz="2800" dirty="0">
                <a:latin typeface="맑은 고딕 (본문)"/>
              </a:rPr>
              <a:t>받아서 </a:t>
            </a:r>
            <a:r>
              <a:rPr lang="ko-KR" altLang="en-US" dirty="0">
                <a:latin typeface="맑은 고딕 (본문)"/>
              </a:rPr>
              <a:t>학습하도록 설계한 모델</a:t>
            </a:r>
            <a:endParaRPr lang="en-US" altLang="ko-KR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8E3C15-6B93-45A5-A5AE-3F8F8C0F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5881"/>
            <a:ext cx="12192000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r>
              <a:rPr lang="en-US" altLang="ko-KR" dirty="0"/>
              <a:t>Latent diffusion model (Stable diffusion)</a:t>
            </a: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07242-8857-451C-9A20-AB09A40D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0" y="2609694"/>
            <a:ext cx="7325747" cy="357237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DC6000-E332-4FDA-89E0-3A93C880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16" y="3002150"/>
            <a:ext cx="4223427" cy="27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3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r>
              <a:rPr lang="en-US" altLang="ko-KR" dirty="0"/>
              <a:t>SDXL (Stable diffusion XL)</a:t>
            </a:r>
          </a:p>
          <a:p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sz="2800" dirty="0">
                <a:latin typeface="맑은 고딕 (본문)"/>
              </a:rPr>
              <a:t>Diffusion model</a:t>
            </a:r>
            <a:r>
              <a:rPr lang="ko-KR" altLang="en-US" sz="2800" dirty="0">
                <a:latin typeface="맑은 고딕 (본문)"/>
              </a:rPr>
              <a:t>을 </a:t>
            </a:r>
            <a:r>
              <a:rPr lang="en-US" altLang="ko-KR" sz="2800" dirty="0">
                <a:latin typeface="맑은 고딕 (본문)"/>
              </a:rPr>
              <a:t>VAR </a:t>
            </a:r>
            <a:r>
              <a:rPr lang="ko-KR" altLang="en-US" sz="2800" dirty="0">
                <a:latin typeface="맑은 고딕 (본문)"/>
              </a:rPr>
              <a:t>모델의 </a:t>
            </a:r>
            <a:r>
              <a:rPr lang="en-US" altLang="ko-KR" sz="2800" dirty="0">
                <a:latin typeface="맑은 고딕 (본문)"/>
              </a:rPr>
              <a:t>latent space</a:t>
            </a:r>
            <a:r>
              <a:rPr lang="ko-KR" altLang="en-US" sz="2800" dirty="0">
                <a:latin typeface="맑은 고딕 (본문)"/>
              </a:rPr>
              <a:t>를 </a:t>
            </a:r>
            <a:r>
              <a:rPr lang="en-US" altLang="ko-KR" sz="2800" dirty="0">
                <a:latin typeface="맑은 고딕 (본문)"/>
              </a:rPr>
              <a:t>input </a:t>
            </a:r>
            <a:r>
              <a:rPr lang="ko-KR" altLang="en-US" sz="2800" dirty="0">
                <a:latin typeface="맑은 고딕 (본문)"/>
              </a:rPr>
              <a:t>받아서 </a:t>
            </a:r>
            <a:r>
              <a:rPr lang="ko-KR" altLang="en-US" dirty="0">
                <a:latin typeface="맑은 고딕 (본문)"/>
              </a:rPr>
              <a:t>학습하도록 설계한 모델</a:t>
            </a:r>
            <a:endParaRPr lang="en-US" altLang="ko-KR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67499-1B8E-4341-92C8-E071B594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7" y="3979851"/>
            <a:ext cx="8050306" cy="22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ko-KR" altLang="en-US" dirty="0" err="1">
                <a:latin typeface="맑은 고딕 (본문)"/>
              </a:rPr>
              <a:t>아키텍쳐</a:t>
            </a:r>
            <a:endParaRPr lang="en-US" altLang="ko-KR" sz="2800" dirty="0">
              <a:latin typeface="맑은 고딕 (본문)"/>
            </a:endParaRPr>
          </a:p>
          <a:p>
            <a:pPr algn="l">
              <a:buFontTx/>
              <a:buChar char="-"/>
            </a:pPr>
            <a:r>
              <a:rPr lang="ko-KR" altLang="en-US" sz="2800" dirty="0">
                <a:latin typeface="맑은 고딕 (본문)"/>
              </a:rPr>
              <a:t>기존 </a:t>
            </a:r>
            <a:r>
              <a:rPr lang="en-US" altLang="ko-KR" sz="2800" dirty="0">
                <a:latin typeface="맑은 고딕 (본문)"/>
              </a:rPr>
              <a:t>Stable diffusion model </a:t>
            </a:r>
            <a:r>
              <a:rPr lang="ko-KR" altLang="en-US" sz="2800" dirty="0">
                <a:latin typeface="맑은 고딕 (본문)"/>
              </a:rPr>
              <a:t>대비</a:t>
            </a:r>
            <a:r>
              <a:rPr lang="en-US" altLang="ko-KR" dirty="0">
                <a:latin typeface="맑은 고딕 (본문)"/>
              </a:rPr>
              <a:t> 3</a:t>
            </a:r>
            <a:r>
              <a:rPr lang="ko-KR" altLang="en-US" dirty="0">
                <a:latin typeface="맑은 고딕 (본문)"/>
              </a:rPr>
              <a:t>배 이상 커진 </a:t>
            </a:r>
            <a:r>
              <a:rPr lang="en-US" altLang="ko-KR" dirty="0" err="1">
                <a:latin typeface="맑은 고딕 (본문)"/>
              </a:rPr>
              <a:t>Unet</a:t>
            </a:r>
            <a:endParaRPr lang="en-US" altLang="ko-KR" dirty="0">
              <a:latin typeface="맑은 고딕 (본문)"/>
            </a:endParaRPr>
          </a:p>
          <a:p>
            <a:pPr algn="l">
              <a:buFontTx/>
              <a:buChar char="-"/>
            </a:pPr>
            <a:r>
              <a:rPr lang="en-US" altLang="ko-KR" dirty="0">
                <a:latin typeface="맑은 고딕 (본문)"/>
              </a:rPr>
              <a:t>CLIP </a:t>
            </a:r>
            <a:r>
              <a:rPr lang="en-US" altLang="ko-KR" dirty="0" err="1">
                <a:latin typeface="맑은 고딕 (본문)"/>
              </a:rPr>
              <a:t>ViT</a:t>
            </a:r>
            <a:r>
              <a:rPr lang="en-US" altLang="ko-KR" dirty="0">
                <a:latin typeface="맑은 고딕 (본문)"/>
              </a:rPr>
              <a:t> </a:t>
            </a:r>
            <a:r>
              <a:rPr lang="ko-KR" altLang="en-US" dirty="0">
                <a:latin typeface="맑은 고딕 (본문)"/>
              </a:rPr>
              <a:t>모델을 활용해서 </a:t>
            </a:r>
            <a:r>
              <a:rPr lang="en-US" altLang="ko-KR" dirty="0">
                <a:latin typeface="맑은 고딕 (본문)"/>
              </a:rPr>
              <a:t>817M</a:t>
            </a:r>
            <a:r>
              <a:rPr lang="ko-KR" altLang="en-US" dirty="0">
                <a:latin typeface="맑은 고딕 (본문)"/>
              </a:rPr>
              <a:t>개의 파라미터를 가진 인코더</a:t>
            </a:r>
            <a:endParaRPr lang="en-US" altLang="ko-KR" dirty="0">
              <a:latin typeface="맑은 고딕 (본문)"/>
            </a:endParaRPr>
          </a:p>
          <a:p>
            <a:pPr algn="l">
              <a:buFontTx/>
              <a:buChar char="-"/>
            </a:pPr>
            <a:r>
              <a:rPr lang="en-US" altLang="ko-KR" dirty="0">
                <a:latin typeface="맑은 고딕 (본문)"/>
              </a:rPr>
              <a:t>2048</a:t>
            </a:r>
            <a:r>
              <a:rPr lang="ko-KR" altLang="en-US" dirty="0">
                <a:latin typeface="맑은 고딕 (본문)"/>
              </a:rPr>
              <a:t>로 증가한 </a:t>
            </a:r>
            <a:r>
              <a:rPr lang="en-US" altLang="ko-KR" dirty="0">
                <a:latin typeface="맑은 고딕 (본문)"/>
              </a:rPr>
              <a:t>Context dimension</a:t>
            </a:r>
          </a:p>
          <a:p>
            <a:pPr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pPr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A553E-BA43-496B-9426-F0D6B06A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8"/>
          <a:stretch/>
        </p:blipFill>
        <p:spPr>
          <a:xfrm>
            <a:off x="2390258" y="4312024"/>
            <a:ext cx="7411484" cy="17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6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6001871" cy="2889810"/>
          </a:xfrm>
        </p:spPr>
        <p:txBody>
          <a:bodyPr>
            <a:normAutofit/>
          </a:bodyPr>
          <a:lstStyle/>
          <a:p>
            <a:pPr marL="514350" indent="-514350" algn="l">
              <a:buFont typeface="+mj-ea"/>
              <a:buAutoNum type="circleNumDbPlain" startAt="2"/>
            </a:pPr>
            <a:r>
              <a:rPr lang="en-US" altLang="ko-KR" dirty="0">
                <a:latin typeface="맑은 고딕 (본문)"/>
              </a:rPr>
              <a:t>Micro-Conditioning</a:t>
            </a:r>
          </a:p>
          <a:p>
            <a:pPr algn="l">
              <a:buFontTx/>
              <a:buChar char="-"/>
            </a:pPr>
            <a:r>
              <a:rPr lang="ko-KR" altLang="en-US" sz="2800" dirty="0">
                <a:latin typeface="맑은 고딕 (본문)"/>
              </a:rPr>
              <a:t>기</a:t>
            </a:r>
            <a:endParaRPr lang="en-US" altLang="ko-KR" sz="2800" dirty="0">
              <a:latin typeface="맑은 고딕 (본문)"/>
            </a:endParaRPr>
          </a:p>
          <a:p>
            <a:pPr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B4BFD-0C34-4F59-B78F-EA0A4BA5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99" y="1166455"/>
            <a:ext cx="412490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219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맑은 고딕 (본문)</vt:lpstr>
      <vt:lpstr>Arial</vt:lpstr>
      <vt:lpstr>Office 테마</vt:lpstr>
      <vt:lpstr>SDXL, Improving Latent Diffusion Models for High-Resolution Image Synthesis</vt:lpstr>
      <vt:lpstr>1. 논문 개요</vt:lpstr>
      <vt:lpstr>1. 논문 개요</vt:lpstr>
      <vt:lpstr>1. 논문 개요</vt:lpstr>
      <vt:lpstr>1. 논문 개요</vt:lpstr>
      <vt:lpstr>2. 모델</vt:lpstr>
      <vt:lpstr>2. 모델</vt:lpstr>
      <vt:lpstr>2. 모델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101</cp:revision>
  <dcterms:created xsi:type="dcterms:W3CDTF">2023-09-03T23:41:12Z</dcterms:created>
  <dcterms:modified xsi:type="dcterms:W3CDTF">2023-09-19T09:26:35Z</dcterms:modified>
</cp:coreProperties>
</file>