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265" r:id="rId5"/>
    <p:sldId id="271" r:id="rId6"/>
    <p:sldId id="266" r:id="rId7"/>
    <p:sldId id="272" r:id="rId8"/>
    <p:sldId id="264" r:id="rId9"/>
    <p:sldId id="274" r:id="rId10"/>
    <p:sldId id="273" r:id="rId11"/>
    <p:sldId id="276" r:id="rId12"/>
    <p:sldId id="275" r:id="rId13"/>
    <p:sldId id="281" r:id="rId14"/>
    <p:sldId id="279" r:id="rId15"/>
    <p:sldId id="277" r:id="rId16"/>
    <p:sldId id="282" r:id="rId17"/>
    <p:sldId id="278" r:id="rId18"/>
    <p:sldId id="283" r:id="rId19"/>
    <p:sldId id="280" r:id="rId20"/>
    <p:sldId id="284" r:id="rId21"/>
    <p:sldId id="285" r:id="rId22"/>
    <p:sldId id="286" r:id="rId23"/>
    <p:sldId id="287" r:id="rId24"/>
    <p:sldId id="288" r:id="rId25"/>
    <p:sldId id="290" r:id="rId26"/>
    <p:sldId id="289" r:id="rId27"/>
    <p:sldId id="291" r:id="rId28"/>
    <p:sldId id="270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기범" initials="기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476" autoAdjust="0"/>
  </p:normalViewPr>
  <p:slideViewPr>
    <p:cSldViewPr snapToGrid="0">
      <p:cViewPr varScale="1">
        <p:scale>
          <a:sx n="108" d="100"/>
          <a:sy n="108" d="100"/>
        </p:scale>
        <p:origin x="2298" y="78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lvl="0"/>
            <a:fld id="{2DF04C49-B9CB-425D-B472-F9E5F44DB7F3}" type="datetime1">
              <a:rPr lang="ko-KR" altLang="en-US" smtClean="0"/>
              <a:t>2023-09-14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lvl="0"/>
            <a:fld id="{1F5DF9E1-D78E-4166-A95D-878BAE52D0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90725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5DF9E1-D78E-4166-A95D-878BAE52D001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69871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1F5DF9E1-D78E-4166-A95D-878BAE52D00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75499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1F5DF9E1-D78E-4166-A95D-878BAE52D001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35714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1F5DF9E1-D78E-4166-A95D-878BAE52D001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95761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1F5DF9E1-D78E-4166-A95D-878BAE52D001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48125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1F5DF9E1-D78E-4166-A95D-878BAE52D001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50774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1F5DF9E1-D78E-4166-A95D-878BAE52D001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35863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1F5DF9E1-D78E-4166-A95D-878BAE52D001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39398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1F5DF9E1-D78E-4166-A95D-878BAE52D001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80187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F8B5A4-07B3-41DA-9CCB-7C269E9499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30C7F7C-B063-401C-AD3C-C4E6EEF3F0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8C55D4-6E7A-4478-AB73-5D086C0BE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25AB-0F5E-4B1B-A3F7-CE19EA6D8895}" type="datetimeFigureOut">
              <a:rPr lang="ko-KR" altLang="en-US" smtClean="0"/>
              <a:t>2023-09-14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7F28FC-AFF0-488B-B058-30CDFE583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7CE6D8-3DEE-4FFB-B8CC-2590207B4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7D13-EF2B-4C61-85C3-1F057C2AE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7688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39F7A9-8DB3-444F-9F75-A4F8A7CB8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D200F34-E229-4A29-B83C-1CAAC613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EB7956-F14D-45BD-B395-7571B8DA2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25AB-0F5E-4B1B-A3F7-CE19EA6D8895}" type="datetimeFigureOut">
              <a:rPr lang="ko-KR" altLang="en-US" smtClean="0"/>
              <a:t>2023-09-14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8FB897-3976-41E6-B994-B0FB14FE4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72C38A-D01B-465E-8D2D-161E0C86C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7D13-EF2B-4C61-85C3-1F057C2AE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2811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F0FA8A1-92BC-4F01-8FF5-1FF539DBFD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BEAC50B-ABB9-44B0-BC19-93C84E298A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E6FEE9-FF6A-4CFE-BBF4-69E12BBF0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25AB-0F5E-4B1B-A3F7-CE19EA6D8895}" type="datetimeFigureOut">
              <a:rPr lang="ko-KR" altLang="en-US" smtClean="0"/>
              <a:t>2023-09-14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D1C18D-0A96-4A4D-B846-55EDEB087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3F683A-6457-4F07-9A5C-3F19FBF7F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7D13-EF2B-4C61-85C3-1F057C2AE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7580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68ADAA-02B0-4CC0-84EB-33164543A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8F555C-B11A-4CD2-AB7D-AD87EF0D6C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01D298-F768-494A-A2BE-50590024A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25AB-0F5E-4B1B-A3F7-CE19EA6D8895}" type="datetimeFigureOut">
              <a:rPr lang="ko-KR" altLang="en-US" smtClean="0"/>
              <a:t>2023-09-14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BA98B7-167D-4481-8452-01D4E78D7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303255-F1FE-49A2-AA49-78BAF4C38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7D13-EF2B-4C61-85C3-1F057C2AE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3343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45F1FA-E30A-4976-AC3B-5537520F6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FA782F3-9641-458A-9E1C-410C09BD27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7B526E-F1D5-4459-A794-C1443AAEB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25AB-0F5E-4B1B-A3F7-CE19EA6D8895}" type="datetimeFigureOut">
              <a:rPr lang="ko-KR" altLang="en-US" smtClean="0"/>
              <a:t>2023-09-14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B0F613-6860-4CB0-9CDA-BAEF11D5A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B9C12F-D523-4866-B1EF-67EEBEFC4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7D13-EF2B-4C61-85C3-1F057C2AE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1941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751BD7-9FD1-4E3F-904B-938F46A5F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BE2C1A-A65D-4BB2-ADB6-81CE7DCD51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0DE7D35-F8A7-4901-B1CF-65E9912E14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2FBA57-6434-44FB-9423-D30B5A0AE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25AB-0F5E-4B1B-A3F7-CE19EA6D8895}" type="datetimeFigureOut">
              <a:rPr lang="ko-KR" altLang="en-US" smtClean="0"/>
              <a:t>2023-09-14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DC378C-63ED-42A6-BCFA-322346143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700351-0349-4B2B-92E5-96C15A877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7D13-EF2B-4C61-85C3-1F057C2AE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8262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43BD1B-A23A-403A-AFEA-0B1E9653C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FED2CDA-CFC4-4289-AFAD-10EA4A0EE6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5361F89-323F-4E43-873F-53E2AF852E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ED1B05C-7FA5-4421-ACC2-03C2D9C47B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AA737D7-9CB5-4FEA-98F0-41C68B5F81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D03BDAC-4D1A-4631-8E6E-CF852BE76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25AB-0F5E-4B1B-A3F7-CE19EA6D8895}" type="datetimeFigureOut">
              <a:rPr lang="ko-KR" altLang="en-US" smtClean="0"/>
              <a:t>2023-09-14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8AB009F-3A51-409C-818F-8F8BFF767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CD4E171-0565-4896-AAA8-0205D1B5A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7D13-EF2B-4C61-85C3-1F057C2AE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0865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1D25FB-38FF-48A6-91CF-760411564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6F27E0D-6325-407F-930E-B9DA17681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25AB-0F5E-4B1B-A3F7-CE19EA6D8895}" type="datetimeFigureOut">
              <a:rPr lang="ko-KR" altLang="en-US" smtClean="0"/>
              <a:t>2023-09-14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ADAC39A-E35E-4FCF-8D91-9978B897B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C0782D4-9E3B-41DA-A84D-856ED351C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7D13-EF2B-4C61-85C3-1F057C2AE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8719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D87669A-22E4-45FA-B16A-9E94214EA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25AB-0F5E-4B1B-A3F7-CE19EA6D8895}" type="datetimeFigureOut">
              <a:rPr lang="ko-KR" altLang="en-US" smtClean="0"/>
              <a:t>2023-09-14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F877C7B-80A9-4C7E-9BAF-B634EFF03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E066F25-6859-4B6B-92AD-58E67BAAA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7D13-EF2B-4C61-85C3-1F057C2AE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3025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DAC5B2-B3CF-457E-807C-C961C8056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7BE667-EC92-47FB-81D0-7E9DF5ECF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CD5D97F-1350-4ED4-869A-619E6C9339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C23BECC-D6B2-4220-85BD-797D49937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25AB-0F5E-4B1B-A3F7-CE19EA6D8895}" type="datetimeFigureOut">
              <a:rPr lang="ko-KR" altLang="en-US" smtClean="0"/>
              <a:t>2023-09-14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F5FDD9A-43ED-47A2-ADD3-0107CCCF1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827098A-D18F-443A-B5E1-FB71623E8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7D13-EF2B-4C61-85C3-1F057C2AE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4805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8FF874-BBCA-487F-9F18-6DBA15E09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3479D7B-BB6B-4B8E-A19F-E861E42708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FE1B071-A4EB-416D-B0BF-A3B4FF16D8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5012D8C-1522-4FCC-834C-219ED2F74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25AB-0F5E-4B1B-A3F7-CE19EA6D8895}" type="datetimeFigureOut">
              <a:rPr lang="ko-KR" altLang="en-US" smtClean="0"/>
              <a:t>2023-09-14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B0DE660-5208-4B5D-9406-7D72313FD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5D24371-6AB6-42F1-94B0-F935113C5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7D13-EF2B-4C61-85C3-1F057C2AE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7540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28F7479-FF21-4222-8806-3F2AD9E1D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068B93F-0090-48BA-9EE3-65ED9FE524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A37ED6-AADE-4BAA-AC44-22E3457CFB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8425AB-0F5E-4B1B-A3F7-CE19EA6D8895}" type="datetimeFigureOut">
              <a:rPr lang="ko-KR" altLang="en-US" smtClean="0"/>
              <a:t>2023-09-14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9F95C2-CB16-4068-BEBA-57941DC545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D01924-8D57-4023-B845-DB4F12ED3A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707D13-EF2B-4C61-85C3-1F057C2AE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9701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304094-1B3C-45E9-BDE7-1F16E590A7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2026" y="1214438"/>
            <a:ext cx="10647948" cy="2387600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CATs++ Boosting Cost Aggregation with Convolutions and Transformers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DB156B5-7A44-45F1-9823-76506987A1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ko-KR" altLang="en-US" dirty="0"/>
              <a:t>논문 발표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2709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2. </a:t>
            </a:r>
            <a:r>
              <a:rPr lang="ko-KR" altLang="en-US" dirty="0"/>
              <a:t>모델</a:t>
            </a:r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753042" y="2033588"/>
            <a:ext cx="8002117" cy="3362794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 rotWithShape="1">
          <a:blip r:embed="rId2"/>
          <a:srcRect l="16780" t="20390" r="37713" b="17280"/>
          <a:stretch/>
        </p:blipFill>
        <p:spPr>
          <a:xfrm>
            <a:off x="3096066" y="2719388"/>
            <a:ext cx="3641617" cy="2095969"/>
          </a:xfrm>
          <a:prstGeom prst="rect">
            <a:avLst/>
          </a:prstGeom>
        </p:spPr>
      </p:pic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0C5F0F81-0905-4C2B-965F-19B429A589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287" y="5739282"/>
            <a:ext cx="10754513" cy="1772534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ko-KR" altLang="en-US" sz="2000" dirty="0"/>
              <a:t>상관 관계 </a:t>
            </a:r>
            <a:r>
              <a:rPr lang="ko-KR" altLang="en-US" sz="2000" dirty="0" err="1"/>
              <a:t>맵을</a:t>
            </a:r>
            <a:r>
              <a:rPr lang="ko-KR" altLang="en-US" sz="2000" dirty="0"/>
              <a:t> 더 효과적으로 처리하고 이후 계산 단계에서 더 나은 결과를 얻기 위해 초기 단계에서 적용되는 작은 </a:t>
            </a:r>
            <a:r>
              <a:rPr lang="ko-KR" altLang="en-US" sz="2000" dirty="0" err="1"/>
              <a:t>합성곱</a:t>
            </a:r>
            <a:r>
              <a:rPr lang="ko-KR" altLang="en-US" sz="2000" dirty="0"/>
              <a:t> 계층</a:t>
            </a:r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ECA0A85A-0A36-4E84-80A8-0FEFE875B2A4}"/>
              </a:ext>
            </a:extLst>
          </p:cNvPr>
          <p:cNvSpPr txBox="1">
            <a:spLocks/>
          </p:cNvSpPr>
          <p:nvPr/>
        </p:nvSpPr>
        <p:spPr>
          <a:xfrm>
            <a:off x="545432" y="1392400"/>
            <a:ext cx="10993426" cy="46039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ea"/>
              <a:buAutoNum type="circleNumDbPlain" startAt="4"/>
              <a:defRPr/>
            </a:pPr>
            <a:r>
              <a:rPr lang="en-US" altLang="ko-KR" dirty="0"/>
              <a:t>Early Convolution layer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953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2. </a:t>
            </a:r>
            <a:r>
              <a:rPr lang="ko-KR" altLang="en-US"/>
              <a:t>모델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F239BE1-6B35-4D6E-AF12-4F332F62B8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143325" y="0"/>
            <a:ext cx="3744930" cy="68580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50FEE0D1-23A6-4693-AC40-5D56137F94A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076935" y="1261732"/>
            <a:ext cx="5630060" cy="473458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DF13A85-C97F-4B37-9F2A-D5556F0A2B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7045" y="1490392"/>
            <a:ext cx="10097909" cy="3877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876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2. </a:t>
            </a:r>
            <a:r>
              <a:rPr lang="ko-KR" altLang="en-US" dirty="0"/>
              <a:t>모델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00C69A-C700-4D71-A445-6759DFC6B772}"/>
              </a:ext>
            </a:extLst>
          </p:cNvPr>
          <p:cNvSpPr txBox="1">
            <a:spLocks/>
          </p:cNvSpPr>
          <p:nvPr/>
        </p:nvSpPr>
        <p:spPr>
          <a:xfrm>
            <a:off x="545432" y="1392400"/>
            <a:ext cx="10993426" cy="46039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ea"/>
              <a:buAutoNum type="circleNumDbPlain" startAt="5"/>
              <a:defRPr/>
            </a:pPr>
            <a:r>
              <a:rPr lang="en-US" altLang="ko-KR" dirty="0"/>
              <a:t>Efficient Transformer Aggregator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1F5602D-1F81-4EFA-BAED-CECE5C2327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094941" y="2162105"/>
            <a:ext cx="8002117" cy="336279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F5A3B80-9118-43FC-86EA-5ED32B648D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975" t="16043" r="13969" b="17280"/>
          <a:stretch/>
        </p:blipFill>
        <p:spPr>
          <a:xfrm>
            <a:off x="7054725" y="2697911"/>
            <a:ext cx="1925052" cy="224213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5DEA955-C2F9-4401-B268-4701F93194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948" r="23171" b="82722"/>
          <a:stretch/>
        </p:blipFill>
        <p:spPr>
          <a:xfrm>
            <a:off x="3531108" y="2162106"/>
            <a:ext cx="4711701" cy="58102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B713A71-6DBA-4C3F-B88E-01C116C822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948" t="82722" r="23171"/>
          <a:stretch/>
        </p:blipFill>
        <p:spPr>
          <a:xfrm>
            <a:off x="3531107" y="4943875"/>
            <a:ext cx="4711702" cy="581024"/>
          </a:xfrm>
          <a:prstGeom prst="rect">
            <a:avLst/>
          </a:prstGeom>
        </p:spPr>
      </p:pic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F1B631DE-ACBC-4EC3-BF37-64011496B6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287" y="5739282"/>
            <a:ext cx="10754513" cy="1772534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ko-KR" altLang="en-US" sz="2000" dirty="0"/>
              <a:t>상관 관계 </a:t>
            </a:r>
            <a:r>
              <a:rPr lang="ko-KR" altLang="en-US" sz="2000" dirty="0" err="1"/>
              <a:t>맵에서</a:t>
            </a:r>
            <a:r>
              <a:rPr lang="ko-KR" altLang="en-US" sz="2000" dirty="0"/>
              <a:t> 노이즈가 많거나 모호한 매칭 점수를 개선하고 정제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E5525739-1631-4945-B814-DFCAA1ECDD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0653"/>
          <a:stretch/>
        </p:blipFill>
        <p:spPr>
          <a:xfrm>
            <a:off x="2094940" y="2162105"/>
            <a:ext cx="1548145" cy="3362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032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2. </a:t>
            </a:r>
            <a:r>
              <a:rPr lang="ko-KR" altLang="en-US" dirty="0"/>
              <a:t>모델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A19CA370-6052-4514-940C-C6CD58DA8C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045" y="1490392"/>
            <a:ext cx="10097909" cy="387721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3E3B249-8DCB-4E02-A543-0590753AA1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4391" y="1833340"/>
            <a:ext cx="4963218" cy="3191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44867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2. </a:t>
            </a:r>
            <a:r>
              <a:rPr lang="ko-KR" altLang="en-US"/>
              <a:t>모델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D8955F6-2EEE-471E-97FD-1416128797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975" t="16043" r="13969" b="17280"/>
          <a:stretch/>
        </p:blipFill>
        <p:spPr>
          <a:xfrm>
            <a:off x="4846540" y="2308738"/>
            <a:ext cx="2391209" cy="2785073"/>
          </a:xfrm>
          <a:prstGeom prst="rect">
            <a:avLst/>
          </a:prstGeom>
        </p:spPr>
      </p:pic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BFF30869-9336-40A7-B9CF-64F1DC25C819}"/>
              </a:ext>
            </a:extLst>
          </p:cNvPr>
          <p:cNvSpPr txBox="1">
            <a:spLocks/>
          </p:cNvSpPr>
          <p:nvPr/>
        </p:nvSpPr>
        <p:spPr>
          <a:xfrm>
            <a:off x="545432" y="1392400"/>
            <a:ext cx="10993426" cy="46039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ea"/>
              <a:buAutoNum type="circleNumDbPlain" startAt="5"/>
              <a:defRPr/>
            </a:pPr>
            <a:r>
              <a:rPr lang="en-US" altLang="ko-KR" dirty="0"/>
              <a:t>Efficient Transformer Aggregator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CB993BCA-00A1-49FB-A4F2-91B3AD9156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287" y="5711862"/>
            <a:ext cx="10754513" cy="177253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sz="2000" dirty="0"/>
              <a:t>Self-attention </a:t>
            </a:r>
            <a:r>
              <a:rPr lang="ko-KR" altLang="en-US" sz="2000" dirty="0"/>
              <a:t>메커니즘 때문에 토큰의 수와 특성 차원성에 대해 제곱 복잡도를 가짐</a:t>
            </a:r>
            <a:endParaRPr lang="en-US" altLang="ko-KR" sz="2000" dirty="0"/>
          </a:p>
          <a:p>
            <a:pPr>
              <a:defRPr/>
            </a:pPr>
            <a:r>
              <a:rPr lang="en-US" altLang="ko-KR" sz="2000" dirty="0"/>
              <a:t>QKV </a:t>
            </a:r>
            <a:r>
              <a:rPr lang="ko-KR" altLang="en-US" sz="2000" dirty="0"/>
              <a:t>투영과 </a:t>
            </a:r>
            <a:r>
              <a:rPr lang="en-US" altLang="ko-KR" sz="2000" dirty="0"/>
              <a:t>FFN</a:t>
            </a:r>
            <a:r>
              <a:rPr lang="ko-KR" altLang="en-US" sz="2000" dirty="0"/>
              <a:t>이 상대적으로 더 많은 계산 부담을 가져온다고 판단</a:t>
            </a:r>
            <a:r>
              <a:rPr lang="en-US" altLang="ko-KR" sz="2000" dirty="0"/>
              <a:t>, </a:t>
            </a:r>
            <a:r>
              <a:rPr lang="ko-KR" altLang="en-US" sz="2000" dirty="0"/>
              <a:t>해당 계산 부담을 줄이는 구조를 고안</a:t>
            </a:r>
          </a:p>
        </p:txBody>
      </p:sp>
    </p:spTree>
    <p:extLst>
      <p:ext uri="{BB962C8B-B14F-4D97-AF65-F5344CB8AC3E}">
        <p14:creationId xmlns:p14="http://schemas.microsoft.com/office/powerpoint/2010/main" val="386865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2. </a:t>
            </a:r>
            <a:r>
              <a:rPr lang="ko-KR" altLang="en-US"/>
              <a:t>모델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D6A4BCC-49EC-4647-B6F0-24792CD7B8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045" y="1490392"/>
            <a:ext cx="10097909" cy="387721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A45AECC-48E1-4D5C-A207-5DDB02409A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8892" y="51916"/>
            <a:ext cx="3334215" cy="675416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E4E7FD9-C157-45FD-AA8B-68462550B9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1414" y="1895261"/>
            <a:ext cx="9469171" cy="3067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906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2. </a:t>
            </a:r>
            <a:r>
              <a:rPr lang="ko-KR" altLang="en-US"/>
              <a:t>모델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751F4ED-926D-47DD-B52D-008C5504B4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4706" y="2055234"/>
            <a:ext cx="7644221" cy="3526281"/>
          </a:xfrm>
          <a:prstGeom prst="rect">
            <a:avLst/>
          </a:prstGeom>
        </p:spPr>
      </p:pic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BFF30869-9336-40A7-B9CF-64F1DC25C819}"/>
              </a:ext>
            </a:extLst>
          </p:cNvPr>
          <p:cNvSpPr txBox="1">
            <a:spLocks/>
          </p:cNvSpPr>
          <p:nvPr/>
        </p:nvSpPr>
        <p:spPr>
          <a:xfrm>
            <a:off x="545432" y="1392400"/>
            <a:ext cx="10993426" cy="46039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ea"/>
              <a:buAutoNum type="circleNumDbPlain" startAt="5"/>
              <a:defRPr/>
            </a:pPr>
            <a:r>
              <a:rPr lang="en-US" altLang="ko-KR" dirty="0"/>
              <a:t>Efficient Transformer Aggregator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D6C27BE-232F-4E95-BD1E-53EE509943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7839" y="5717875"/>
            <a:ext cx="4096322" cy="971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451027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2. </a:t>
            </a:r>
            <a:r>
              <a:rPr lang="ko-KR" altLang="en-US"/>
              <a:t>모델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74D1D66-E419-4478-91E8-633325C890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5209" y="0"/>
            <a:ext cx="7516981" cy="68580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3289443-17E0-4FAC-B536-54EE9AB54B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7156" y="1310935"/>
            <a:ext cx="8916644" cy="542048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9B81C62-574B-4AE1-8857-782ACF68DC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7259" y="2911357"/>
            <a:ext cx="4877481" cy="221963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9760CDA-BEEF-4F34-8E4B-AD0F38044D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5208" y="0"/>
            <a:ext cx="75169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365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2. </a:t>
            </a:r>
            <a:r>
              <a:rPr lang="ko-KR" altLang="en-US"/>
              <a:t>모델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751F4ED-926D-47DD-B52D-008C5504B4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6435" y="2184400"/>
            <a:ext cx="7644221" cy="3526281"/>
          </a:xfrm>
          <a:prstGeom prst="rect">
            <a:avLst/>
          </a:prstGeom>
        </p:spPr>
      </p:pic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BFF30869-9336-40A7-B9CF-64F1DC25C819}"/>
              </a:ext>
            </a:extLst>
          </p:cNvPr>
          <p:cNvSpPr txBox="1">
            <a:spLocks/>
          </p:cNvSpPr>
          <p:nvPr/>
        </p:nvSpPr>
        <p:spPr>
          <a:xfrm>
            <a:off x="545432" y="1392400"/>
            <a:ext cx="10993426" cy="46039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ea"/>
              <a:buAutoNum type="circleNumDbPlain" startAt="5"/>
              <a:defRPr/>
            </a:pPr>
            <a:r>
              <a:rPr lang="en-US" altLang="ko-KR" dirty="0"/>
              <a:t>Efficient Transformer Aggregator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B6531C8-D62F-4335-89F6-7D1AB5FCBD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1194" b="43456"/>
          <a:stretch/>
        </p:blipFill>
        <p:spPr>
          <a:xfrm>
            <a:off x="1356434" y="2184399"/>
            <a:ext cx="1437567" cy="199390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3269BF9-2951-4F6C-AFCE-97DCDAF8DB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9856" y="3300501"/>
            <a:ext cx="2457793" cy="108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896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2. </a:t>
            </a:r>
            <a:r>
              <a:rPr lang="ko-KR" altLang="en-US"/>
              <a:t>모델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6873797-86B4-4B75-9F1B-F31C3D9649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5209" y="0"/>
            <a:ext cx="7516981" cy="68580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80728A3-09F7-4C51-A87A-4F896DD4B6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3482" y="1690688"/>
            <a:ext cx="8840434" cy="436305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24B7B96-024A-45F1-B8EE-BB9EC263B4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3645" y="1933609"/>
            <a:ext cx="10097909" cy="387721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4DC15E9-2CC0-49AD-AC7A-7219218DBB8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7623" t="102" b="1"/>
          <a:stretch/>
        </p:blipFill>
        <p:spPr>
          <a:xfrm>
            <a:off x="3447741" y="2219418"/>
            <a:ext cx="6591916" cy="3359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033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FE026F-B914-4142-BADB-732B8F331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논문 개요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76943"/>
          </a:xfrm>
        </p:spPr>
        <p:txBody>
          <a:bodyPr/>
          <a:lstStyle/>
          <a:p>
            <a:pPr lvl="0">
              <a:defRPr/>
            </a:pPr>
            <a:r>
              <a:rPr lang="en-US" altLang="ko-KR"/>
              <a:t>Cost aggregation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740497" y="3190353"/>
            <a:ext cx="5307932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Tx/>
              <a:buChar char="-"/>
              <a:defRPr/>
            </a:pPr>
            <a:r>
              <a:rPr lang="ko-KR" altLang="en-US" sz="2400" dirty="0">
                <a:latin typeface="맑은 고딕 (본문)"/>
              </a:rPr>
              <a:t>두 개 이상의 이미지에서 추출한 </a:t>
            </a:r>
            <a:r>
              <a:rPr lang="en-US" altLang="ko-KR" sz="2400" dirty="0">
                <a:latin typeface="맑은 고딕 (본문)"/>
              </a:rPr>
              <a:t>feature</a:t>
            </a:r>
            <a:r>
              <a:rPr lang="ko-KR" altLang="en-US" sz="2400" dirty="0">
                <a:latin typeface="맑은 고딕 (본문)"/>
              </a:rPr>
              <a:t>를 매칭시켜서 얻은 </a:t>
            </a:r>
            <a:r>
              <a:rPr lang="en-US" altLang="ko-KR" sz="2400" dirty="0">
                <a:latin typeface="맑은 고딕 (본문)"/>
              </a:rPr>
              <a:t>match score</a:t>
            </a:r>
            <a:r>
              <a:rPr lang="ko-KR" altLang="en-US" sz="2400" dirty="0">
                <a:latin typeface="맑은 고딕 (본문)"/>
              </a:rPr>
              <a:t>를 집계하는 과정</a:t>
            </a:r>
            <a:endParaRPr lang="en-US" altLang="ko-KR" sz="2400" dirty="0">
              <a:latin typeface="맑은 고딕 (본문)"/>
            </a:endParaRPr>
          </a:p>
          <a:p>
            <a:pPr marL="342900" indent="-342900" algn="l">
              <a:buFontTx/>
              <a:buChar char="-"/>
              <a:defRPr/>
            </a:pPr>
            <a:endParaRPr lang="ko-KR" altLang="en-US" sz="2400" dirty="0">
              <a:latin typeface="맑은 고딕 (본문)"/>
            </a:endParaRPr>
          </a:p>
          <a:p>
            <a:pPr marL="342900" indent="-342900" algn="l">
              <a:buFontTx/>
              <a:buChar char="-"/>
              <a:defRPr/>
            </a:pPr>
            <a:r>
              <a:rPr lang="ko-KR" altLang="en-US" sz="2400" dirty="0">
                <a:latin typeface="맑은 고딕 (본문)"/>
              </a:rPr>
              <a:t>집계 중에 연관성이 높은 </a:t>
            </a:r>
            <a:r>
              <a:rPr lang="en-US" altLang="ko-KR" sz="2400" dirty="0">
                <a:latin typeface="맑은 고딕 (본문)"/>
              </a:rPr>
              <a:t>match score</a:t>
            </a:r>
            <a:r>
              <a:rPr lang="ko-KR" altLang="en-US" sz="2400" dirty="0">
                <a:latin typeface="맑은 고딕 (본문)"/>
              </a:rPr>
              <a:t>만을 남기고 </a:t>
            </a:r>
            <a:r>
              <a:rPr lang="en-US" altLang="ko-KR" sz="2400" dirty="0">
                <a:latin typeface="맑은 고딕 (본문)"/>
              </a:rPr>
              <a:t>match score</a:t>
            </a:r>
            <a:r>
              <a:rPr lang="ko-KR" altLang="en-US" sz="2400" dirty="0">
                <a:latin typeface="맑은 고딕 (본문)"/>
              </a:rPr>
              <a:t>가 낮은 것은 필터링을 실시</a:t>
            </a: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25816" y="3429000"/>
            <a:ext cx="5770184" cy="2200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938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2. </a:t>
            </a:r>
            <a:r>
              <a:rPr lang="ko-KR" altLang="en-US"/>
              <a:t>모델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1A4C987-7741-49E5-8044-1560E66234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094941" y="2162105"/>
            <a:ext cx="8002117" cy="336279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B0D4229-3750-4824-9B12-0B0DAFDFF9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5392" t="21812" b="22672"/>
          <a:stretch/>
        </p:blipFill>
        <p:spPr>
          <a:xfrm>
            <a:off x="8928100" y="2895599"/>
            <a:ext cx="1168958" cy="1866901"/>
          </a:xfrm>
          <a:prstGeom prst="rect">
            <a:avLst/>
          </a:prstGeom>
        </p:spPr>
      </p:pic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C23CB4A1-A179-4707-82FD-D16C44B216AF}"/>
              </a:ext>
            </a:extLst>
          </p:cNvPr>
          <p:cNvSpPr txBox="1">
            <a:spLocks/>
          </p:cNvSpPr>
          <p:nvPr/>
        </p:nvSpPr>
        <p:spPr>
          <a:xfrm>
            <a:off x="545432" y="1392400"/>
            <a:ext cx="10993426" cy="46039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ea"/>
              <a:buAutoNum type="circleNumDbPlain" startAt="5"/>
              <a:defRPr/>
            </a:pPr>
            <a:r>
              <a:rPr lang="en-US" altLang="ko-KR" dirty="0"/>
              <a:t>Efficient Transformer Aggregator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123557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2. </a:t>
            </a:r>
            <a:r>
              <a:rPr lang="ko-KR" altLang="en-US"/>
              <a:t>모델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B1B4CDB-5219-4947-88E0-81633A973F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0996" y="1857155"/>
            <a:ext cx="5430008" cy="314368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621E202-2876-44DA-840C-8A8927CBDD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3645" y="1933609"/>
            <a:ext cx="10097909" cy="387721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140B65C-7A96-4E07-8E6B-E6106549BB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61996" y="2738340"/>
            <a:ext cx="5068007" cy="138131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38ED672-7CA1-43FE-873D-6F87A4A90C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04546" y="3024130"/>
            <a:ext cx="7382905" cy="809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97353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2. </a:t>
            </a:r>
            <a:r>
              <a:rPr lang="ko-KR" altLang="en-US"/>
              <a:t>모델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C7F51DD-F6E1-4E2C-A90F-DC7AEE6248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6548" y="1714260"/>
            <a:ext cx="6658904" cy="342947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DE50A526-98D2-4C72-912B-048A98E21CF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023495" y="2681183"/>
            <a:ext cx="8145010" cy="1495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68218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3. </a:t>
            </a:r>
            <a:r>
              <a:rPr lang="ko-KR" altLang="en-US" dirty="0"/>
              <a:t>실험과 결과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2A65FF7-98D7-4D76-A264-EBDA5D6764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8040" y="1796739"/>
            <a:ext cx="9631119" cy="4458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999603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3. </a:t>
            </a:r>
            <a:r>
              <a:rPr lang="ko-KR" altLang="en-US" dirty="0"/>
              <a:t>실험과 결과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94168CB-6C21-4F49-9702-E418D4B7D0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9707" y="2066735"/>
            <a:ext cx="4372585" cy="2724530"/>
          </a:xfrm>
          <a:prstGeom prst="rect">
            <a:avLst/>
          </a:prstGeom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0178B923-A96A-4E39-A7A1-6705F5468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287" y="5739282"/>
            <a:ext cx="10754513" cy="1772534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altLang="ko-KR" sz="2000" dirty="0"/>
              <a:t>Multi level feature</a:t>
            </a:r>
            <a:r>
              <a:rPr lang="ko-KR" altLang="en-US" sz="2000" dirty="0"/>
              <a:t>를 활용함으로써 성능이 뚜렷하게 향상</a:t>
            </a:r>
          </a:p>
        </p:txBody>
      </p:sp>
    </p:spTree>
    <p:extLst>
      <p:ext uri="{BB962C8B-B14F-4D97-AF65-F5344CB8AC3E}">
        <p14:creationId xmlns:p14="http://schemas.microsoft.com/office/powerpoint/2010/main" val="2288484361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3. </a:t>
            </a:r>
            <a:r>
              <a:rPr lang="ko-KR" altLang="en-US" dirty="0"/>
              <a:t>실험과 결과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0178B923-A96A-4E39-A7A1-6705F5468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287" y="5282082"/>
            <a:ext cx="10754513" cy="1772534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altLang="ko-KR" sz="2000" dirty="0"/>
              <a:t>Fine Tuning</a:t>
            </a:r>
            <a:r>
              <a:rPr lang="ko-KR" altLang="en-US" sz="2000" dirty="0"/>
              <a:t>을 하지 않은 모델의 경우 </a:t>
            </a:r>
            <a:r>
              <a:rPr lang="en-US" altLang="ko-KR" sz="2000" dirty="0"/>
              <a:t>encoder</a:t>
            </a:r>
            <a:r>
              <a:rPr lang="ko-KR" altLang="en-US" sz="2000" dirty="0"/>
              <a:t>의 개수가 늘어남에 따라 </a:t>
            </a:r>
            <a:r>
              <a:rPr lang="en-US" altLang="ko-KR" sz="2000" dirty="0"/>
              <a:t>PCK</a:t>
            </a:r>
            <a:r>
              <a:rPr lang="ko-KR" altLang="en-US" sz="2000" dirty="0"/>
              <a:t>가 증가하는 경향을 보임</a:t>
            </a:r>
            <a:endParaRPr lang="en-US" altLang="ko-KR" sz="2000" dirty="0"/>
          </a:p>
          <a:p>
            <a:pPr marL="0" indent="0">
              <a:buNone/>
              <a:defRPr/>
            </a:pPr>
            <a:r>
              <a:rPr lang="ko-KR" altLang="en-US" sz="2000" dirty="0"/>
              <a:t>하지만 </a:t>
            </a:r>
            <a:r>
              <a:rPr lang="en-US" altLang="ko-KR" sz="2000" dirty="0"/>
              <a:t>Fine Tuning</a:t>
            </a:r>
            <a:r>
              <a:rPr lang="ko-KR" altLang="en-US" sz="2000" dirty="0"/>
              <a:t>을 한 모델의 경우 오히려 </a:t>
            </a:r>
            <a:r>
              <a:rPr lang="en-US" altLang="ko-KR" sz="2000" dirty="0"/>
              <a:t>encoder</a:t>
            </a:r>
            <a:r>
              <a:rPr lang="ko-KR" altLang="en-US" sz="2000" dirty="0"/>
              <a:t>가 </a:t>
            </a:r>
            <a:r>
              <a:rPr lang="en-US" altLang="ko-KR" sz="2000" dirty="0"/>
              <a:t>1</a:t>
            </a:r>
            <a:r>
              <a:rPr lang="ko-KR" altLang="en-US" sz="2000" dirty="0" err="1"/>
              <a:t>개일때</a:t>
            </a:r>
            <a:r>
              <a:rPr lang="ko-KR" altLang="en-US" sz="2000" dirty="0"/>
              <a:t> 가장 높은 </a:t>
            </a:r>
            <a:r>
              <a:rPr lang="en-US" altLang="ko-KR" sz="2000" dirty="0"/>
              <a:t>PCK</a:t>
            </a:r>
            <a:r>
              <a:rPr lang="ko-KR" altLang="en-US" sz="2000" dirty="0"/>
              <a:t>를 보임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5644228-6EDD-47EB-8579-3323B33287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1453" y="1890028"/>
            <a:ext cx="6509093" cy="3077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165285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3. </a:t>
            </a:r>
            <a:r>
              <a:rPr lang="ko-KR" altLang="en-US" dirty="0"/>
              <a:t>실험과 결과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0178B923-A96A-4E39-A7A1-6705F5468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287" y="5739282"/>
            <a:ext cx="10754513" cy="1772534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altLang="ko-KR" sz="2000" dirty="0"/>
              <a:t>Data augmentation</a:t>
            </a:r>
            <a:r>
              <a:rPr lang="ko-KR" altLang="en-US" sz="2000"/>
              <a:t>을 함으로써 성능이 </a:t>
            </a:r>
            <a:r>
              <a:rPr lang="ko-KR" altLang="en-US" sz="2000" dirty="0"/>
              <a:t>뚜렷하게 향상되는 것을 확인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041A669-CEE9-47F7-BE2F-EBF0D0F193A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762"/>
          <a:stretch/>
        </p:blipFill>
        <p:spPr>
          <a:xfrm>
            <a:off x="4562261" y="2252578"/>
            <a:ext cx="3067478" cy="2352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912057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4. </a:t>
            </a:r>
            <a:r>
              <a:rPr lang="ko-KR" altLang="en-US" dirty="0"/>
              <a:t>결론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DABE4505-EC2E-4231-A0CB-746C626973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트랜스포머 기반 비용 집계 네트워크</a:t>
            </a:r>
            <a:r>
              <a:rPr lang="en-US" altLang="ko-KR" dirty="0"/>
              <a:t>(CATs) </a:t>
            </a:r>
            <a:r>
              <a:rPr lang="ko-KR" altLang="en-US" dirty="0"/>
              <a:t>첫 제안</a:t>
            </a:r>
            <a:endParaRPr lang="en-US" altLang="ko-KR" dirty="0"/>
          </a:p>
          <a:p>
            <a:endParaRPr lang="ko-KR" altLang="en-US" dirty="0"/>
          </a:p>
          <a:p>
            <a:r>
              <a:rPr lang="ko-KR" altLang="en-US" dirty="0"/>
              <a:t>입력 특성 간 매칭 점수 집계 기능 도입</a:t>
            </a:r>
            <a:endParaRPr lang="en-US" altLang="ko-KR" dirty="0"/>
          </a:p>
          <a:p>
            <a:endParaRPr lang="ko-KR" altLang="en-US" dirty="0"/>
          </a:p>
          <a:p>
            <a:r>
              <a:rPr lang="ko-KR" altLang="en-US" dirty="0"/>
              <a:t>다양한 네트워크 구조 설계 적용 </a:t>
            </a:r>
            <a:r>
              <a:rPr lang="en-US" altLang="ko-KR" dirty="0"/>
              <a:t>(Appearance Affinity Modelling, Multi-level Aggregation </a:t>
            </a:r>
            <a:r>
              <a:rPr lang="ko-KR" altLang="en-US" dirty="0"/>
              <a:t>등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PF-PASCAL</a:t>
            </a:r>
            <a:r>
              <a:rPr lang="ko-KR" altLang="en-US" dirty="0"/>
              <a:t>과 </a:t>
            </a:r>
            <a:r>
              <a:rPr lang="en-US" altLang="ko-KR" dirty="0"/>
              <a:t>Spair-71k </a:t>
            </a:r>
            <a:r>
              <a:rPr lang="ko-KR" altLang="en-US" dirty="0"/>
              <a:t>데이터셋에서 </a:t>
            </a:r>
            <a:r>
              <a:rPr lang="en-US" altLang="ko-KR" dirty="0"/>
              <a:t>SOTA </a:t>
            </a:r>
            <a:r>
              <a:rPr lang="ko-KR" altLang="en-US" dirty="0"/>
              <a:t>모델 달성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102314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313114F-054B-4C61-802F-B24C61596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4027504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788A22-A38B-415C-86A8-24489FFD3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논문 개요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52315" y="5845194"/>
            <a:ext cx="1148737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400" dirty="0">
                <a:latin typeface="NimbusRomNo9L-Regu"/>
              </a:rPr>
              <a:t>Transformer</a:t>
            </a:r>
            <a:r>
              <a:rPr lang="ko-KR" altLang="en-US" sz="2400" dirty="0">
                <a:latin typeface="NimbusRomNo9L-Regu"/>
              </a:rPr>
              <a:t>를 이용한 </a:t>
            </a:r>
            <a:r>
              <a:rPr lang="en-US" altLang="ko-KR" sz="2400" dirty="0">
                <a:latin typeface="NimbusRomNo9L-Regu"/>
              </a:rPr>
              <a:t>Cost aggregation</a:t>
            </a:r>
            <a:r>
              <a:rPr lang="ko-KR" altLang="en-US" sz="2400" dirty="0">
                <a:latin typeface="NimbusRomNo9L-Regu"/>
              </a:rPr>
              <a:t>을 사용하는 모델</a:t>
            </a:r>
            <a:br>
              <a:rPr lang="en-US" altLang="ko-KR" sz="2400" dirty="0">
                <a:latin typeface="NimbusRomNo9L-Regu"/>
              </a:rPr>
            </a:br>
            <a:r>
              <a:rPr lang="en-US" altLang="ko-KR" sz="2400" dirty="0">
                <a:latin typeface="NimbusRomNo9L-Regu"/>
              </a:rPr>
              <a:t>CNN</a:t>
            </a:r>
            <a:r>
              <a:rPr lang="ko-KR" altLang="en-US" sz="2400" dirty="0">
                <a:latin typeface="NimbusRomNo9L-Regu"/>
              </a:rPr>
              <a:t> 모델 대비 더 뛰어난 성능을 보임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961792" y="1571365"/>
            <a:ext cx="9554909" cy="3715268"/>
          </a:xfrm>
          <a:prstGeom prst="rect">
            <a:avLst/>
          </a:prstGeom>
        </p:spPr>
      </p:pic>
      <p:sp>
        <p:nvSpPr>
          <p:cNvPr id="11" name="TextBox 8"/>
          <p:cNvSpPr txBox="1"/>
          <p:nvPr/>
        </p:nvSpPr>
        <p:spPr>
          <a:xfrm>
            <a:off x="445323" y="1739087"/>
            <a:ext cx="1226113" cy="33798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altLang="ko-KR" sz="2400">
                <a:latin typeface="NimbusRomNo9L-Regu"/>
              </a:rPr>
              <a:t>SCOT </a:t>
            </a:r>
          </a:p>
          <a:p>
            <a:pPr algn="l">
              <a:defRPr/>
            </a:pPr>
            <a:endParaRPr lang="en-US" altLang="ko-KR" sz="2400">
              <a:latin typeface="NimbusRomNo9L-Regu"/>
            </a:endParaRPr>
          </a:p>
          <a:p>
            <a:pPr algn="l">
              <a:defRPr/>
            </a:pPr>
            <a:endParaRPr lang="en-US" altLang="ko-KR" sz="2400">
              <a:latin typeface="NimbusRomNo9L-Regu"/>
            </a:endParaRPr>
          </a:p>
          <a:p>
            <a:pPr algn="l">
              <a:defRPr/>
            </a:pPr>
            <a:endParaRPr lang="en-US" altLang="ko-KR" sz="2400">
              <a:latin typeface="NimbusRomNo9L-Regu"/>
            </a:endParaRPr>
          </a:p>
          <a:p>
            <a:pPr algn="l">
              <a:defRPr/>
            </a:pPr>
            <a:r>
              <a:rPr lang="en-US" altLang="ko-KR" sz="2400">
                <a:latin typeface="NimbusRomNo9L-Regu"/>
              </a:rPr>
              <a:t>DHPF</a:t>
            </a:r>
          </a:p>
          <a:p>
            <a:pPr algn="l">
              <a:defRPr/>
            </a:pPr>
            <a:endParaRPr lang="en-US" altLang="ko-KR" sz="2400">
              <a:latin typeface="NimbusRomNo9L-Regu"/>
            </a:endParaRPr>
          </a:p>
          <a:p>
            <a:pPr algn="l">
              <a:defRPr/>
            </a:pPr>
            <a:endParaRPr lang="en-US" altLang="ko-KR" sz="2400">
              <a:latin typeface="NimbusRomNo9L-Regu"/>
            </a:endParaRPr>
          </a:p>
          <a:p>
            <a:pPr algn="l">
              <a:defRPr/>
            </a:pPr>
            <a:endParaRPr lang="en-US" altLang="ko-KR" sz="2400">
              <a:latin typeface="NimbusRomNo9L-Regu"/>
            </a:endParaRPr>
          </a:p>
          <a:p>
            <a:pPr algn="l">
              <a:defRPr/>
            </a:pPr>
            <a:r>
              <a:rPr lang="en-US" altLang="ko-KR" sz="2400">
                <a:latin typeface="NimbusRomNo9L-Regu"/>
              </a:rPr>
              <a:t>CATs</a:t>
            </a:r>
          </a:p>
        </p:txBody>
      </p:sp>
    </p:spTree>
    <p:extLst>
      <p:ext uri="{BB962C8B-B14F-4D97-AF65-F5344CB8AC3E}">
        <p14:creationId xmlns:p14="http://schemas.microsoft.com/office/powerpoint/2010/main" val="1261510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776572-9A14-4937-94E9-1FFFBCD9C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모델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5432" y="1888958"/>
            <a:ext cx="5835081" cy="4603917"/>
          </a:xfrm>
        </p:spPr>
        <p:txBody>
          <a:bodyPr>
            <a:normAutofit/>
          </a:bodyPr>
          <a:lstStyle/>
          <a:p>
            <a:pPr marL="514350" indent="-514350">
              <a:buFont typeface="+mj-ea"/>
              <a:buAutoNum type="circleNumDbPlain"/>
              <a:defRPr/>
            </a:pPr>
            <a:r>
              <a:rPr lang="en-US" altLang="ko-KR" dirty="0"/>
              <a:t>Feature extraction</a:t>
            </a:r>
          </a:p>
          <a:p>
            <a:pPr marL="514350" indent="-514350">
              <a:buFont typeface="+mj-ea"/>
              <a:buAutoNum type="circleNumDbPlain"/>
              <a:defRPr/>
            </a:pPr>
            <a:endParaRPr lang="en-US" altLang="ko-KR" dirty="0"/>
          </a:p>
          <a:p>
            <a:pPr>
              <a:buFontTx/>
              <a:buChar char="-"/>
              <a:defRPr/>
            </a:pPr>
            <a:r>
              <a:rPr lang="ko-KR" altLang="en-US" dirty="0"/>
              <a:t>소스 이미지와 타겟 이미지를 </a:t>
            </a:r>
            <a:r>
              <a:rPr lang="en-US" altLang="ko-KR" dirty="0"/>
              <a:t>input</a:t>
            </a:r>
          </a:p>
          <a:p>
            <a:pPr>
              <a:buFontTx/>
              <a:buChar char="-"/>
              <a:defRPr/>
            </a:pPr>
            <a:endParaRPr lang="en-US" altLang="ko-KR" dirty="0"/>
          </a:p>
          <a:p>
            <a:pPr>
              <a:buFontTx/>
              <a:buChar char="-"/>
              <a:defRPr/>
            </a:pPr>
            <a:r>
              <a:rPr lang="ko-KR" altLang="en-US" dirty="0"/>
              <a:t>같은 가중치를 가지는 </a:t>
            </a:r>
            <a:r>
              <a:rPr lang="en-US" altLang="ko-KR" dirty="0"/>
              <a:t>CNN </a:t>
            </a:r>
            <a:r>
              <a:rPr lang="ko-KR" altLang="en-US" dirty="0"/>
              <a:t>모델을 이용해서 </a:t>
            </a:r>
            <a:r>
              <a:rPr lang="en-US" altLang="ko-KR" dirty="0"/>
              <a:t>dense feature map</a:t>
            </a:r>
            <a:r>
              <a:rPr lang="ko-KR" altLang="en-US"/>
              <a:t>을 추출</a:t>
            </a:r>
            <a:endParaRPr lang="ko-KR" altLang="en-US" dirty="0"/>
          </a:p>
          <a:p>
            <a:pPr marL="0" indent="0">
              <a:buNone/>
              <a:defRPr/>
            </a:pPr>
            <a:endParaRPr lang="en-US" altLang="ko-KR" dirty="0"/>
          </a:p>
          <a:p>
            <a:pPr marL="514350" indent="-514350">
              <a:buFont typeface="+mj-ea"/>
              <a:buAutoNum type="circleNumDbPlain" startAt="2"/>
              <a:defRPr/>
            </a:pPr>
            <a:endParaRPr lang="ko-KR" altLang="en-US" dirty="0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757769" y="1041087"/>
            <a:ext cx="2857898" cy="4182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95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238385" y="247206"/>
            <a:ext cx="6887536" cy="6363588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2. </a:t>
            </a:r>
            <a:r>
              <a:rPr lang="ko-KR" altLang="en-US"/>
              <a:t>모델</a:t>
            </a: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646283" y="2681183"/>
            <a:ext cx="8145010" cy="1495633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3252344" y="103880"/>
            <a:ext cx="6354061" cy="563958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EDED8674-F9FE-4325-8EF3-1454FC61578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24476" y="5650801"/>
            <a:ext cx="8430802" cy="1162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232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2. </a:t>
            </a:r>
            <a:r>
              <a:rPr lang="ko-KR" altLang="en-US"/>
              <a:t>모델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5432" y="1888958"/>
            <a:ext cx="5550568" cy="4603917"/>
          </a:xfrm>
        </p:spPr>
        <p:txBody>
          <a:bodyPr>
            <a:normAutofit/>
          </a:bodyPr>
          <a:lstStyle/>
          <a:p>
            <a:pPr marL="514350" indent="-514350">
              <a:buFont typeface="+mj-ea"/>
              <a:buAutoNum type="circleNumDbPlain" startAt="2"/>
              <a:defRPr/>
            </a:pPr>
            <a:r>
              <a:rPr lang="en-US" altLang="ko-KR"/>
              <a:t>Cost Computation</a:t>
            </a:r>
          </a:p>
          <a:p>
            <a:pPr>
              <a:buFontTx/>
              <a:buChar char="-"/>
              <a:defRPr/>
            </a:pPr>
            <a:r>
              <a:rPr lang="ko-KR" altLang="en-US"/>
              <a:t>두 이미지의 </a:t>
            </a:r>
            <a:r>
              <a:rPr lang="en-US" altLang="ko-KR"/>
              <a:t>local features</a:t>
            </a:r>
            <a:r>
              <a:rPr lang="ko-KR" altLang="en-US"/>
              <a:t>를</a:t>
            </a:r>
            <a:r>
              <a:rPr lang="en-US" altLang="ko-KR"/>
              <a:t> matching</a:t>
            </a:r>
            <a:r>
              <a:rPr lang="ko-KR" altLang="en-US"/>
              <a:t>해서 </a:t>
            </a:r>
            <a:r>
              <a:rPr lang="en-US" altLang="ko-KR"/>
              <a:t>match score</a:t>
            </a:r>
            <a:r>
              <a:rPr lang="ko-KR" altLang="en-US"/>
              <a:t>를 계산한 후 정규화한 후</a:t>
            </a:r>
            <a:r>
              <a:rPr lang="en-US" altLang="ko-KR"/>
              <a:t>, Relu</a:t>
            </a:r>
            <a:r>
              <a:rPr lang="ko-KR" altLang="en-US"/>
              <a:t>를 실시</a:t>
            </a:r>
          </a:p>
          <a:p>
            <a:pPr lvl="0">
              <a:defRPr/>
            </a:pPr>
            <a:endParaRPr lang="en-US" altLang="ko-KR"/>
          </a:p>
          <a:p>
            <a:pPr>
              <a:buFontTx/>
              <a:buChar char="-"/>
              <a:defRPr/>
            </a:pPr>
            <a:endParaRPr lang="ko-KR" altLang="en-US"/>
          </a:p>
        </p:txBody>
      </p:sp>
      <p:pic>
        <p:nvPicPr>
          <p:cNvPr id="4101" name="그림 4100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354719" y="2409356"/>
            <a:ext cx="8002117" cy="3362794"/>
          </a:xfrm>
          <a:prstGeom prst="rect">
            <a:avLst/>
          </a:prstGeom>
        </p:spPr>
      </p:pic>
      <p:pic>
        <p:nvPicPr>
          <p:cNvPr id="4102" name="그림 4101"/>
          <p:cNvPicPr>
            <a:picLocks noChangeAspect="1"/>
          </p:cNvPicPr>
          <p:nvPr/>
        </p:nvPicPr>
        <p:blipFill rotWithShape="1">
          <a:blip r:embed="rId2"/>
          <a:srcRect l="16470" r="74690"/>
          <a:stretch>
            <a:fillRect/>
          </a:stretch>
        </p:blipFill>
        <p:spPr>
          <a:xfrm>
            <a:off x="7679808" y="2403789"/>
            <a:ext cx="707555" cy="3362794"/>
          </a:xfrm>
          <a:prstGeom prst="rect">
            <a:avLst/>
          </a:prstGeom>
        </p:spPr>
      </p:pic>
      <p:pic>
        <p:nvPicPr>
          <p:cNvPr id="4108" name="그림 4107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013228" y="4597853"/>
            <a:ext cx="3677163" cy="866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978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2. </a:t>
            </a:r>
            <a:r>
              <a:rPr lang="ko-KR" altLang="en-US"/>
              <a:t>모델</a:t>
            </a:r>
          </a:p>
        </p:txBody>
      </p:sp>
      <p:pic>
        <p:nvPicPr>
          <p:cNvPr id="4104" name="그림 410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161451" y="1440164"/>
            <a:ext cx="6944694" cy="4210637"/>
          </a:xfrm>
          <a:prstGeom prst="rect">
            <a:avLst/>
          </a:prstGeom>
        </p:spPr>
      </p:pic>
      <p:pic>
        <p:nvPicPr>
          <p:cNvPr id="4106" name="그림 410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646283" y="2681183"/>
            <a:ext cx="8145010" cy="149563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1F0E13E-7539-4A9A-B203-F87A9E198B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4476" y="5650801"/>
            <a:ext cx="8430802" cy="1162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89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41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4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4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776572-9A14-4937-94E9-1FFFBCD9C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모델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5432" y="1888958"/>
            <a:ext cx="10993426" cy="4603917"/>
          </a:xfrm>
        </p:spPr>
        <p:txBody>
          <a:bodyPr>
            <a:normAutofit/>
          </a:bodyPr>
          <a:lstStyle/>
          <a:p>
            <a:pPr marL="514350" indent="-514350">
              <a:buFont typeface="+mj-ea"/>
              <a:buAutoNum type="circleNumDbPlain" startAt="3"/>
              <a:defRPr/>
            </a:pPr>
            <a:r>
              <a:rPr lang="en-US" altLang="ko-KR" dirty="0"/>
              <a:t>Transformer Aggregator</a:t>
            </a:r>
          </a:p>
          <a:p>
            <a:pPr>
              <a:buFontTx/>
              <a:buChar char="-"/>
              <a:defRPr/>
            </a:pPr>
            <a:r>
              <a:rPr lang="ko-KR" altLang="en-US" dirty="0"/>
              <a:t>변형된 </a:t>
            </a:r>
            <a:r>
              <a:rPr lang="en-US" altLang="ko-KR" dirty="0"/>
              <a:t>Transformer </a:t>
            </a:r>
            <a:r>
              <a:rPr lang="ko-KR" altLang="en-US" dirty="0"/>
              <a:t>모델을 이용해서 </a:t>
            </a:r>
            <a:r>
              <a:rPr lang="en-US" altLang="ko-KR" dirty="0"/>
              <a:t>cost aggregation</a:t>
            </a:r>
            <a:r>
              <a:rPr lang="ko-KR" altLang="en-US" dirty="0"/>
              <a:t>을 계산</a:t>
            </a: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094941" y="3429000"/>
            <a:ext cx="8002117" cy="3362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782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2. </a:t>
            </a:r>
            <a:r>
              <a:rPr lang="ko-KR" altLang="en-US"/>
              <a:t>모델</a:t>
            </a: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238385" y="247206"/>
            <a:ext cx="6887536" cy="6363588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646283" y="2681183"/>
            <a:ext cx="8145010" cy="1495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31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918</TotalTime>
  <Words>370</Words>
  <Application>Microsoft Office PowerPoint</Application>
  <PresentationFormat>와이드스크린</PresentationFormat>
  <Paragraphs>83</Paragraphs>
  <Slides>28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3" baseType="lpstr">
      <vt:lpstr>NimbusRomNo9L-Regu</vt:lpstr>
      <vt:lpstr>맑은 고딕</vt:lpstr>
      <vt:lpstr>맑은 고딕 (본문)</vt:lpstr>
      <vt:lpstr>Arial</vt:lpstr>
      <vt:lpstr>Office 테마</vt:lpstr>
      <vt:lpstr>CATs++ Boosting Cost Aggregation with Convolutions and Transformers</vt:lpstr>
      <vt:lpstr>1. 논문 개요</vt:lpstr>
      <vt:lpstr>1. 논문 개요</vt:lpstr>
      <vt:lpstr>2. 모델</vt:lpstr>
      <vt:lpstr>2. 모델</vt:lpstr>
      <vt:lpstr>2. 모델</vt:lpstr>
      <vt:lpstr>2. 모델</vt:lpstr>
      <vt:lpstr>2. 모델</vt:lpstr>
      <vt:lpstr>2. 모델</vt:lpstr>
      <vt:lpstr>2. 모델</vt:lpstr>
      <vt:lpstr>2. 모델</vt:lpstr>
      <vt:lpstr>2. 모델</vt:lpstr>
      <vt:lpstr>2. 모델</vt:lpstr>
      <vt:lpstr>2. 모델</vt:lpstr>
      <vt:lpstr>2. 모델</vt:lpstr>
      <vt:lpstr>2. 모델</vt:lpstr>
      <vt:lpstr>2. 모델</vt:lpstr>
      <vt:lpstr>2. 모델</vt:lpstr>
      <vt:lpstr>2. 모델</vt:lpstr>
      <vt:lpstr>2. 모델</vt:lpstr>
      <vt:lpstr>2. 모델</vt:lpstr>
      <vt:lpstr>2. 모델</vt:lpstr>
      <vt:lpstr>3. 실험과 결과</vt:lpstr>
      <vt:lpstr>3. 실험과 결과</vt:lpstr>
      <vt:lpstr>3. 실험과 결과</vt:lpstr>
      <vt:lpstr>3. 실험과 결과</vt:lpstr>
      <vt:lpstr>4. 결론</vt:lpstr>
      <vt:lpstr>감사합니다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End-to-end weakly-supervised semantic alignment</dc:title>
  <dc:creator>USER</dc:creator>
  <cp:lastModifiedBy>기범</cp:lastModifiedBy>
  <cp:revision>106</cp:revision>
  <dcterms:created xsi:type="dcterms:W3CDTF">2023-09-03T23:41:12Z</dcterms:created>
  <dcterms:modified xsi:type="dcterms:W3CDTF">2023-09-14T04:46:39Z</dcterms:modified>
  <cp:version/>
</cp:coreProperties>
</file>