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4" r:id="rId4"/>
    <p:sldId id="295" r:id="rId5"/>
    <p:sldId id="296" r:id="rId6"/>
    <p:sldId id="293" r:id="rId7"/>
    <p:sldId id="297" r:id="rId8"/>
    <p:sldId id="298" r:id="rId9"/>
    <p:sldId id="299" r:id="rId10"/>
    <p:sldId id="300" r:id="rId11"/>
    <p:sldId id="286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>
    <p:extLst>
      <p:ext uri="{19B8F6BF-5375-455C-9EA6-DF929625EA0E}">
        <p15:presenceInfo xmlns:p15="http://schemas.microsoft.com/office/powerpoint/2012/main" userId="f26098a9e64b74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90" autoAdjust="0"/>
  </p:normalViewPr>
  <p:slideViewPr>
    <p:cSldViewPr snapToGrid="0">
      <p:cViewPr varScale="1">
        <p:scale>
          <a:sx n="80" d="100"/>
          <a:sy n="80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0B703-0836-499D-9F8D-D18F794AD7C3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D097A-5759-4135-9984-2451C32C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D097A-5759-4135-9984-2451C32C34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9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Rooting Watermarks in Latent Diffusion Models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199" y="1833889"/>
            <a:ext cx="10515599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2-1. Discrete Cosine Transform(DCT)</a:t>
            </a:r>
          </a:p>
          <a:p>
            <a:r>
              <a:rPr lang="ko-KR" altLang="en-US" dirty="0"/>
              <a:t>사진을 압축하는 방법 중 하나로 </a:t>
            </a:r>
            <a:r>
              <a:rPr lang="en-US" altLang="ko-KR" dirty="0"/>
              <a:t>JPEG</a:t>
            </a:r>
            <a:r>
              <a:rPr lang="ko-KR" altLang="en-US" dirty="0"/>
              <a:t>에서 사용되는 방식</a:t>
            </a:r>
            <a:endParaRPr lang="en-US" altLang="ko-KR" dirty="0"/>
          </a:p>
          <a:p>
            <a:r>
              <a:rPr lang="en-US" altLang="ko-KR" dirty="0"/>
              <a:t>8*8 </a:t>
            </a:r>
            <a:r>
              <a:rPr lang="ko-KR" altLang="en-US" dirty="0"/>
              <a:t>픽셀로 분할한 후</a:t>
            </a:r>
            <a:r>
              <a:rPr lang="en-US" altLang="ko-KR" dirty="0"/>
              <a:t>, cos </a:t>
            </a:r>
            <a:r>
              <a:rPr lang="ko-KR" altLang="en-US" dirty="0"/>
              <a:t>모양을 </a:t>
            </a:r>
            <a:r>
              <a:rPr lang="ko-KR" altLang="en-US"/>
              <a:t>가지는 주기함수의 형태로 근사해서 표현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D4280-3F15-4079-9BE7-A4633B5D7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3" y="4216400"/>
            <a:ext cx="6267450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77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평가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AE9A106-6325-4963-AECD-3F7D178E7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9329" cy="4351338"/>
          </a:xfrm>
        </p:spPr>
        <p:txBody>
          <a:bodyPr/>
          <a:lstStyle/>
          <a:p>
            <a:r>
              <a:rPr lang="en-US" altLang="ko-KR" dirty="0">
                <a:latin typeface="맑은 고딕 (본문)"/>
              </a:rPr>
              <a:t>GLIDE</a:t>
            </a:r>
          </a:p>
          <a:p>
            <a:pPr>
              <a:buFontTx/>
              <a:buChar char="-"/>
            </a:pPr>
            <a:r>
              <a:rPr lang="en-US" altLang="ko-KR" dirty="0">
                <a:latin typeface="맑은 고딕 (본문)"/>
              </a:rPr>
              <a:t>Text-image </a:t>
            </a:r>
            <a:r>
              <a:rPr lang="ko-KR" altLang="en-US" dirty="0">
                <a:latin typeface="맑은 고딕 (본문)"/>
              </a:rPr>
              <a:t>모델로 </a:t>
            </a:r>
            <a:r>
              <a:rPr lang="en-US" altLang="ko-KR" dirty="0">
                <a:latin typeface="맑은 고딕 (본문)"/>
              </a:rPr>
              <a:t>256*256 </a:t>
            </a:r>
            <a:r>
              <a:rPr lang="ko-KR" altLang="en-US" dirty="0">
                <a:latin typeface="맑은 고딕 (본문)"/>
              </a:rPr>
              <a:t>이미지를 생성하는 모델</a:t>
            </a:r>
            <a:endParaRPr lang="en-US" altLang="ko-KR" dirty="0">
              <a:latin typeface="맑은 고딕 (본문)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맑은 고딕 (본문)"/>
              </a:rPr>
              <a:t>CLIP Guidance</a:t>
            </a:r>
            <a:r>
              <a:rPr lang="ko-KR" altLang="en-US" dirty="0">
                <a:latin typeface="맑은 고딕 (본문)"/>
              </a:rPr>
              <a:t>와 </a:t>
            </a:r>
            <a:r>
              <a:rPr lang="en-US" altLang="ko-KR" dirty="0">
                <a:latin typeface="맑은 고딕 (본문)"/>
              </a:rPr>
              <a:t>Classifier-free guidance</a:t>
            </a:r>
            <a:r>
              <a:rPr lang="ko-KR" altLang="en-US" dirty="0">
                <a:latin typeface="맑은 고딕 (본문)"/>
              </a:rPr>
              <a:t>를 비교</a:t>
            </a:r>
          </a:p>
        </p:txBody>
      </p:sp>
      <p:pic>
        <p:nvPicPr>
          <p:cNvPr id="1026" name="Picture 2" descr="그림1. GLIDE Architecture">
            <a:extLst>
              <a:ext uri="{FF2B5EF4-FFF2-40B4-BE49-F238E27FC236}">
                <a16:creationId xmlns:a16="http://schemas.microsoft.com/office/drawing/2014/main" id="{E082C00A-006B-44FC-A896-EBDB3BA08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737" y="1027906"/>
            <a:ext cx="6388768" cy="172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그림3. GLIDE - Image Inpainting">
            <a:extLst>
              <a:ext uri="{FF2B5EF4-FFF2-40B4-BE49-F238E27FC236}">
                <a16:creationId xmlns:a16="http://schemas.microsoft.com/office/drawing/2014/main" id="{4DE4945E-FA7B-493F-8613-06BD8F9B1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729" y="3865353"/>
            <a:ext cx="3886200" cy="213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8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AI</a:t>
            </a:r>
            <a:r>
              <a:rPr lang="ko-KR" altLang="en-US" dirty="0"/>
              <a:t>로 생성한 이미지인지 아닌지 구별할 필요가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이미지를 생성할 때 </a:t>
            </a:r>
            <a:r>
              <a:rPr lang="ko-KR" altLang="en-US" dirty="0" err="1"/>
              <a:t>픽셀값에</a:t>
            </a:r>
            <a:r>
              <a:rPr lang="ko-KR" altLang="en-US" dirty="0"/>
              <a:t> 변화를 줌으로써 이미지에 이진 서명</a:t>
            </a:r>
            <a:r>
              <a:rPr lang="en-US" altLang="ko-KR" dirty="0"/>
              <a:t>(binary signature) </a:t>
            </a:r>
            <a:r>
              <a:rPr lang="ko-KR" altLang="en-US" dirty="0"/>
              <a:t>삽입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이진 서명은 </a:t>
            </a:r>
            <a:r>
              <a:rPr lang="en-US" altLang="ko-KR" dirty="0" err="1"/>
              <a:t>HiDDeN</a:t>
            </a:r>
            <a:r>
              <a:rPr lang="en-US" altLang="ko-KR" dirty="0"/>
              <a:t> </a:t>
            </a:r>
            <a:r>
              <a:rPr lang="ko-KR" altLang="en-US" dirty="0"/>
              <a:t>이라는 모델에서 변형한 모델로 삽입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8EEA48-87CB-4D4E-A107-3E22436C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296" y="1833890"/>
            <a:ext cx="4544059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/>
          </a:bodyPr>
          <a:lstStyle/>
          <a:p>
            <a:r>
              <a:rPr lang="en-US" altLang="ko-KR" dirty="0"/>
              <a:t>Fine-tuning</a:t>
            </a:r>
            <a:r>
              <a:rPr lang="ko-KR" altLang="en-US" dirty="0"/>
              <a:t>을 </a:t>
            </a:r>
            <a:r>
              <a:rPr lang="ko-KR" altLang="en-US" dirty="0" err="1"/>
              <a:t>할때</a:t>
            </a:r>
            <a:r>
              <a:rPr lang="ko-KR" altLang="en-US" dirty="0"/>
              <a:t> 이진 서명을 고정하고</a:t>
            </a:r>
            <a:r>
              <a:rPr lang="en-US" altLang="ko-KR" dirty="0"/>
              <a:t>, </a:t>
            </a:r>
            <a:r>
              <a:rPr lang="ko-KR" altLang="en-US" dirty="0"/>
              <a:t>이 서명이 포함되도록 </a:t>
            </a:r>
            <a:r>
              <a:rPr lang="ko-KR" altLang="en-US" dirty="0" err="1"/>
              <a:t>디코더를</a:t>
            </a:r>
            <a:r>
              <a:rPr lang="ko-KR" altLang="en-US" dirty="0"/>
              <a:t> </a:t>
            </a:r>
            <a:r>
              <a:rPr lang="en-US" altLang="ko-KR" dirty="0"/>
              <a:t>Fine-tuning </a:t>
            </a:r>
            <a:r>
              <a:rPr lang="ko-KR" altLang="en-US" dirty="0"/>
              <a:t>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그렇게 학습된 모델은 이미지를 </a:t>
            </a:r>
            <a:r>
              <a:rPr lang="ko-KR" altLang="en-US" dirty="0" err="1"/>
              <a:t>생성할때</a:t>
            </a:r>
            <a:r>
              <a:rPr lang="ko-KR" altLang="en-US" dirty="0"/>
              <a:t> 해당 이진 서명이 </a:t>
            </a:r>
            <a:r>
              <a:rPr lang="en-US" altLang="ko-KR" dirty="0"/>
              <a:t>watermark</a:t>
            </a:r>
            <a:r>
              <a:rPr lang="ko-KR" altLang="en-US" dirty="0"/>
              <a:t>로 삽입된 이미지를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584168-DF65-40EB-9190-168E684D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72" y="1496113"/>
            <a:ext cx="503942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6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4912895" cy="448268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HiDDeN</a:t>
            </a:r>
            <a:r>
              <a:rPr lang="en-US" altLang="ko-KR" dirty="0"/>
              <a:t>: Hiding Data With Deep Networks</a:t>
            </a:r>
          </a:p>
          <a:p>
            <a:pPr>
              <a:buFontTx/>
              <a:buChar char="-"/>
            </a:pPr>
            <a:r>
              <a:rPr lang="ko-KR" altLang="en-US" dirty="0"/>
              <a:t>이미지에 메시지를 감추기 위한 모델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CNN </a:t>
            </a:r>
            <a:r>
              <a:rPr lang="ko-KR" altLang="en-US" dirty="0"/>
              <a:t>레이어 사용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2D7AFF-717D-4286-98A8-B927613E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341" y="1027906"/>
            <a:ext cx="4972744" cy="18004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F8ACA6-A6CC-4D20-A518-C9AA292C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25" y="4132800"/>
            <a:ext cx="8841759" cy="27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4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BB57CD-DDE7-4A6E-ABA0-CC6EBC593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867518"/>
            <a:ext cx="7640116" cy="54490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5AB265-72C5-4370-80DF-B45A2B2F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49" y="1896361"/>
            <a:ext cx="4667901" cy="33913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18A6122-B6D1-4719-800B-DA81F658A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334" y="1243807"/>
            <a:ext cx="10069330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0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2889810"/>
          </a:xfrm>
        </p:spPr>
        <p:txBody>
          <a:bodyPr>
            <a:normAutofit/>
          </a:bodyPr>
          <a:lstStyle/>
          <a:p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Pre-train</a:t>
            </a:r>
          </a:p>
          <a:p>
            <a:r>
              <a:rPr lang="ko-KR" altLang="en-US" dirty="0"/>
              <a:t>먼저 이미지에 </a:t>
            </a:r>
            <a:r>
              <a:rPr lang="ko-KR" altLang="en-US" dirty="0" err="1"/>
              <a:t>랜덤한</a:t>
            </a:r>
            <a:r>
              <a:rPr lang="ko-KR" altLang="en-US" dirty="0"/>
              <a:t> 이진 서명을 삽입하고</a:t>
            </a:r>
            <a:r>
              <a:rPr lang="en-US" altLang="ko-KR" dirty="0"/>
              <a:t>, </a:t>
            </a:r>
            <a:r>
              <a:rPr lang="ko-KR" altLang="en-US" dirty="0"/>
              <a:t>그걸 다시 </a:t>
            </a:r>
            <a:r>
              <a:rPr lang="en-US" altLang="ko-KR" dirty="0"/>
              <a:t>decoding </a:t>
            </a:r>
            <a:r>
              <a:rPr lang="ko-KR" altLang="en-US" dirty="0"/>
              <a:t>하는 모델을 훈련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여기서 </a:t>
            </a:r>
            <a:r>
              <a:rPr lang="en-US" altLang="ko-KR" dirty="0"/>
              <a:t>WE</a:t>
            </a:r>
            <a:r>
              <a:rPr lang="ko-KR" altLang="en-US" dirty="0"/>
              <a:t>는 차후 </a:t>
            </a:r>
            <a:r>
              <a:rPr lang="en-US" altLang="ko-KR" dirty="0"/>
              <a:t>Fine-tuning</a:t>
            </a:r>
            <a:r>
              <a:rPr lang="ko-KR" altLang="en-US" dirty="0"/>
              <a:t>에 사용하지 않음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D78E2C-323C-417E-AF75-F3EEC1790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4527869"/>
            <a:ext cx="10993384" cy="210531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CD39C3-6B3F-47EE-A656-9EAB8D5C8D9A}"/>
              </a:ext>
            </a:extLst>
          </p:cNvPr>
          <p:cNvSpPr/>
          <p:nvPr/>
        </p:nvSpPr>
        <p:spPr>
          <a:xfrm>
            <a:off x="599308" y="4527868"/>
            <a:ext cx="4405829" cy="21053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4888832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Pre-train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44178-25B5-42D0-9114-B6D736F0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169" y="2538381"/>
            <a:ext cx="4179441" cy="58158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728998F-A9F3-4F4E-A099-BE16A5DB3737}"/>
              </a:ext>
            </a:extLst>
          </p:cNvPr>
          <p:cNvSpPr txBox="1">
            <a:spLocks/>
          </p:cNvSpPr>
          <p:nvPr/>
        </p:nvSpPr>
        <p:spPr>
          <a:xfrm>
            <a:off x="4102770" y="3394708"/>
            <a:ext cx="3784196" cy="1935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Lm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손실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k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비트의 수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비트 인덱스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Söhne"/>
              </a:rPr>
              <a:t>m : </a:t>
            </a:r>
            <a:r>
              <a:rPr lang="ko-KR" altLang="en-US" b="0" i="0" dirty="0">
                <a:effectLst/>
                <a:latin typeface="Söhne"/>
              </a:rPr>
              <a:t>원본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원본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비트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en-US" altLang="ko-KR" b="0" i="0" dirty="0">
                <a:effectLst/>
                <a:latin typeface="KaTeX_Main"/>
              </a:rPr>
              <a:t>′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en-US" altLang="ko-KR" b="0" i="0" dirty="0">
                <a:effectLst/>
                <a:latin typeface="KaTeX_Main"/>
              </a:rPr>
              <a:t>′​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값</a:t>
            </a: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6B695CC-0568-433E-A7D1-B9473B04D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16" y="5916472"/>
            <a:ext cx="7116168" cy="8002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6170EF-FADF-4A26-80DB-B426E5314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732" y="5602103"/>
            <a:ext cx="7068536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55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2889810"/>
          </a:xfrm>
        </p:spPr>
        <p:txBody>
          <a:bodyPr>
            <a:normAutofit/>
          </a:bodyPr>
          <a:lstStyle/>
          <a:p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9C264D-3DB7-40C2-BA84-1FEF20927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4527869"/>
            <a:ext cx="10993384" cy="2105319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Fine-tuning</a:t>
            </a:r>
          </a:p>
          <a:p>
            <a:r>
              <a:rPr lang="ko-KR" altLang="en-US" dirty="0"/>
              <a:t>다른 </a:t>
            </a:r>
            <a:r>
              <a:rPr lang="en-US" altLang="ko-KR" dirty="0"/>
              <a:t>Laten Diffusion Model</a:t>
            </a:r>
            <a:r>
              <a:rPr lang="ko-KR" altLang="en-US" dirty="0"/>
              <a:t>을 그대로 사용</a:t>
            </a:r>
            <a:endParaRPr lang="en-US" altLang="ko-KR" dirty="0"/>
          </a:p>
          <a:p>
            <a:r>
              <a:rPr lang="ko-KR" altLang="en-US" dirty="0"/>
              <a:t>이미지에 고정시킨 이진 서명을 삽입하고</a:t>
            </a:r>
            <a:r>
              <a:rPr lang="en-US" altLang="ko-KR" dirty="0"/>
              <a:t>, </a:t>
            </a:r>
            <a:r>
              <a:rPr lang="ko-KR" altLang="en-US" dirty="0"/>
              <a:t>그걸 다시 </a:t>
            </a:r>
            <a:r>
              <a:rPr lang="en-US" altLang="ko-KR" dirty="0"/>
              <a:t>decoding </a:t>
            </a:r>
            <a:r>
              <a:rPr lang="ko-KR" altLang="en-US" dirty="0"/>
              <a:t>하는 모델을 훈련</a:t>
            </a:r>
            <a:endParaRPr lang="en-US" altLang="ko-KR" dirty="0"/>
          </a:p>
          <a:p>
            <a:r>
              <a:rPr lang="ko-KR" altLang="en-US" dirty="0" err="1"/>
              <a:t>학습하는건</a:t>
            </a:r>
            <a:r>
              <a:rPr lang="ko-KR" altLang="en-US" dirty="0"/>
              <a:t> </a:t>
            </a:r>
            <a:r>
              <a:rPr lang="en-US" altLang="ko-KR" dirty="0"/>
              <a:t>Decoder</a:t>
            </a:r>
            <a:r>
              <a:rPr lang="ko-KR" altLang="en-US" dirty="0"/>
              <a:t>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CD39C3-6B3F-47EE-A656-9EAB8D5C8D9A}"/>
              </a:ext>
            </a:extLst>
          </p:cNvPr>
          <p:cNvSpPr/>
          <p:nvPr/>
        </p:nvSpPr>
        <p:spPr>
          <a:xfrm>
            <a:off x="4954741" y="4343400"/>
            <a:ext cx="4201292" cy="2514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78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4888832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Fine-tuning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044178-25B5-42D0-9114-B6D736F0A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905" y="2538381"/>
            <a:ext cx="4179441" cy="581587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728998F-A9F3-4F4E-A099-BE16A5DB3737}"/>
              </a:ext>
            </a:extLst>
          </p:cNvPr>
          <p:cNvSpPr txBox="1">
            <a:spLocks/>
          </p:cNvSpPr>
          <p:nvPr/>
        </p:nvSpPr>
        <p:spPr>
          <a:xfrm>
            <a:off x="3621506" y="3394708"/>
            <a:ext cx="3784196" cy="1935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Lm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</a:t>
            </a:r>
            <a:r>
              <a:rPr lang="en-US" altLang="ko-KR" sz="2800" b="0" i="0" dirty="0">
                <a:effectLst/>
                <a:latin typeface="Söhne"/>
              </a:rPr>
              <a:t>loss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k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메시지 비트의 수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비트 인덱스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en-US" altLang="ko-KR" b="0" i="0" dirty="0">
                <a:effectLst/>
                <a:latin typeface="Söhne"/>
              </a:rPr>
              <a:t> : </a:t>
            </a:r>
            <a:r>
              <a:rPr lang="ko-KR" altLang="en-US" b="0" i="0" dirty="0">
                <a:effectLst/>
                <a:latin typeface="Söhne"/>
              </a:rPr>
              <a:t>원본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ko-KR" altLang="en-US" b="0" i="0" dirty="0">
                <a:effectLst/>
                <a:latin typeface="KaTeX_Main"/>
              </a:rPr>
              <a:t>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원본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비트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</a:t>
            </a:r>
            <a:r>
              <a:rPr lang="en-US" altLang="ko-KR" b="0" i="0" dirty="0">
                <a:effectLst/>
                <a:latin typeface="KaTeX_Main"/>
              </a:rPr>
              <a:t>′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</a:t>
            </a:r>
            <a:endParaRPr lang="en-US" altLang="ko-KR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1" dirty="0">
                <a:effectLst/>
                <a:latin typeface="KaTeX_Math"/>
              </a:rPr>
              <a:t>mi</a:t>
            </a:r>
            <a:r>
              <a:rPr lang="en-US" altLang="ko-KR" b="0" i="0" dirty="0">
                <a:effectLst/>
                <a:latin typeface="KaTeX_Main"/>
              </a:rPr>
              <a:t>′​</a:t>
            </a:r>
            <a:r>
              <a:rPr lang="ko-KR" altLang="en-US" b="0" i="0" dirty="0">
                <a:effectLst/>
                <a:latin typeface="Söhne"/>
              </a:rPr>
              <a:t> </a:t>
            </a:r>
            <a:r>
              <a:rPr lang="en-US" altLang="ko-KR" b="0" i="0" dirty="0">
                <a:effectLst/>
                <a:latin typeface="Söhne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변형된 이미지에서 추출된 메시지의 </a:t>
            </a:r>
            <a:r>
              <a:rPr lang="en-US" altLang="ko-KR" b="0" i="1" dirty="0" err="1">
                <a:effectLst/>
                <a:latin typeface="KaTeX_Math"/>
              </a:rPr>
              <a:t>i</a:t>
            </a:r>
            <a:r>
              <a:rPr lang="ko-KR" altLang="en-US" b="0" i="0" dirty="0">
                <a:effectLst/>
                <a:latin typeface="Söhne"/>
              </a:rPr>
              <a:t> 번째 값</a:t>
            </a: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03ACBF-FEDB-48D2-9A4E-D366B8D40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58" y="2671989"/>
            <a:ext cx="1606774" cy="314369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D1A3911-07F0-4062-960B-7C673FA628F6}"/>
              </a:ext>
            </a:extLst>
          </p:cNvPr>
          <p:cNvSpPr txBox="1">
            <a:spLocks/>
          </p:cNvSpPr>
          <p:nvPr/>
        </p:nvSpPr>
        <p:spPr>
          <a:xfrm>
            <a:off x="7940844" y="2671988"/>
            <a:ext cx="3784196" cy="2525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ko-KR" sz="1100" b="0" i="1" dirty="0">
                <a:effectLst/>
                <a:latin typeface="KaTeX_Math"/>
              </a:rPr>
              <a:t>Li</a:t>
            </a:r>
            <a:r>
              <a:rPr lang="ko-KR" altLang="en-US" sz="1100" b="0" i="0" dirty="0">
                <a:effectLst/>
                <a:latin typeface="KaTeX_Main"/>
              </a:rPr>
              <a:t>​</a:t>
            </a:r>
            <a:r>
              <a:rPr lang="ko-KR" altLang="en-US" sz="1100" b="0" i="0" dirty="0">
                <a:effectLst/>
                <a:latin typeface="Söhne"/>
              </a:rPr>
              <a:t> </a:t>
            </a:r>
            <a:r>
              <a:rPr lang="en-US" altLang="ko-KR" sz="1100" b="0" i="0" dirty="0">
                <a:effectLst/>
                <a:latin typeface="Söhne"/>
              </a:rPr>
              <a:t>: </a:t>
            </a:r>
            <a:r>
              <a:rPr lang="ko-KR" altLang="en-US" sz="1100" b="0" i="0" dirty="0">
                <a:effectLst/>
                <a:latin typeface="Söhne"/>
              </a:rPr>
              <a:t>이미지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marL="0" indent="0" algn="l">
              <a:buNone/>
            </a:pPr>
            <a:r>
              <a:rPr lang="ko-KR" altLang="en-US" sz="1100" dirty="0">
                <a:latin typeface="Söhne"/>
              </a:rPr>
              <a:t>얼마나 원본 이미지와 비슷하게 복원하였는가</a:t>
            </a:r>
            <a:endParaRPr lang="en-US" altLang="ko-KR" sz="1100" dirty="0">
              <a:latin typeface="Söhne"/>
            </a:endParaRPr>
          </a:p>
          <a:p>
            <a:pPr marL="0" indent="0" algn="l">
              <a:buNone/>
            </a:pPr>
            <a:endParaRPr lang="en-US" altLang="ko-KR" sz="1100" dirty="0">
              <a:latin typeface="Söhne"/>
            </a:endParaRPr>
          </a:p>
          <a:p>
            <a:pPr marL="0" indent="0" algn="l">
              <a:buNone/>
            </a:pPr>
            <a:r>
              <a:rPr lang="ko-KR" altLang="en-US" sz="1100" b="0" i="0" dirty="0">
                <a:effectLst/>
                <a:latin typeface="Söhne"/>
              </a:rPr>
              <a:t>사용 가능한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 dirty="0">
                <a:effectLst/>
                <a:latin typeface="Söhne"/>
              </a:rPr>
              <a:t>Watson-VGG(Default)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Söhne"/>
              </a:rPr>
              <a:t>Watson-</a:t>
            </a:r>
            <a:r>
              <a:rPr lang="en-US" altLang="ko-KR" sz="1100" dirty="0" err="1">
                <a:latin typeface="Söhne"/>
              </a:rPr>
              <a:t>dft</a:t>
            </a:r>
            <a:endParaRPr lang="en-US" altLang="ko-KR" sz="1100" dirty="0">
              <a:latin typeface="Söhne"/>
            </a:endParaRPr>
          </a:p>
          <a:p>
            <a:r>
              <a:rPr lang="en-US" altLang="ko-KR" sz="1100" dirty="0">
                <a:latin typeface="Söhne"/>
              </a:rPr>
              <a:t>Watson-</a:t>
            </a:r>
            <a:r>
              <a:rPr lang="en-US" altLang="ko-KR" sz="1100" dirty="0" err="1">
                <a:latin typeface="Söhne"/>
              </a:rPr>
              <a:t>fft</a:t>
            </a:r>
            <a:endParaRPr lang="en-US" altLang="ko-KR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0" dirty="0">
                <a:effectLst/>
                <a:latin typeface="Söhne"/>
              </a:rPr>
              <a:t>MSE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Söhne"/>
              </a:rPr>
              <a:t>SSIM</a:t>
            </a:r>
            <a:endParaRPr lang="en-US" altLang="ko-KR" sz="1100" b="0" i="0" dirty="0">
              <a:effectLst/>
              <a:latin typeface="Söhne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0CC596D-AEAD-45D2-99A9-582DF33A93DD}"/>
              </a:ext>
            </a:extLst>
          </p:cNvPr>
          <p:cNvSpPr txBox="1">
            <a:spLocks/>
          </p:cNvSpPr>
          <p:nvPr/>
        </p:nvSpPr>
        <p:spPr>
          <a:xfrm>
            <a:off x="669634" y="3394708"/>
            <a:ext cx="2157787" cy="1935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1" dirty="0">
                <a:effectLst/>
                <a:latin typeface="KaTeX_Math"/>
              </a:rPr>
              <a:t>L</a:t>
            </a:r>
            <a:r>
              <a:rPr lang="ko-KR" altLang="en-US" sz="1100" b="0" i="0" dirty="0">
                <a:effectLst/>
                <a:latin typeface="Söhne"/>
              </a:rPr>
              <a:t> </a:t>
            </a:r>
            <a:r>
              <a:rPr lang="en-US" altLang="ko-KR" sz="1100" b="0" i="0" dirty="0">
                <a:effectLst/>
                <a:latin typeface="Söhne"/>
              </a:rPr>
              <a:t>: </a:t>
            </a:r>
            <a:r>
              <a:rPr lang="ko-KR" altLang="en-US" sz="1100" b="0" i="0" dirty="0">
                <a:effectLst/>
                <a:latin typeface="Söhne"/>
              </a:rPr>
              <a:t>전체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1" dirty="0" err="1">
                <a:effectLst/>
                <a:latin typeface="KaTeX_Math"/>
              </a:rPr>
              <a:t>Lm</a:t>
            </a:r>
            <a:r>
              <a:rPr lang="en-US" altLang="ko-KR" sz="1100" b="0" i="0" dirty="0">
                <a:effectLst/>
                <a:latin typeface="Söhne"/>
              </a:rPr>
              <a:t>​ : </a:t>
            </a:r>
            <a:r>
              <a:rPr lang="ko-KR" altLang="en-US" sz="1100" b="0" i="0" dirty="0">
                <a:effectLst/>
                <a:latin typeface="Söhne"/>
              </a:rPr>
              <a:t>메시지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100" b="0" i="1" dirty="0">
                <a:effectLst/>
                <a:latin typeface="KaTeX_Math"/>
              </a:rPr>
              <a:t>Li</a:t>
            </a:r>
            <a:r>
              <a:rPr lang="en-US" altLang="ko-KR" sz="1100" b="0" i="0" dirty="0">
                <a:effectLst/>
                <a:latin typeface="Söhne"/>
              </a:rPr>
              <a:t> : </a:t>
            </a:r>
            <a:r>
              <a:rPr lang="ko-KR" altLang="en-US" sz="1100" dirty="0">
                <a:latin typeface="Söhne"/>
              </a:rPr>
              <a:t>이미</a:t>
            </a:r>
            <a:r>
              <a:rPr lang="ko-KR" altLang="en-US" sz="1100" b="0" i="0" dirty="0">
                <a:effectLst/>
                <a:latin typeface="Söhne"/>
              </a:rPr>
              <a:t>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  <a:endParaRPr lang="ko-KR" altLang="en-US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l-GR" altLang="ko-KR" sz="1100" b="0" i="1" dirty="0">
                <a:effectLst/>
                <a:latin typeface="KaTeX_Math"/>
              </a:rPr>
              <a:t>λ</a:t>
            </a:r>
            <a:r>
              <a:rPr lang="en-US" altLang="ko-KR" sz="1100" b="0" i="1" dirty="0" err="1">
                <a:effectLst/>
                <a:latin typeface="KaTeX_Math"/>
              </a:rPr>
              <a:t>i</a:t>
            </a:r>
            <a:r>
              <a:rPr lang="en-US" altLang="ko-KR" sz="1100" b="0" i="0" dirty="0">
                <a:effectLst/>
                <a:latin typeface="Söhne"/>
              </a:rPr>
              <a:t>​ : </a:t>
            </a:r>
            <a:r>
              <a:rPr lang="ko-KR" altLang="en-US" sz="1100" b="0" i="0" dirty="0">
                <a:effectLst/>
                <a:latin typeface="Söhne"/>
              </a:rPr>
              <a:t>이미지 </a:t>
            </a:r>
            <a:r>
              <a:rPr lang="en-US" altLang="ko-KR" sz="1100" b="0" i="0" dirty="0">
                <a:effectLst/>
                <a:latin typeface="Söhne"/>
              </a:rPr>
              <a:t>loss</a:t>
            </a:r>
            <a:r>
              <a:rPr lang="ko-KR" altLang="en-US" sz="1100" b="0" i="0" dirty="0">
                <a:effectLst/>
                <a:latin typeface="Söhne"/>
              </a:rPr>
              <a:t> 가중치</a:t>
            </a:r>
            <a:endParaRPr lang="ko-KR" altLang="en-US" sz="1100" b="0" i="1" dirty="0">
              <a:effectLst/>
              <a:latin typeface="KaTeX_Math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100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1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9583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8553</TotalTime>
  <Words>337</Words>
  <Application>Microsoft Office PowerPoint</Application>
  <PresentationFormat>와이드스크린</PresentationFormat>
  <Paragraphs>70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KaTeX_Main</vt:lpstr>
      <vt:lpstr>KaTeX_Math</vt:lpstr>
      <vt:lpstr>Söhne</vt:lpstr>
      <vt:lpstr>맑은 고딕</vt:lpstr>
      <vt:lpstr>맑은 고딕 (본문)</vt:lpstr>
      <vt:lpstr>Arial</vt:lpstr>
      <vt:lpstr>Office 테마</vt:lpstr>
      <vt:lpstr>Rooting Watermarks in Latent Diffusion Models</vt:lpstr>
      <vt:lpstr>1. 논문 개요</vt:lpstr>
      <vt:lpstr>1. 논문 개요</vt:lpstr>
      <vt:lpstr>1. 논문 개요</vt:lpstr>
      <vt:lpstr>1. 논문 개요</vt:lpstr>
      <vt:lpstr>2. 모델</vt:lpstr>
      <vt:lpstr>2. 모델</vt:lpstr>
      <vt:lpstr>2. 모델</vt:lpstr>
      <vt:lpstr>2. 모델</vt:lpstr>
      <vt:lpstr>2. 모델</vt:lpstr>
      <vt:lpstr>3. 평가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etri</cp:lastModifiedBy>
  <cp:revision>170</cp:revision>
  <dcterms:created xsi:type="dcterms:W3CDTF">2023-09-03T23:41:12Z</dcterms:created>
  <dcterms:modified xsi:type="dcterms:W3CDTF">2023-11-10T05:03:02Z</dcterms:modified>
</cp:coreProperties>
</file>