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300" r:id="rId4"/>
    <p:sldId id="295" r:id="rId5"/>
    <p:sldId id="293" r:id="rId6"/>
    <p:sldId id="303" r:id="rId7"/>
    <p:sldId id="297" r:id="rId8"/>
    <p:sldId id="301" r:id="rId9"/>
    <p:sldId id="302" r:id="rId10"/>
    <p:sldId id="27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범" initials="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06" autoAdjust="0"/>
  </p:normalViewPr>
  <p:slideViewPr>
    <p:cSldViewPr snapToGrid="0">
      <p:cViewPr varScale="1">
        <p:scale>
          <a:sx n="105" d="100"/>
          <a:sy n="105" d="100"/>
        </p:scale>
        <p:origin x="792" y="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890B703-0836-499D-9F8D-D18F794AD7C3}" type="datetime1">
              <a:rPr lang="ko-KR" altLang="en-US"/>
              <a:pPr lvl="0">
                <a:defRPr/>
              </a:pPr>
              <a:t>2024-02-27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17CD097A-5759-4135-9984-2451C32C345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8749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 don't know how much you know about </a:t>
            </a:r>
            <a:r>
              <a:rPr lang="en-US" altLang="ko-KR" dirty="0" err="1"/>
              <a:t>Padim</a:t>
            </a:r>
            <a:r>
              <a:rPr lang="en-US" altLang="ko-KR" dirty="0"/>
              <a:t>, so I’ll explain a quick overview of the basics of </a:t>
            </a:r>
            <a:r>
              <a:rPr lang="en-US" altLang="ko-KR" dirty="0" err="1"/>
              <a:t>Padim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7CD097A-5759-4135-9984-2451C32C3456}" type="slidenum">
              <a:rPr lang="ko-KR" altLang="en-US" smtClean="0"/>
              <a:pPr lvl="0"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81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8B5A4-07B3-41DA-9CCB-7C269E949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0C7F7C-B063-401C-AD3C-C4E6EEF3F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8C55D4-6E7A-4478-AB73-5D086C0BE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7F28FC-AFF0-488B-B058-30CDFE583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7CE6D8-3DEE-4FFB-B8CC-2590207B4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688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39F7A9-8DB3-444F-9F75-A4F8A7CB8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200F34-E229-4A29-B83C-1CAAC613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EB7956-F14D-45BD-B395-7571B8DA2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8FB897-3976-41E6-B994-B0FB14FE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72C38A-D01B-465E-8D2D-161E0C86C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811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0FA8A1-92BC-4F01-8FF5-1FF539DBF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EAC50B-ABB9-44B0-BC19-93C84E298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E6FEE9-FF6A-4CFE-BBF4-69E12BBF0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D1C18D-0A96-4A4D-B846-55EDEB087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3F683A-6457-4F07-9A5C-3F19FBF7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580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8ADAA-02B0-4CC0-84EB-33164543A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8F555C-B11A-4CD2-AB7D-AD87EF0D6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01D298-F768-494A-A2BE-50590024A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BA98B7-167D-4481-8452-01D4E78D7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303255-F1FE-49A2-AA49-78BAF4C38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343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5F1FA-E30A-4976-AC3B-5537520F6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A782F3-9641-458A-9E1C-410C09BD2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7B526E-F1D5-4459-A794-C1443AAEB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B0F613-6860-4CB0-9CDA-BAEF11D5A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B9C12F-D523-4866-B1EF-67EEBEFC4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941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51BD7-9FD1-4E3F-904B-938F46A5F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BE2C1A-A65D-4BB2-ADB6-81CE7DCD51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DE7D35-F8A7-4901-B1CF-65E9912E1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2FBA57-6434-44FB-9423-D30B5A0AE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DC378C-63ED-42A6-BCFA-322346143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00351-0349-4B2B-92E5-96C15A877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262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43BD1B-A23A-403A-AFEA-0B1E9653C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ED2CDA-CFC4-4289-AFAD-10EA4A0EE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361F89-323F-4E43-873F-53E2AF852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D1B05C-7FA5-4421-ACC2-03C2D9C47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A737D7-9CB5-4FEA-98F0-41C68B5F81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03BDAC-4D1A-4631-8E6E-CF852BE76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AB009F-3A51-409C-818F-8F8BFF767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D4E171-0565-4896-AAA8-0205D1B5A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86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D25FB-38FF-48A6-91CF-760411564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6F27E0D-6325-407F-930E-B9DA1768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DAC39A-E35E-4FCF-8D91-9978B897B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0782D4-9E3B-41DA-A84D-856ED351C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71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87669A-22E4-45FA-B16A-9E94214EA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F877C7B-80A9-4C7E-9BAF-B634EFF03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066F25-6859-4B6B-92AD-58E67BAAA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025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AC5B2-B3CF-457E-807C-C961C8056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7BE667-EC92-47FB-81D0-7E9DF5ECF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D5D97F-1350-4ED4-869A-619E6C933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23BECC-D6B2-4220-85BD-797D4993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5FDD9A-43ED-47A2-ADD3-0107CCCF1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27098A-D18F-443A-B5E1-FB71623E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805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8FF874-BBCA-487F-9F18-6DBA15E09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479D7B-BB6B-4B8E-A19F-E861E42708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E1B071-A4EB-416D-B0BF-A3B4FF16D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012D8C-1522-4FCC-834C-219ED2F74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0DE660-5208-4B5D-9406-7D72313F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D24371-6AB6-42F1-94B0-F935113C5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540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8F7479-FF21-4222-8806-3F2AD9E1D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68B93F-0090-48BA-9EE3-65ED9FE52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A37ED6-AADE-4BAA-AC44-22E3457CF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25AB-0F5E-4B1B-A3F7-CE19EA6D8895}" type="datetimeFigureOut">
              <a:rPr lang="ko-KR" altLang="en-US" smtClean="0"/>
              <a:t>2024-02-27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9F95C2-CB16-4068-BEBA-57941DC545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D01924-8D57-4023-B845-DB4F12ED3A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701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49F080E1-9077-4CD0-AA6A-FE511F4FF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8ED5B06-90F0-4CF4-AE7C-A13AB71034B4}"/>
              </a:ext>
            </a:extLst>
          </p:cNvPr>
          <p:cNvSpPr/>
          <p:nvPr/>
        </p:nvSpPr>
        <p:spPr>
          <a:xfrm>
            <a:off x="6858000" y="1"/>
            <a:ext cx="533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F304094-1B3C-45E9-BDE7-1F16E590A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78052" y="1187933"/>
            <a:ext cx="5267393" cy="2387600"/>
          </a:xfrm>
        </p:spPr>
        <p:txBody>
          <a:bodyPr>
            <a:noAutofit/>
          </a:bodyPr>
          <a:lstStyle/>
          <a:p>
            <a:r>
              <a:rPr lang="en-US" altLang="ko-KR" sz="3600" i="1" dirty="0">
                <a:solidFill>
                  <a:schemeClr val="bg1"/>
                </a:solidFill>
                <a:latin typeface="Georgia" panose="02040502050405020303" pitchFamily="18" charset="0"/>
              </a:rPr>
              <a:t>Enhancing Multi Class Anomaly Detection through Diffusion Refinement</a:t>
            </a:r>
            <a:endParaRPr lang="ko-KR" altLang="en-US" sz="3600" i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B156B5-7A44-45F1-9823-76506987A1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5210" y="3575533"/>
            <a:ext cx="4665962" cy="1187932"/>
          </a:xfrm>
        </p:spPr>
        <p:txBody>
          <a:bodyPr>
            <a:normAutofit/>
          </a:bodyPr>
          <a:lstStyle/>
          <a:p>
            <a:endParaRPr lang="en-US" altLang="ko-KR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Georgia" panose="02040502050405020303" pitchFamily="18" charset="0"/>
              </a:rPr>
              <a:t>Paper review</a:t>
            </a:r>
          </a:p>
        </p:txBody>
      </p:sp>
      <p:sp>
        <p:nvSpPr>
          <p:cNvPr id="13" name="부제목 2">
            <a:extLst>
              <a:ext uri="{FF2B5EF4-FFF2-40B4-BE49-F238E27FC236}">
                <a16:creationId xmlns:a16="http://schemas.microsoft.com/office/drawing/2014/main" id="{0FB941B4-70D7-4C54-BB7F-26210ED71985}"/>
              </a:ext>
            </a:extLst>
          </p:cNvPr>
          <p:cNvSpPr txBox="1">
            <a:spLocks/>
          </p:cNvSpPr>
          <p:nvPr/>
        </p:nvSpPr>
        <p:spPr>
          <a:xfrm>
            <a:off x="7215210" y="5369167"/>
            <a:ext cx="4665962" cy="1187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err="1">
                <a:solidFill>
                  <a:schemeClr val="bg1"/>
                </a:solidFill>
                <a:latin typeface="Georgia" panose="02040502050405020303" pitchFamily="18" charset="0"/>
              </a:rPr>
              <a:t>Gibeom</a:t>
            </a:r>
            <a:r>
              <a:rPr lang="en-US" altLang="ko-KR" sz="1800" dirty="0">
                <a:solidFill>
                  <a:schemeClr val="bg1"/>
                </a:solidFill>
                <a:latin typeface="Georgia" panose="02040502050405020303" pitchFamily="18" charset="0"/>
              </a:rPr>
              <a:t> Kim (UST)</a:t>
            </a:r>
          </a:p>
        </p:txBody>
      </p:sp>
    </p:spTree>
    <p:extLst>
      <p:ext uri="{BB962C8B-B14F-4D97-AF65-F5344CB8AC3E}">
        <p14:creationId xmlns:p14="http://schemas.microsoft.com/office/powerpoint/2010/main" val="422709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313114F-054B-4C61-802F-B24C61596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latin typeface="Georgia" panose="02040502050405020303" pitchFamily="18" charset="0"/>
              </a:rPr>
              <a:t>Thank you</a:t>
            </a:r>
            <a:endParaRPr lang="ko-KR" alt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504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0FDCC6DD-0921-4BE7-9CD5-77D5E386700C}"/>
              </a:ext>
            </a:extLst>
          </p:cNvPr>
          <p:cNvSpPr/>
          <p:nvPr/>
        </p:nvSpPr>
        <p:spPr>
          <a:xfrm>
            <a:off x="0" y="0"/>
            <a:ext cx="12192000" cy="1138060"/>
          </a:xfrm>
          <a:prstGeom prst="rect">
            <a:avLst/>
          </a:prstGeom>
          <a:blipFill dpi="0"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732" y="0"/>
            <a:ext cx="10515600" cy="1145885"/>
          </a:xfrm>
        </p:spPr>
        <p:txBody>
          <a:bodyPr/>
          <a:lstStyle/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Index</a:t>
            </a:r>
            <a:endParaRPr lang="ko-KR" alt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48F01B7A-7B1A-44DB-BD8C-14C2DE01E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/>
              <a:t>Paper abstract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1-1. Anomaly Detection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1-2. </a:t>
            </a:r>
            <a:r>
              <a:rPr lang="en-US" altLang="ko-KR" dirty="0" err="1"/>
              <a:t>Mahalanobis</a:t>
            </a:r>
            <a:r>
              <a:rPr lang="en-US" altLang="ko-KR" dirty="0"/>
              <a:t> Distance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dirty="0"/>
              <a:t>Model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altLang="ko-KR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dirty="0"/>
              <a:t>Conclusion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0938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0FDCC6DD-0921-4BE7-9CD5-77D5E386700C}"/>
              </a:ext>
            </a:extLst>
          </p:cNvPr>
          <p:cNvSpPr/>
          <p:nvPr/>
        </p:nvSpPr>
        <p:spPr>
          <a:xfrm>
            <a:off x="0" y="1562"/>
            <a:ext cx="12192000" cy="1138060"/>
          </a:xfrm>
          <a:prstGeom prst="rect">
            <a:avLst/>
          </a:prstGeom>
          <a:blipFill dpi="0"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732" y="0"/>
            <a:ext cx="10515600" cy="1145885"/>
          </a:xfrm>
        </p:spPr>
        <p:txBody>
          <a:bodyPr/>
          <a:lstStyle/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1. Paper abstract</a:t>
            </a:r>
            <a:endParaRPr lang="ko-KR" alt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48F01B7A-7B1A-44DB-BD8C-14C2DE01E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Anomaly detection</a:t>
            </a:r>
            <a:r>
              <a:rPr lang="ko-KR" altLang="en-US" dirty="0"/>
              <a:t>을 위한 방법은 크게 </a:t>
            </a:r>
            <a:r>
              <a:rPr lang="en-US" altLang="ko-KR" dirty="0"/>
              <a:t>3</a:t>
            </a:r>
            <a:r>
              <a:rPr lang="ko-KR" altLang="en-US" dirty="0"/>
              <a:t>가지로 </a:t>
            </a:r>
            <a:r>
              <a:rPr lang="ko-KR" altLang="en-US" dirty="0" err="1"/>
              <a:t>나눌수</a:t>
            </a:r>
            <a:r>
              <a:rPr lang="ko-KR" altLang="en-US" dirty="0"/>
              <a:t> 있다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err="1"/>
              <a:t>Padim</a:t>
            </a:r>
            <a:r>
              <a:rPr lang="en-US" altLang="ko-KR" dirty="0"/>
              <a:t>, </a:t>
            </a:r>
            <a:r>
              <a:rPr lang="en-US" altLang="ko-KR" dirty="0" err="1"/>
              <a:t>patchcore</a:t>
            </a:r>
            <a:r>
              <a:rPr lang="en-US" altLang="ko-KR" dirty="0"/>
              <a:t> </a:t>
            </a:r>
            <a:r>
              <a:rPr lang="ko-KR" altLang="en-US" dirty="0"/>
              <a:t>같은 </a:t>
            </a:r>
            <a:r>
              <a:rPr lang="en-US" altLang="ko-KR" dirty="0"/>
              <a:t>pretrained </a:t>
            </a:r>
            <a:r>
              <a:rPr lang="en-US" altLang="ko-KR" dirty="0" err="1"/>
              <a:t>cnn</a:t>
            </a:r>
            <a:r>
              <a:rPr lang="en-US" altLang="ko-KR" dirty="0"/>
              <a:t> </a:t>
            </a:r>
            <a:r>
              <a:rPr lang="ko-KR" altLang="en-US" dirty="0"/>
              <a:t>모델 이용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Image reconstruction</a:t>
            </a:r>
            <a:r>
              <a:rPr lang="ko-KR" altLang="en-US" dirty="0"/>
              <a:t>을 이용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 err="1"/>
              <a:t>Dnn</a:t>
            </a:r>
            <a:r>
              <a:rPr lang="en-US" altLang="ko-KR" dirty="0"/>
              <a:t> </a:t>
            </a:r>
            <a:r>
              <a:rPr lang="ko-KR" altLang="en-US" dirty="0"/>
              <a:t>학습을 이용</a:t>
            </a:r>
            <a:endParaRPr lang="en-US" altLang="ko-KR" dirty="0"/>
          </a:p>
          <a:p>
            <a:r>
              <a:rPr lang="ko-KR" altLang="en-US" dirty="0"/>
              <a:t>이 중 </a:t>
            </a:r>
            <a:r>
              <a:rPr lang="en-US" altLang="ko-KR" dirty="0"/>
              <a:t>1</a:t>
            </a:r>
            <a:r>
              <a:rPr lang="ko-KR" altLang="en-US" dirty="0"/>
              <a:t>번과 </a:t>
            </a:r>
            <a:r>
              <a:rPr lang="en-US" altLang="ko-KR" dirty="0"/>
              <a:t>2</a:t>
            </a:r>
            <a:r>
              <a:rPr lang="ko-KR" altLang="en-US" dirty="0"/>
              <a:t>번을 같이 사용하는 모델</a:t>
            </a:r>
            <a:endParaRPr lang="en-US" altLang="ko-KR" dirty="0"/>
          </a:p>
          <a:p>
            <a:r>
              <a:rPr lang="ko-KR" altLang="en-US" dirty="0"/>
              <a:t>단일 클래스 예측이 아닌 멀티 클래스 예측 모델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7891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A726709-6BA9-4DE9-BFF4-9EB1E6A51D86}"/>
              </a:ext>
            </a:extLst>
          </p:cNvPr>
          <p:cNvSpPr/>
          <p:nvPr/>
        </p:nvSpPr>
        <p:spPr>
          <a:xfrm>
            <a:off x="0" y="1562"/>
            <a:ext cx="12192000" cy="1138060"/>
          </a:xfrm>
          <a:prstGeom prst="rect">
            <a:avLst/>
          </a:prstGeom>
          <a:blipFill dpi="0"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D162247A-0DEE-4BA3-AA5A-880FC753F8F5}"/>
              </a:ext>
            </a:extLst>
          </p:cNvPr>
          <p:cNvSpPr txBox="1">
            <a:spLocks/>
          </p:cNvSpPr>
          <p:nvPr/>
        </p:nvSpPr>
        <p:spPr>
          <a:xfrm>
            <a:off x="540000" y="0"/>
            <a:ext cx="10515600" cy="1145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1. Paper Abstract</a:t>
            </a:r>
            <a:endParaRPr lang="ko-KR" alt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74930A4-5C32-47BB-869A-C3E12FB44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79589"/>
            <a:ext cx="10515600" cy="1710246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Georgia" panose="02040502050405020303" pitchFamily="18" charset="0"/>
              </a:rPr>
              <a:t> Simplified data processing flow of a </a:t>
            </a:r>
            <a:r>
              <a:rPr lang="en-US" altLang="ko-KR" dirty="0" err="1">
                <a:latin typeface="Georgia" panose="02040502050405020303" pitchFamily="18" charset="0"/>
              </a:rPr>
              <a:t>PaDim</a:t>
            </a:r>
            <a:r>
              <a:rPr lang="en-US" altLang="ko-KR" dirty="0">
                <a:latin typeface="Georgia" panose="02040502050405020303" pitchFamily="18" charset="0"/>
              </a:rPr>
              <a:t> model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316C2D1-F5FE-4DD1-A136-35913A741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350" y="1463810"/>
            <a:ext cx="8563299" cy="4322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814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09D341D-4ADC-4571-8620-7FC1D5204B75}"/>
              </a:ext>
            </a:extLst>
          </p:cNvPr>
          <p:cNvSpPr/>
          <p:nvPr/>
        </p:nvSpPr>
        <p:spPr>
          <a:xfrm>
            <a:off x="0" y="1562"/>
            <a:ext cx="12192000" cy="1138060"/>
          </a:xfrm>
          <a:prstGeom prst="rect">
            <a:avLst/>
          </a:prstGeom>
          <a:blipFill dpi="0"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95A909E-8A17-451D-B1FD-4ED5E9A31658}"/>
              </a:ext>
            </a:extLst>
          </p:cNvPr>
          <p:cNvSpPr txBox="1">
            <a:spLocks/>
          </p:cNvSpPr>
          <p:nvPr/>
        </p:nvSpPr>
        <p:spPr>
          <a:xfrm>
            <a:off x="838200" y="1362075"/>
            <a:ext cx="10515600" cy="5038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latin typeface="Georgia" panose="02040502050405020303" pitchFamily="18" charset="0"/>
              </a:rPr>
              <a:t>Base model</a:t>
            </a:r>
          </a:p>
          <a:p>
            <a:endParaRPr lang="en-US" altLang="ko-KR" dirty="0">
              <a:latin typeface="Georgia" panose="02040502050405020303" pitchFamily="18" charset="0"/>
            </a:endParaRPr>
          </a:p>
          <a:p>
            <a:endParaRPr lang="en-US" altLang="ko-KR" dirty="0">
              <a:latin typeface="Georgia" panose="02040502050405020303" pitchFamily="18" charset="0"/>
            </a:endParaRPr>
          </a:p>
          <a:p>
            <a:endParaRPr lang="en-US" altLang="ko-KR" dirty="0">
              <a:latin typeface="Georgia" panose="02040502050405020303" pitchFamily="18" charset="0"/>
            </a:endParaRPr>
          </a:p>
          <a:p>
            <a:endParaRPr lang="en-US" altLang="ko-KR" dirty="0">
              <a:latin typeface="Georgia" panose="02040502050405020303" pitchFamily="18" charset="0"/>
            </a:endParaRPr>
          </a:p>
          <a:p>
            <a:r>
              <a:rPr lang="en-US" altLang="ko-KR" dirty="0">
                <a:latin typeface="Georgia" panose="02040502050405020303" pitchFamily="18" charset="0"/>
              </a:rPr>
              <a:t>For dimensionality reduction, part of channels are used to calculate mean and covariance</a:t>
            </a:r>
          </a:p>
          <a:p>
            <a:endParaRPr lang="ko-KR" altLang="en-US" dirty="0">
              <a:latin typeface="Georgia" panose="02040502050405020303" pitchFamily="18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B3ABAFFB-F7F3-4F2F-B8F1-E27184F30CA6}"/>
              </a:ext>
            </a:extLst>
          </p:cNvPr>
          <p:cNvSpPr txBox="1">
            <a:spLocks/>
          </p:cNvSpPr>
          <p:nvPr/>
        </p:nvSpPr>
        <p:spPr>
          <a:xfrm>
            <a:off x="540000" y="0"/>
            <a:ext cx="10515600" cy="1145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2. Model</a:t>
            </a:r>
            <a:endParaRPr lang="ko-KR" alt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F376D04-6E7C-4A40-8B34-A8CC4A6CF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8247" y="2021974"/>
            <a:ext cx="5575505" cy="281405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EE634AD-036F-4C19-AC0B-58E20EF8F6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953" b="52884"/>
          <a:stretch/>
        </p:blipFill>
        <p:spPr>
          <a:xfrm>
            <a:off x="3308247" y="2021974"/>
            <a:ext cx="3961234" cy="132588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9C5D6A0-7154-4C16-8BC7-CA6D9E1B75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047" t="36394" b="55158"/>
          <a:stretch/>
        </p:blipFill>
        <p:spPr>
          <a:xfrm>
            <a:off x="7269481" y="3046102"/>
            <a:ext cx="1614270" cy="23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982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09D341D-4ADC-4571-8620-7FC1D5204B75}"/>
              </a:ext>
            </a:extLst>
          </p:cNvPr>
          <p:cNvSpPr/>
          <p:nvPr/>
        </p:nvSpPr>
        <p:spPr>
          <a:xfrm>
            <a:off x="0" y="1562"/>
            <a:ext cx="12192000" cy="1138060"/>
          </a:xfrm>
          <a:prstGeom prst="rect">
            <a:avLst/>
          </a:prstGeom>
          <a:blipFill dpi="0"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95A909E-8A17-451D-B1FD-4ED5E9A31658}"/>
              </a:ext>
            </a:extLst>
          </p:cNvPr>
          <p:cNvSpPr txBox="1">
            <a:spLocks/>
          </p:cNvSpPr>
          <p:nvPr/>
        </p:nvSpPr>
        <p:spPr>
          <a:xfrm>
            <a:off x="838200" y="1362075"/>
            <a:ext cx="10515600" cy="5038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latin typeface="Georgia" panose="02040502050405020303" pitchFamily="18" charset="0"/>
              </a:rPr>
              <a:t>Base model</a:t>
            </a:r>
          </a:p>
          <a:p>
            <a:endParaRPr lang="en-US" altLang="ko-KR" dirty="0">
              <a:latin typeface="Georgia" panose="02040502050405020303" pitchFamily="18" charset="0"/>
            </a:endParaRPr>
          </a:p>
          <a:p>
            <a:endParaRPr lang="en-US" altLang="ko-KR" dirty="0">
              <a:latin typeface="Georgia" panose="02040502050405020303" pitchFamily="18" charset="0"/>
            </a:endParaRPr>
          </a:p>
          <a:p>
            <a:endParaRPr lang="en-US" altLang="ko-KR" dirty="0">
              <a:latin typeface="Georgia" panose="02040502050405020303" pitchFamily="18" charset="0"/>
            </a:endParaRPr>
          </a:p>
          <a:p>
            <a:endParaRPr lang="en-US" altLang="ko-KR" dirty="0">
              <a:latin typeface="Georgia" panose="02040502050405020303" pitchFamily="18" charset="0"/>
            </a:endParaRPr>
          </a:p>
          <a:p>
            <a:r>
              <a:rPr lang="en-US" altLang="ko-KR" dirty="0">
                <a:latin typeface="Georgia" panose="02040502050405020303" pitchFamily="18" charset="0"/>
              </a:rPr>
              <a:t>For dimensionality reduction, part of channels are used to calculate mean and covariance</a:t>
            </a:r>
          </a:p>
          <a:p>
            <a:endParaRPr lang="ko-KR" altLang="en-US" dirty="0">
              <a:latin typeface="Georgia" panose="02040502050405020303" pitchFamily="18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B3ABAFFB-F7F3-4F2F-B8F1-E27184F30CA6}"/>
              </a:ext>
            </a:extLst>
          </p:cNvPr>
          <p:cNvSpPr txBox="1">
            <a:spLocks/>
          </p:cNvSpPr>
          <p:nvPr/>
        </p:nvSpPr>
        <p:spPr>
          <a:xfrm>
            <a:off x="540000" y="0"/>
            <a:ext cx="10515600" cy="1145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2. Model</a:t>
            </a:r>
            <a:endParaRPr lang="ko-KR" alt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F376D04-6E7C-4A40-8B34-A8CC4A6CF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8247" y="2021974"/>
            <a:ext cx="5575505" cy="281405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EE634AD-036F-4C19-AC0B-58E20EF8F6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953" b="52884"/>
          <a:stretch/>
        </p:blipFill>
        <p:spPr>
          <a:xfrm>
            <a:off x="3308247" y="2021974"/>
            <a:ext cx="3961234" cy="132588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9C5D6A0-7154-4C16-8BC7-CA6D9E1B75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047" t="36394" b="55158"/>
          <a:stretch/>
        </p:blipFill>
        <p:spPr>
          <a:xfrm>
            <a:off x="7269481" y="3046102"/>
            <a:ext cx="1614270" cy="23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782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FCFF1AD-9D37-44AF-8BEC-07348036B89F}"/>
              </a:ext>
            </a:extLst>
          </p:cNvPr>
          <p:cNvSpPr/>
          <p:nvPr/>
        </p:nvSpPr>
        <p:spPr>
          <a:xfrm>
            <a:off x="0" y="1562"/>
            <a:ext cx="12192000" cy="1138060"/>
          </a:xfrm>
          <a:prstGeom prst="rect">
            <a:avLst/>
          </a:prstGeom>
          <a:blipFill dpi="0"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4C6481-ED90-4C56-B6A1-40A93D78C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690" y="5144348"/>
            <a:ext cx="5856667" cy="8164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id="{30029AAD-8E8B-4222-9628-06EDE3155E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739593"/>
                <a:ext cx="4718801" cy="19852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𝑇h𝑒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𝑝𝑎𝑡𝑐h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𝑒𝑚𝑏𝑒𝑑𝑑𝑖𝑛𝑔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𝑣𝑒𝑐𝑡𝑜𝑟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𝑐𝑜𝑟𝑟𝑒𝑠𝑝𝑜𝑛𝑑𝑖𝑛𝑔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𝑝𝑜𝑠𝑖𝑡𝑖𝑜𝑛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altLang="ko-KR" sz="1200" i="1" dirty="0">
                  <a:latin typeface="Georgia" panose="02040502050405020303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2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𝑇h𝑒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𝑤h𝑖𝑐h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𝑎𝑣𝑒𝑟𝑎𝑔𝑒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𝑒𝑚𝑏𝑒𝑑𝑑𝑖𝑛𝑔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𝑣𝑒𝑐𝑡𝑜𝑟𝑠</m:t>
                    </m:r>
                  </m:oMath>
                </a14:m>
                <a:r>
                  <a:rPr lang="en-US" altLang="ko-KR" sz="1200" i="1" dirty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𝑡𝑟𝑎𝑖𝑛𝑖𝑛𝑔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𝑖𝑚𝑎𝑔𝑒𝑠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𝑝𝑜𝑠𝑖𝑡𝑖𝑜𝑛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ko-KR" sz="12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ko-KR" sz="1200" i="1" dirty="0">
                    <a:latin typeface="Georgia" panose="02040502050405020303" pitchFamily="18" charset="0"/>
                  </a:rPr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ko-KR" sz="1200" i="1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𝑇h𝑒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𝑐𝑜𝑣𝑎𝑟𝑖𝑎𝑛𝑐𝑒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𝑚𝑎𝑡𝑟𝑖𝑥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𝑜𝑓</m:t>
                    </m:r>
                  </m:oMath>
                </a14:m>
                <a:r>
                  <a:rPr lang="en-US" altLang="ko-KR" sz="1200" i="1" dirty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ko-KR" sz="1200" i="1" dirty="0">
                    <a:latin typeface="Georgia" panose="02040502050405020303" pitchFamily="18" charset="0"/>
                  </a:rPr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120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altLang="ko-KR" sz="12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𝑇h𝑒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𝑀𝑎h𝑎𝑙𝑎𝑛𝑜𝑏𝑖𝑠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𝑑𝑖𝑠𝑡𝑎𝑛𝑐𝑒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𝑝𝑎𝑡𝑐h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𝑒𝑚𝑏𝑒𝑑𝑑𝑖𝑛𝑔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𝑣𝑒𝑐𝑡𝑜𝑟</m:t>
                    </m:r>
                  </m:oMath>
                </a14:m>
                <a:r>
                  <a:rPr lang="en-US" altLang="ko-KR" sz="1200" i="1" dirty="0">
                    <a:latin typeface="Georgia" panose="02040502050405020303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𝑝𝑜𝑠𝑖𝑡𝑖𝑜𝑛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𝑡𝑒𝑠𝑡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𝑖𝑚𝑎𝑔𝑒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ko-KR" sz="1200" dirty="0">
                  <a:latin typeface="Georgia" panose="02040502050405020303" pitchFamily="18" charset="0"/>
                </a:endParaRPr>
              </a:p>
            </p:txBody>
          </p:sp>
        </mc:Choice>
        <mc:Fallback xmlns=""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id="{30029AAD-8E8B-4222-9628-06EDE3155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39593"/>
                <a:ext cx="4718801" cy="1985210"/>
              </a:xfrm>
              <a:prstGeom prst="rect">
                <a:avLst/>
              </a:prstGeom>
              <a:blipFill>
                <a:blip r:embed="rId4"/>
                <a:stretch>
                  <a:fillRect r="-11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제목 1">
            <a:extLst>
              <a:ext uri="{FF2B5EF4-FFF2-40B4-BE49-F238E27FC236}">
                <a16:creationId xmlns:a16="http://schemas.microsoft.com/office/drawing/2014/main" id="{72F7E889-1B79-4CB2-9AED-9AA615AF7E2E}"/>
              </a:ext>
            </a:extLst>
          </p:cNvPr>
          <p:cNvSpPr txBox="1">
            <a:spLocks/>
          </p:cNvSpPr>
          <p:nvPr/>
        </p:nvSpPr>
        <p:spPr>
          <a:xfrm>
            <a:off x="540000" y="0"/>
            <a:ext cx="10515600" cy="1145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2. Model</a:t>
            </a:r>
            <a:endParaRPr lang="ko-KR" alt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4BA3D9FB-F06F-430C-B1CE-116C1F941B1D}"/>
              </a:ext>
            </a:extLst>
          </p:cNvPr>
          <p:cNvSpPr txBox="1">
            <a:spLocks/>
          </p:cNvSpPr>
          <p:nvPr/>
        </p:nvSpPr>
        <p:spPr>
          <a:xfrm>
            <a:off x="838200" y="1362074"/>
            <a:ext cx="10515600" cy="29969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3"/>
            </a:pPr>
            <a:r>
              <a:rPr lang="en-US" altLang="ko-KR" dirty="0">
                <a:latin typeface="Georgia" panose="02040502050405020303" pitchFamily="18" charset="0"/>
              </a:rPr>
              <a:t>Inference : computation of the anomaly map</a:t>
            </a:r>
          </a:p>
          <a:p>
            <a:endParaRPr lang="en-US" altLang="ko-KR" dirty="0">
              <a:latin typeface="Georgia" panose="02040502050405020303" pitchFamily="18" charset="0"/>
            </a:endParaRPr>
          </a:p>
          <a:p>
            <a:r>
              <a:rPr lang="en-US" altLang="ko-KR" dirty="0">
                <a:latin typeface="Georgia" panose="02040502050405020303" pitchFamily="18" charset="0"/>
              </a:rPr>
              <a:t>Test images are input into the pre-trained CNN model in the same method as the previous process.</a:t>
            </a:r>
          </a:p>
          <a:p>
            <a:endParaRPr lang="en-US" altLang="ko-KR" dirty="0">
              <a:latin typeface="Georgia" panose="02040502050405020303" pitchFamily="18" charset="0"/>
            </a:endParaRPr>
          </a:p>
          <a:p>
            <a:r>
              <a:rPr lang="en-US" altLang="ko-KR" dirty="0">
                <a:latin typeface="Georgia" panose="02040502050405020303" pitchFamily="18" charset="0"/>
              </a:rPr>
              <a:t>The </a:t>
            </a:r>
            <a:r>
              <a:rPr lang="en-US" altLang="ko-KR" dirty="0" err="1">
                <a:latin typeface="Georgia" panose="02040502050405020303" pitchFamily="18" charset="0"/>
              </a:rPr>
              <a:t>Mahalanobis</a:t>
            </a:r>
            <a:r>
              <a:rPr lang="en-US" altLang="ko-KR" dirty="0">
                <a:latin typeface="Georgia" panose="02040502050405020303" pitchFamily="18" charset="0"/>
              </a:rPr>
              <a:t> distance is then calculated to compare how far each patch is from the mean and covariance values of the normal images on a patch-by-patch.</a:t>
            </a:r>
          </a:p>
        </p:txBody>
      </p:sp>
    </p:spTree>
    <p:extLst>
      <p:ext uri="{BB962C8B-B14F-4D97-AF65-F5344CB8AC3E}">
        <p14:creationId xmlns:p14="http://schemas.microsoft.com/office/powerpoint/2010/main" val="3220736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FCFF1AD-9D37-44AF-8BEC-07348036B89F}"/>
              </a:ext>
            </a:extLst>
          </p:cNvPr>
          <p:cNvSpPr/>
          <p:nvPr/>
        </p:nvSpPr>
        <p:spPr>
          <a:xfrm>
            <a:off x="0" y="1562"/>
            <a:ext cx="12192000" cy="1138060"/>
          </a:xfrm>
          <a:prstGeom prst="rect">
            <a:avLst/>
          </a:prstGeom>
          <a:blipFill dpi="0"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2F7E889-1B79-4CB2-9AED-9AA615AF7E2E}"/>
              </a:ext>
            </a:extLst>
          </p:cNvPr>
          <p:cNvSpPr txBox="1">
            <a:spLocks/>
          </p:cNvSpPr>
          <p:nvPr/>
        </p:nvSpPr>
        <p:spPr>
          <a:xfrm>
            <a:off x="540000" y="0"/>
            <a:ext cx="10515600" cy="1145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3. Conclusion</a:t>
            </a:r>
            <a:endParaRPr lang="ko-KR" alt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7206A2-7528-4B7F-9242-1BEA1C5A9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99480"/>
          </a:xfrm>
        </p:spPr>
        <p:txBody>
          <a:bodyPr>
            <a:normAutofit/>
          </a:bodyPr>
          <a:lstStyle/>
          <a:p>
            <a:r>
              <a:rPr lang="en-US" altLang="ko-KR" dirty="0"/>
              <a:t>Combining the outputs of the first three layers of pre-trained CNN model and considering the correlations between them.</a:t>
            </a:r>
          </a:p>
          <a:p>
            <a:endParaRPr lang="en-US" altLang="ko-KR" dirty="0"/>
          </a:p>
          <a:p>
            <a:r>
              <a:rPr lang="en-US" altLang="ko-KR" dirty="0"/>
              <a:t>No need to train deep learning model, and inference taking approximately 150 seconds per class when using </a:t>
            </a:r>
            <a:r>
              <a:rPr lang="en-US" altLang="ko-KR" dirty="0" err="1"/>
              <a:t>cpu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Achieved State-Of-The-Art (SOTA) in 2020</a:t>
            </a:r>
          </a:p>
          <a:p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76E9B3B-051B-4A3C-A3EB-BF832A8E2143}"/>
              </a:ext>
            </a:extLst>
          </p:cNvPr>
          <p:cNvGrpSpPr/>
          <p:nvPr/>
        </p:nvGrpSpPr>
        <p:grpSpPr>
          <a:xfrm>
            <a:off x="2073916" y="5663308"/>
            <a:ext cx="7447768" cy="843963"/>
            <a:chOff x="1558446" y="3634092"/>
            <a:chExt cx="7447768" cy="843963"/>
          </a:xfrm>
        </p:grpSpPr>
        <p:pic>
          <p:nvPicPr>
            <p:cNvPr id="11" name="내용 개체 틀 1">
              <a:extLst>
                <a:ext uri="{FF2B5EF4-FFF2-40B4-BE49-F238E27FC236}">
                  <a16:creationId xmlns:a16="http://schemas.microsoft.com/office/drawing/2014/main" id="{7D3EB506-E358-4AC6-94CE-0B0CDEB2A3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83314"/>
            <a:stretch/>
          </p:blipFill>
          <p:spPr>
            <a:xfrm>
              <a:off x="1558447" y="3634092"/>
              <a:ext cx="7447767" cy="505760"/>
            </a:xfrm>
            <a:prstGeom prst="rect">
              <a:avLst/>
            </a:prstGeom>
          </p:spPr>
        </p:pic>
        <p:pic>
          <p:nvPicPr>
            <p:cNvPr id="12" name="내용 개체 틀 1">
              <a:extLst>
                <a:ext uri="{FF2B5EF4-FFF2-40B4-BE49-F238E27FC236}">
                  <a16:creationId xmlns:a16="http://schemas.microsoft.com/office/drawing/2014/main" id="{E461F3D1-9283-4ABF-8ACD-9395AC1BEF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8870" b="-28"/>
            <a:stretch/>
          </p:blipFill>
          <p:spPr>
            <a:xfrm>
              <a:off x="1558446" y="4139852"/>
              <a:ext cx="7447767" cy="338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2832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FCFF1AD-9D37-44AF-8BEC-07348036B89F}"/>
              </a:ext>
            </a:extLst>
          </p:cNvPr>
          <p:cNvSpPr/>
          <p:nvPr/>
        </p:nvSpPr>
        <p:spPr>
          <a:xfrm>
            <a:off x="0" y="1562"/>
            <a:ext cx="12192000" cy="1138060"/>
          </a:xfrm>
          <a:prstGeom prst="rect">
            <a:avLst/>
          </a:prstGeom>
          <a:blipFill dpi="0"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2F7E889-1B79-4CB2-9AED-9AA615AF7E2E}"/>
              </a:ext>
            </a:extLst>
          </p:cNvPr>
          <p:cNvSpPr txBox="1">
            <a:spLocks/>
          </p:cNvSpPr>
          <p:nvPr/>
        </p:nvSpPr>
        <p:spPr>
          <a:xfrm>
            <a:off x="540000" y="0"/>
            <a:ext cx="10515600" cy="1145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3. Conclusion</a:t>
            </a:r>
            <a:endParaRPr lang="ko-KR" alt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F0ADB17-B47C-4693-A515-C296D59B0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724" y="1546816"/>
            <a:ext cx="8962551" cy="4734345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0EE376E5-C626-4F7C-81C5-7DFF6FFE310E}"/>
              </a:ext>
            </a:extLst>
          </p:cNvPr>
          <p:cNvSpPr/>
          <p:nvPr/>
        </p:nvSpPr>
        <p:spPr>
          <a:xfrm>
            <a:off x="4340269" y="3958225"/>
            <a:ext cx="926926" cy="22546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D0EA438-494D-4006-A4E5-D612F1C99D4C}"/>
              </a:ext>
            </a:extLst>
          </p:cNvPr>
          <p:cNvSpPr/>
          <p:nvPr/>
        </p:nvSpPr>
        <p:spPr>
          <a:xfrm>
            <a:off x="8755694" y="3958225"/>
            <a:ext cx="1672224" cy="22546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54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3423</TotalTime>
  <Words>342</Words>
  <Application>Microsoft Office PowerPoint</Application>
  <PresentationFormat>와이드스크린</PresentationFormat>
  <Paragraphs>58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Cambria Math</vt:lpstr>
      <vt:lpstr>Georgia</vt:lpstr>
      <vt:lpstr>Office 테마</vt:lpstr>
      <vt:lpstr>Enhancing Multi Class Anomaly Detection through Diffusion Refinement</vt:lpstr>
      <vt:lpstr>Index</vt:lpstr>
      <vt:lpstr>1. Paper abstract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End-to-end weakly-supervised semantic alignment</dc:title>
  <dc:creator>USER</dc:creator>
  <cp:lastModifiedBy>user02</cp:lastModifiedBy>
  <cp:revision>301</cp:revision>
  <dcterms:created xsi:type="dcterms:W3CDTF">2023-09-03T23:41:12Z</dcterms:created>
  <dcterms:modified xsi:type="dcterms:W3CDTF">2024-02-28T00:02:47Z</dcterms:modified>
  <cp:version/>
</cp:coreProperties>
</file>