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4" r:id="rId4"/>
    <p:sldId id="295" r:id="rId5"/>
    <p:sldId id="293" r:id="rId6"/>
    <p:sldId id="296" r:id="rId7"/>
    <p:sldId id="297" r:id="rId8"/>
    <p:sldId id="27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6" autoAdjust="0"/>
  </p:normalViewPr>
  <p:slideViewPr>
    <p:cSldViewPr snapToGrid="0">
      <p:cViewPr varScale="1">
        <p:scale>
          <a:sx n="80" d="100"/>
          <a:sy n="80" d="100"/>
        </p:scale>
        <p:origin x="132" y="67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4890B703-0836-499D-9F8D-D18F794AD7C3}" type="datetime1">
              <a:rPr lang="ko-KR" altLang="en-US"/>
              <a:pPr lvl="0">
                <a:defRPr/>
              </a:pPr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7CD097A-5759-4135-9984-2451C32C345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874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Patch Distribution Modeling Framework for Anomaly Detection and Localization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10515600" cy="4482689"/>
          </a:xfrm>
        </p:spPr>
        <p:txBody>
          <a:bodyPr>
            <a:normAutofit fontScale="92500"/>
          </a:bodyPr>
          <a:lstStyle/>
          <a:p>
            <a:r>
              <a:rPr lang="en-US" altLang="ko-KR" dirty="0"/>
              <a:t>Pre-train </a:t>
            </a:r>
            <a:r>
              <a:rPr lang="ko-KR" altLang="en-US" dirty="0"/>
              <a:t>된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모델과 </a:t>
            </a:r>
            <a:r>
              <a:rPr lang="en-US" altLang="ko-KR" dirty="0"/>
              <a:t>Gaussian Distribution</a:t>
            </a:r>
            <a:r>
              <a:rPr lang="ko-KR" altLang="en-US" dirty="0"/>
              <a:t>을 활용하여 이미지에서 이상감지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train </a:t>
            </a:r>
            <a:r>
              <a:rPr lang="ko-KR" altLang="en-US" dirty="0"/>
              <a:t>이미지를 </a:t>
            </a:r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모델에 통과시켜서 얻은 </a:t>
            </a:r>
            <a:r>
              <a:rPr lang="en-US" altLang="ko-KR" dirty="0"/>
              <a:t>feature</a:t>
            </a:r>
            <a:r>
              <a:rPr lang="ko-KR" altLang="en-US" dirty="0"/>
              <a:t>를 패치단위로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r>
              <a:rPr lang="ko-KR" altLang="en-US" dirty="0"/>
              <a:t>를 계산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cnn</a:t>
            </a:r>
            <a:r>
              <a:rPr lang="en-US" altLang="ko-KR" dirty="0"/>
              <a:t> </a:t>
            </a:r>
            <a:r>
              <a:rPr lang="ko-KR" altLang="en-US" dirty="0"/>
              <a:t>모델의 모든 레이어에서의 </a:t>
            </a:r>
            <a:r>
              <a:rPr lang="en-US" altLang="ko-KR" dirty="0"/>
              <a:t>feature </a:t>
            </a:r>
            <a:r>
              <a:rPr lang="ko-KR" altLang="en-US" dirty="0"/>
              <a:t>값을 추출하기에 서로 다른 </a:t>
            </a:r>
            <a:r>
              <a:rPr lang="en-US" altLang="ko-KR" dirty="0"/>
              <a:t>semantic levels </a:t>
            </a:r>
            <a:r>
              <a:rPr lang="ko-KR" altLang="en-US" dirty="0"/>
              <a:t>에서의 </a:t>
            </a:r>
            <a:r>
              <a:rPr lang="en-US" altLang="ko-KR" dirty="0"/>
              <a:t>correlation </a:t>
            </a:r>
            <a:r>
              <a:rPr lang="ko-KR" altLang="en-US" dirty="0"/>
              <a:t>을 고려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각각의 패치는 </a:t>
            </a:r>
            <a:r>
              <a:rPr lang="en-US" altLang="ko-KR" dirty="0"/>
              <a:t>Multivariate Gaussian Distribution</a:t>
            </a:r>
            <a:r>
              <a:rPr lang="ko-KR" altLang="en-US" dirty="0"/>
              <a:t>을 </a:t>
            </a:r>
            <a:r>
              <a:rPr lang="ko-KR" altLang="en-US" dirty="0" err="1"/>
              <a:t>따른다고</a:t>
            </a:r>
            <a:r>
              <a:rPr lang="ko-KR" altLang="en-US" dirty="0"/>
              <a:t> 가정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1-1. </a:t>
            </a:r>
            <a:r>
              <a:rPr lang="ko-KR" altLang="en-US" dirty="0"/>
              <a:t>용어설명</a:t>
            </a:r>
          </a:p>
        </p:txBody>
      </p:sp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2D14E169-69A3-43C5-94C8-AADE50E3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3889"/>
            <a:ext cx="10515600" cy="4482689"/>
          </a:xfrm>
        </p:spPr>
        <p:txBody>
          <a:bodyPr>
            <a:normAutofit/>
          </a:bodyPr>
          <a:lstStyle/>
          <a:p>
            <a:r>
              <a:rPr lang="en-US" altLang="ko-KR" dirty="0" err="1"/>
              <a:t>Mahalanobis</a:t>
            </a:r>
            <a:r>
              <a:rPr lang="ko-KR" altLang="en-US" dirty="0"/>
              <a:t> </a:t>
            </a:r>
            <a:r>
              <a:rPr lang="en-US" altLang="ko-KR" dirty="0"/>
              <a:t>Distance</a:t>
            </a:r>
          </a:p>
          <a:p>
            <a:pPr>
              <a:buFontTx/>
              <a:buChar char="-"/>
            </a:pPr>
            <a:r>
              <a:rPr lang="ko-KR" altLang="en-US" dirty="0"/>
              <a:t>확률분포상의 거리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데이터의 평균과의 거리가 표준편차의 몇 배인지를 나타내는 값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2262C0-9BFC-4A47-9430-855BB6A60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8875" y="3844925"/>
            <a:ext cx="5114925" cy="26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F2B7D93C-69F0-43AF-AFAF-B582F4371749}"/>
              </a:ext>
            </a:extLst>
          </p:cNvPr>
          <p:cNvSpPr txBox="1">
            <a:spLocks/>
          </p:cNvSpPr>
          <p:nvPr/>
        </p:nvSpPr>
        <p:spPr>
          <a:xfrm>
            <a:off x="990600" y="4908884"/>
            <a:ext cx="3701716" cy="15600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dirty="0"/>
              <a:t>x: </a:t>
            </a:r>
            <a:r>
              <a:rPr lang="ko-KR" altLang="en-US" sz="2000" dirty="0"/>
              <a:t>각 데이터 값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μ:</a:t>
            </a:r>
            <a:r>
              <a:rPr lang="ko-KR" altLang="en-US" sz="2000" dirty="0"/>
              <a:t> 각 데이터 값들의 평균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S: </a:t>
            </a:r>
            <a:r>
              <a:rPr lang="ko-KR" altLang="en-US" sz="2000" dirty="0"/>
              <a:t>데이터의 공분산 행렬</a:t>
            </a:r>
            <a:endParaRPr lang="en-US" altLang="ko-KR" sz="2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E5BC77A-53B3-45B8-BF31-0C91908AD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3832893"/>
            <a:ext cx="3824839" cy="78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251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51759F9-2702-4B77-9FCB-4AE13B8F2C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8"/>
          <a:stretch/>
        </p:blipFill>
        <p:spPr>
          <a:xfrm>
            <a:off x="365369" y="2438234"/>
            <a:ext cx="11461261" cy="3392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814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3970B6-5284-4F9C-BDF9-4E45BBA90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6071"/>
            <a:ext cx="5257800" cy="2889810"/>
          </a:xfrm>
        </p:spPr>
        <p:txBody>
          <a:bodyPr>
            <a:normAutofit/>
          </a:bodyPr>
          <a:lstStyle/>
          <a:p>
            <a:endParaRPr lang="en-US" altLang="ko-KR" sz="2800" dirty="0">
              <a:latin typeface="맑은 고딕 (본문)"/>
            </a:endParaRPr>
          </a:p>
          <a:p>
            <a:pPr marL="342900" indent="-342900" algn="l">
              <a:buFontTx/>
              <a:buChar char="-"/>
            </a:pPr>
            <a:endParaRPr lang="en-US" altLang="ko-KR" sz="2800" dirty="0">
              <a:latin typeface="맑은 고딕 (본문)"/>
            </a:endParaRPr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Embedding extraction</a:t>
            </a:r>
          </a:p>
          <a:p>
            <a:r>
              <a:rPr lang="en-US" altLang="ko-KR" dirty="0"/>
              <a:t>layer</a:t>
            </a:r>
            <a:r>
              <a:rPr lang="ko-KR" altLang="en-US" dirty="0"/>
              <a:t>별로 추출한 </a:t>
            </a:r>
            <a:r>
              <a:rPr lang="en-US" altLang="ko-KR" dirty="0"/>
              <a:t>feature</a:t>
            </a:r>
            <a:r>
              <a:rPr lang="ko-KR" altLang="en-US" dirty="0"/>
              <a:t>를 모두 </a:t>
            </a:r>
            <a:r>
              <a:rPr lang="en-US" altLang="ko-KR" dirty="0" err="1"/>
              <a:t>concat</a:t>
            </a:r>
            <a:r>
              <a:rPr lang="en-US" altLang="ko-KR" dirty="0"/>
              <a:t> </a:t>
            </a:r>
            <a:r>
              <a:rPr lang="ko-KR" altLang="en-US" dirty="0"/>
              <a:t>하여 하나의 </a:t>
            </a:r>
            <a:r>
              <a:rPr lang="en-US" altLang="ko-KR" dirty="0"/>
              <a:t>feature</a:t>
            </a:r>
            <a:r>
              <a:rPr lang="ko-KR" altLang="en-US" dirty="0"/>
              <a:t>로 구성</a:t>
            </a:r>
          </a:p>
        </p:txBody>
      </p:sp>
      <p:pic>
        <p:nvPicPr>
          <p:cNvPr id="2050" name="Picture 2" descr="3.feature 추출 방식">
            <a:extLst>
              <a:ext uri="{FF2B5EF4-FFF2-40B4-BE49-F238E27FC236}">
                <a16:creationId xmlns:a16="http://schemas.microsoft.com/office/drawing/2014/main" id="{534B5CE5-2623-41BA-BD60-FAC8D5940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8163" y="3643828"/>
            <a:ext cx="6376737" cy="2672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2982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2"/>
            </a:pPr>
            <a:r>
              <a:rPr lang="en-US" altLang="ko-KR" dirty="0"/>
              <a:t>Learning of the normality</a:t>
            </a:r>
          </a:p>
          <a:p>
            <a:r>
              <a:rPr lang="ko-KR" altLang="en-US" dirty="0"/>
              <a:t>실제 </a:t>
            </a:r>
            <a:r>
              <a:rPr lang="ko-KR" altLang="en-US" dirty="0" err="1"/>
              <a:t>딥러닝의</a:t>
            </a:r>
            <a:r>
              <a:rPr lang="ko-KR" altLang="en-US" dirty="0"/>
              <a:t> 학습이 아닌 </a:t>
            </a:r>
            <a:r>
              <a:rPr lang="en-US" altLang="ko-KR" dirty="0"/>
              <a:t>patch</a:t>
            </a:r>
            <a:r>
              <a:rPr lang="ko-KR" altLang="en-US" dirty="0"/>
              <a:t>별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r>
              <a:rPr lang="ko-KR" altLang="en-US" dirty="0"/>
              <a:t>를 구하기 위해 정상 데이터 </a:t>
            </a:r>
            <a:r>
              <a:rPr lang="en-US" altLang="ko-KR" dirty="0"/>
              <a:t>patch feature</a:t>
            </a:r>
            <a:r>
              <a:rPr lang="ko-KR" altLang="en-US" dirty="0"/>
              <a:t>들의 </a:t>
            </a:r>
            <a:r>
              <a:rPr lang="en-US" altLang="ko-KR" dirty="0"/>
              <a:t>covariance</a:t>
            </a:r>
            <a:r>
              <a:rPr lang="ko-KR" altLang="en-US" dirty="0"/>
              <a:t>를 구하는 과정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3C60DA6-C8AE-4FF2-86C7-5557A60400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833531"/>
            <a:ext cx="4931358" cy="96885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EC60F45-2C8B-4668-A590-89FE883100D8}"/>
              </a:ext>
            </a:extLst>
          </p:cNvPr>
          <p:cNvSpPr txBox="1">
            <a:spLocks/>
          </p:cNvSpPr>
          <p:nvPr/>
        </p:nvSpPr>
        <p:spPr>
          <a:xfrm>
            <a:off x="1050757" y="4331368"/>
            <a:ext cx="4243137" cy="1985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x^k_ij</a:t>
            </a:r>
            <a:r>
              <a:rPr lang="en-US" altLang="ko-KR" sz="1600" dirty="0"/>
              <a:t>: k</a:t>
            </a:r>
            <a:r>
              <a:rPr lang="ko-KR" altLang="en-US" sz="1600" dirty="0"/>
              <a:t>번째 훈련 이미지에서 위치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</a:t>
            </a:r>
            <a:r>
              <a:rPr lang="ko-KR" altLang="en-US" sz="1600" dirty="0"/>
              <a:t>에 해당하는 패치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N: </a:t>
            </a:r>
            <a:r>
              <a:rPr lang="ko-KR" altLang="en-US" sz="1600" dirty="0"/>
              <a:t>정상 훈련 이미지의 총 개수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μ_ij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X_ij</a:t>
            </a:r>
            <a:r>
              <a:rPr lang="ko-KR" altLang="en-US" sz="1600" dirty="0"/>
              <a:t>의 평균입니다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위치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</a:t>
            </a:r>
            <a:r>
              <a:rPr lang="ko-KR" altLang="en-US" sz="1600" dirty="0"/>
              <a:t>에서의 모든 훈련 이미지의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벡터들의 평균값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Σ_ij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X_ij</a:t>
            </a:r>
            <a:r>
              <a:rPr lang="ko-KR" altLang="en-US" sz="1600" dirty="0"/>
              <a:t>의 공분산 행렬</a:t>
            </a:r>
            <a:r>
              <a:rPr lang="en-US" altLang="ko-KR" sz="1600" dirty="0"/>
              <a:t> </a:t>
            </a:r>
          </a:p>
          <a:p>
            <a:pPr marL="0" indent="0">
              <a:buNone/>
            </a:pPr>
            <a:r>
              <a:rPr lang="el-GR" altLang="ko-KR" sz="1600" dirty="0"/>
              <a:t>ϵ</a:t>
            </a:r>
            <a:r>
              <a:rPr lang="en-US" altLang="ko-KR" sz="1600" dirty="0"/>
              <a:t>I: </a:t>
            </a:r>
            <a:r>
              <a:rPr lang="ko-KR" altLang="en-US" sz="1600" dirty="0"/>
              <a:t>정규화 항으로 공분산 행렬을 </a:t>
            </a:r>
            <a:r>
              <a:rPr lang="en-US" altLang="ko-KR" sz="1600" dirty="0"/>
              <a:t>full rank</a:t>
            </a:r>
            <a:r>
              <a:rPr lang="ko-KR" altLang="en-US" sz="1600" dirty="0"/>
              <a:t>로 만들고 역행렬을 계산할 수 있게 </a:t>
            </a:r>
            <a:r>
              <a:rPr lang="ko-KR" altLang="en-US" sz="1600" dirty="0" err="1"/>
              <a:t>만듬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423498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95A909E-8A17-451D-B1FD-4ED5E9A31658}"/>
              </a:ext>
            </a:extLst>
          </p:cNvPr>
          <p:cNvSpPr txBox="1">
            <a:spLocks/>
          </p:cNvSpPr>
          <p:nvPr/>
        </p:nvSpPr>
        <p:spPr>
          <a:xfrm>
            <a:off x="838200" y="1833889"/>
            <a:ext cx="10515600" cy="4482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 startAt="3"/>
            </a:pPr>
            <a:r>
              <a:rPr lang="en-US" altLang="ko-KR" dirty="0"/>
              <a:t>Inference : computation of the anomaly map</a:t>
            </a:r>
          </a:p>
          <a:p>
            <a:r>
              <a:rPr lang="ko-KR" altLang="en-US" dirty="0"/>
              <a:t>실제 </a:t>
            </a:r>
            <a:r>
              <a:rPr lang="ko-KR" altLang="en-US" dirty="0" err="1"/>
              <a:t>딥러닝의</a:t>
            </a:r>
            <a:r>
              <a:rPr lang="ko-KR" altLang="en-US" dirty="0"/>
              <a:t> 학습이 아닌 </a:t>
            </a:r>
            <a:r>
              <a:rPr lang="en-US" altLang="ko-KR" dirty="0"/>
              <a:t>patch</a:t>
            </a:r>
            <a:r>
              <a:rPr lang="ko-KR" altLang="en-US" dirty="0"/>
              <a:t>별 </a:t>
            </a:r>
            <a:r>
              <a:rPr lang="en-US" altLang="ko-KR" dirty="0" err="1"/>
              <a:t>mahalanobis</a:t>
            </a:r>
            <a:r>
              <a:rPr lang="en-US" altLang="ko-KR" dirty="0"/>
              <a:t> distance</a:t>
            </a:r>
            <a:r>
              <a:rPr lang="ko-KR" altLang="en-US" dirty="0"/>
              <a:t>를 구하기 위해 정상 데이터 </a:t>
            </a:r>
            <a:r>
              <a:rPr lang="en-US" altLang="ko-KR" dirty="0"/>
              <a:t>patch feature</a:t>
            </a:r>
            <a:r>
              <a:rPr lang="ko-KR" altLang="en-US" dirty="0"/>
              <a:t>들의 </a:t>
            </a:r>
            <a:r>
              <a:rPr lang="en-US" altLang="ko-KR" dirty="0"/>
              <a:t>covariance</a:t>
            </a:r>
            <a:r>
              <a:rPr lang="ko-KR" altLang="en-US" dirty="0"/>
              <a:t>를 구하는 과정</a:t>
            </a: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EC60F45-2C8B-4668-A590-89FE883100D8}"/>
              </a:ext>
            </a:extLst>
          </p:cNvPr>
          <p:cNvSpPr txBox="1">
            <a:spLocks/>
          </p:cNvSpPr>
          <p:nvPr/>
        </p:nvSpPr>
        <p:spPr>
          <a:xfrm>
            <a:off x="1050757" y="4331368"/>
            <a:ext cx="4243137" cy="198521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dirty="0" err="1"/>
              <a:t>x_ij</a:t>
            </a:r>
            <a:r>
              <a:rPr lang="en-US" altLang="ko-KR" sz="1600" dirty="0"/>
              <a:t>: test</a:t>
            </a:r>
            <a:r>
              <a:rPr lang="ko-KR" altLang="en-US" sz="1600" dirty="0"/>
              <a:t> 이미지에서 위치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</a:t>
            </a:r>
            <a:r>
              <a:rPr lang="ko-KR" altLang="en-US" sz="1600" dirty="0"/>
              <a:t>에 해당하는 패치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μ_ij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X_ij</a:t>
            </a:r>
            <a:r>
              <a:rPr lang="ko-KR" altLang="en-US" sz="1600" dirty="0"/>
              <a:t>의 평균입니다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위치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</a:t>
            </a:r>
            <a:r>
              <a:rPr lang="ko-KR" altLang="en-US" sz="1600" dirty="0"/>
              <a:t>에서의 모든 훈련 이미지의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벡터들의 평균값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Σ_ij</a:t>
            </a:r>
            <a:r>
              <a:rPr lang="en-US" altLang="ko-KR" sz="1600" dirty="0"/>
              <a:t>: </a:t>
            </a:r>
            <a:r>
              <a:rPr lang="en-US" altLang="ko-KR" sz="1600" dirty="0" err="1"/>
              <a:t>X_ij</a:t>
            </a:r>
            <a:r>
              <a:rPr lang="ko-KR" altLang="en-US" sz="1600" dirty="0"/>
              <a:t>의 공분산 행렬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M(</a:t>
            </a:r>
            <a:r>
              <a:rPr lang="en-US" altLang="ko-KR" sz="1600" dirty="0" err="1"/>
              <a:t>x_ij</a:t>
            </a:r>
            <a:r>
              <a:rPr lang="en-US" altLang="ko-KR" sz="1600" dirty="0"/>
              <a:t>): test </a:t>
            </a:r>
            <a:r>
              <a:rPr lang="ko-KR" altLang="en-US" sz="1600" dirty="0"/>
              <a:t>이미지에서 위치 </a:t>
            </a:r>
            <a:r>
              <a:rPr lang="en-US" altLang="ko-KR" sz="1600" dirty="0"/>
              <a:t>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j)</a:t>
            </a:r>
            <a:r>
              <a:rPr lang="ko-KR" altLang="en-US" sz="1600" dirty="0"/>
              <a:t>에 해당하는 패치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벡터의 </a:t>
            </a:r>
            <a:r>
              <a:rPr lang="en-US" altLang="ko-KR" sz="1600" dirty="0" err="1"/>
              <a:t>mahalanobis</a:t>
            </a:r>
            <a:r>
              <a:rPr lang="en-US" altLang="ko-KR" sz="1600" dirty="0"/>
              <a:t> distance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C6481-ED90-4C56-B6A1-40A93D78C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690" y="4915748"/>
            <a:ext cx="5856667" cy="81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6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320</Words>
  <Application>Microsoft Office PowerPoint</Application>
  <PresentationFormat>와이드스크린</PresentationFormat>
  <Paragraphs>39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맑은 고딕 (본문)</vt:lpstr>
      <vt:lpstr>Arial</vt:lpstr>
      <vt:lpstr>Office 테마</vt:lpstr>
      <vt:lpstr>A Patch Distribution Modeling Framework for Anomaly Detection and Localization</vt:lpstr>
      <vt:lpstr>1. 논문 개요</vt:lpstr>
      <vt:lpstr>1-1. 용어설명</vt:lpstr>
      <vt:lpstr>1. 논문 개요</vt:lpstr>
      <vt:lpstr>2. 모델</vt:lpstr>
      <vt:lpstr>2. 모델</vt:lpstr>
      <vt:lpstr>2. 모델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etri</cp:lastModifiedBy>
  <cp:revision>239</cp:revision>
  <dcterms:created xsi:type="dcterms:W3CDTF">2023-09-03T23:41:12Z</dcterms:created>
  <dcterms:modified xsi:type="dcterms:W3CDTF">2023-11-29T09:16:17Z</dcterms:modified>
  <cp:version/>
</cp:coreProperties>
</file>