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02" r:id="rId4"/>
    <p:sldId id="308" r:id="rId5"/>
    <p:sldId id="352" r:id="rId6"/>
    <p:sldId id="356" r:id="rId7"/>
    <p:sldId id="358" r:id="rId8"/>
    <p:sldId id="357" r:id="rId9"/>
    <p:sldId id="353" r:id="rId10"/>
    <p:sldId id="365" r:id="rId11"/>
    <p:sldId id="362" r:id="rId12"/>
    <p:sldId id="371" r:id="rId13"/>
    <p:sldId id="364" r:id="rId14"/>
    <p:sldId id="354" r:id="rId15"/>
    <p:sldId id="377" r:id="rId16"/>
    <p:sldId id="379" r:id="rId17"/>
    <p:sldId id="336" r:id="rId18"/>
    <p:sldId id="367" r:id="rId19"/>
    <p:sldId id="342" r:id="rId20"/>
    <p:sldId id="369" r:id="rId21"/>
    <p:sldId id="366" r:id="rId22"/>
    <p:sldId id="345" r:id="rId23"/>
    <p:sldId id="349" r:id="rId24"/>
    <p:sldId id="350" r:id="rId25"/>
    <p:sldId id="380" r:id="rId26"/>
    <p:sldId id="381" r:id="rId27"/>
    <p:sldId id="333" r:id="rId28"/>
    <p:sldId id="33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A5"/>
    <a:srgbClr val="5B9BD5"/>
    <a:srgbClr val="E1D5E7"/>
    <a:srgbClr val="C7B4D0"/>
    <a:srgbClr val="D5E8D4"/>
    <a:srgbClr val="9DC389"/>
    <a:srgbClr val="CDBBD6"/>
    <a:srgbClr val="D6DCE5"/>
    <a:srgbClr val="FCE0E1"/>
    <a:srgbClr val="F7C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901" autoAdjust="0"/>
  </p:normalViewPr>
  <p:slideViewPr>
    <p:cSldViewPr snapToGrid="0">
      <p:cViewPr varScale="1">
        <p:scale>
          <a:sx n="77" d="100"/>
          <a:sy n="77" d="100"/>
        </p:scale>
        <p:origin x="50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1D7F-7240-4FD2-BAF4-BFB0E57A47C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3715-DE9E-4D5D-B7BD-B68F410EF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1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5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8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9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59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9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20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3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30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88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83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25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40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04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07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49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41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6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43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6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9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6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2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BF33-827D-4586-B233-F043B110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A39D5-D316-4567-A84F-672441B3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68163-AF97-48D8-9721-86E0F34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59D20-4525-41F5-B189-0125612C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46442-38C4-4156-9425-9CAB25EF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F8B17-804D-4F15-9213-ADE2DD6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28E70-B588-4C91-8D01-0E286C40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207A9-66FF-4049-873B-AF161D3C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231A9-6A64-476F-A532-B6EF2DE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0310-77FD-4557-B594-4497A7F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B17DE-FEC2-42F4-ADCF-D5514CB80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4FC0D-B83A-4B4F-BF6C-94BBEECF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5DA4-A757-4927-ACEF-720CF45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1569-91B4-4120-BDA9-C75EA50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B8821-930E-4C8F-BFA5-DF104C9B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CC13-CFC8-496C-B1DF-0E86DD76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D0041-D400-4BBE-A674-CE6487F6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ECDDC-C2A7-4976-ABB8-0368E95B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A068-0AEA-467F-93D9-8F61209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DC646-AA04-42ED-BD7B-3EEFFC8B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A3D8-74EE-4D6E-99BA-2434F9D2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56832-8CC6-4E42-8060-DD3FD929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2805D-3D0E-4AEE-9165-6121E7A3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CB267-6ADC-4A1D-9BC7-F65C7D73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DA863-6B9D-4F7D-9F6C-4711C47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F4BDD-42F9-4203-93D5-89E42218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C000-5A16-47AA-AE4C-E735E12A1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09235-99B7-48DE-B71B-9DF6F779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0E859-480B-49F4-9D61-C68616A3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E757B-D219-4200-B6C5-020AC27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31A56-9A73-4472-BA5B-BACF4391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8F3C-CD2A-4353-B644-DE1596B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D48FA-D69B-40A0-BD73-665E98132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4CA0C-7605-44AD-8763-93AD4CAE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BD213-FB41-42CA-B1BD-C164EC6E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546A7-5604-4825-A1D2-C6BD2461A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94D6C-5995-4548-AF38-CEDEF48A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D3F8F3-DE47-4BA1-8FAD-4B0E6F7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543E8-0044-4C4E-AD53-FAB56AE7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D4E36-81F9-4399-93CE-25E372C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62F31-189C-4D7A-A142-0763ED32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0E86A-8F81-4B16-8467-EA40D2FD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3B64-3A2C-4BB2-A330-A2F488E6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9F09B-B31F-498C-989D-38C25365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6DACC-A3AC-44E6-BA26-DCBFA158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6C358-8961-4E90-A28A-0C9C1977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2D9AF-0D4D-4A81-B938-252E737C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A507E-D8FA-4963-9B63-86F87E9B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DBF0B-9287-4D3D-8987-CDD430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B37E5-DDB0-4917-8196-D178436A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8A814-B1BA-4E68-9207-3723AE3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00BF9-77DE-44D5-9F95-0DC24D5A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4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17C1E-7DD4-4A5D-BC9A-7C3203E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37747E-5BD5-4800-9D5F-A22BF0A2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F9392-3A08-4C4F-BF88-042BE017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785C0-CED2-4D90-96BB-2B5CAFF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178C1-C785-4E1A-8378-4FC8054F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DDD2-1105-492D-BA2D-D77DE7AC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D10756-A3F2-4819-9E28-E5028212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A2C96-EA84-4794-931F-95E05464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DE4F-5273-4899-B515-CCA830A0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6C20-729D-48AE-B23B-4B98907D735B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06A-C510-4FC6-AABC-9D6D22139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BB9C-70D7-4FC5-AA20-0B679559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slideshare.net/slideshow/wordnet-a-database-of-lexical-relations/56609813#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F1978-CCC2-4326-976D-29374607B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Seminar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068E6-DA7A-4E5A-A86A-252BAABF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1658"/>
            <a:ext cx="9144000" cy="1407957"/>
          </a:xfrm>
        </p:spPr>
        <p:txBody>
          <a:bodyPr>
            <a:normAutofit/>
          </a:bodyPr>
          <a:lstStyle/>
          <a:p>
            <a:r>
              <a:rPr lang="en-US" altLang="ko-KR" dirty="0"/>
              <a:t>2024.07.03 </a:t>
            </a:r>
          </a:p>
          <a:p>
            <a:r>
              <a:rPr lang="en-US" altLang="ko-KR" dirty="0"/>
              <a:t>16:00(UTC+9)</a:t>
            </a:r>
          </a:p>
          <a:p>
            <a:r>
              <a:rPr lang="en-US" altLang="ko-KR" dirty="0" err="1"/>
              <a:t>Seungwan</a:t>
            </a:r>
            <a:r>
              <a:rPr lang="en-US" altLang="ko-KR" dirty="0"/>
              <a:t> Woo (UST)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0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Variance-aware Image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DA5825-6119-43AD-9F34-C44ECAFDBC9B}"/>
              </a:ext>
            </a:extLst>
          </p:cNvPr>
          <p:cNvGrpSpPr/>
          <p:nvPr/>
        </p:nvGrpSpPr>
        <p:grpSpPr>
          <a:xfrm>
            <a:off x="847725" y="1334861"/>
            <a:ext cx="10496550" cy="5415417"/>
            <a:chOff x="847725" y="1334861"/>
            <a:chExt cx="10496550" cy="541541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955B57-674B-6549-754D-BFBA0BC7BCE6}"/>
                </a:ext>
              </a:extLst>
            </p:cNvPr>
            <p:cNvGrpSpPr/>
            <p:nvPr/>
          </p:nvGrpSpPr>
          <p:grpSpPr>
            <a:xfrm>
              <a:off x="847725" y="1334861"/>
              <a:ext cx="10496550" cy="5415417"/>
              <a:chOff x="847725" y="1334861"/>
              <a:chExt cx="10496550" cy="541541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57EF365-05B1-150E-7B2D-AE2CEB4B4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47725" y="1334861"/>
                <a:ext cx="10496550" cy="5415417"/>
              </a:xfrm>
              <a:prstGeom prst="rect">
                <a:avLst/>
              </a:prstGeom>
            </p:spPr>
          </p:pic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CFF7149-CA95-9A87-AA98-8326C781CD92}"/>
                  </a:ext>
                </a:extLst>
              </p:cNvPr>
              <p:cNvGrpSpPr/>
              <p:nvPr/>
            </p:nvGrpSpPr>
            <p:grpSpPr>
              <a:xfrm>
                <a:off x="847725" y="2014378"/>
                <a:ext cx="1341293" cy="1082050"/>
                <a:chOff x="847725" y="2014378"/>
                <a:chExt cx="1341293" cy="108205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9BB90E-63D2-8593-EB2D-B8610ABBC378}"/>
                    </a:ext>
                  </a:extLst>
                </p:cNvPr>
                <p:cNvSpPr txBox="1"/>
                <p:nvPr/>
              </p:nvSpPr>
              <p:spPr>
                <a:xfrm>
                  <a:off x="847725" y="2014378"/>
                  <a:ext cx="1341293" cy="43088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100" dirty="0"/>
                    <a:t>Rotation, Scaling, Color Jittering, …</a:t>
                  </a:r>
                  <a:endParaRPr lang="ko-KR" altLang="en-US" sz="1100" dirty="0"/>
                </a:p>
              </p:txBody>
            </p:sp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D6ED31DA-877A-68AA-2390-937DD9DFF9FF}"/>
                    </a:ext>
                  </a:extLst>
                </p:cNvPr>
                <p:cNvCxnSpPr/>
                <p:nvPr/>
              </p:nvCxnSpPr>
              <p:spPr>
                <a:xfrm>
                  <a:off x="2092036" y="2445265"/>
                  <a:ext cx="0" cy="6511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C7AEE13-F41F-4572-BBC8-17E28BFF992A}"/>
                </a:ext>
              </a:extLst>
            </p:cNvPr>
            <p:cNvGrpSpPr/>
            <p:nvPr/>
          </p:nvGrpSpPr>
          <p:grpSpPr>
            <a:xfrm>
              <a:off x="4083485" y="2192055"/>
              <a:ext cx="4496844" cy="2464403"/>
              <a:chOff x="4083485" y="2192055"/>
              <a:chExt cx="4496844" cy="246440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8C2AEC-1231-44E4-B92D-8DD93B32FB3C}"/>
                  </a:ext>
                </a:extLst>
              </p:cNvPr>
              <p:cNvSpPr/>
              <p:nvPr/>
            </p:nvSpPr>
            <p:spPr>
              <a:xfrm>
                <a:off x="4083485" y="2192055"/>
                <a:ext cx="4496844" cy="200416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72C594-0763-41AC-8553-DFC40ED65583}"/>
                  </a:ext>
                </a:extLst>
              </p:cNvPr>
              <p:cNvSpPr txBox="1"/>
              <p:nvPr/>
            </p:nvSpPr>
            <p:spPr>
              <a:xfrm>
                <a:off x="4816258" y="4287126"/>
                <a:ext cx="3031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VQGAN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99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Variance-aware Image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4511FA-FC80-42FE-A98C-1118E653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09" y="1657774"/>
            <a:ext cx="8831182" cy="35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5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Variance-aware Image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07709B-8124-48E0-A1B8-50C5A64F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08" y="1016684"/>
            <a:ext cx="3370104" cy="14934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3B10EF-B54F-48F7-B4D8-7E64023F1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291398"/>
            <a:ext cx="12061371" cy="4275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2A965E-6C1C-4F49-84F2-2CD8CCDC4D04}"/>
                  </a:ext>
                </a:extLst>
              </p:cNvPr>
              <p:cNvSpPr txBox="1"/>
              <p:nvPr/>
            </p:nvSpPr>
            <p:spPr>
              <a:xfrm>
                <a:off x="7271660" y="6059098"/>
                <a:ext cx="2627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augmented one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2A965E-6C1C-4F49-84F2-2CD8CCDC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60" y="6059098"/>
                <a:ext cx="2627086" cy="369332"/>
              </a:xfrm>
              <a:prstGeom prst="rect">
                <a:avLst/>
              </a:prstGeom>
              <a:blipFill>
                <a:blip r:embed="rId5"/>
                <a:stretch>
                  <a:fillRect t="-9836" r="-92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39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Variance-aware Image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955B57-674B-6549-754D-BFBA0BC7BCE6}"/>
              </a:ext>
            </a:extLst>
          </p:cNvPr>
          <p:cNvGrpSpPr/>
          <p:nvPr/>
        </p:nvGrpSpPr>
        <p:grpSpPr>
          <a:xfrm>
            <a:off x="847725" y="1334861"/>
            <a:ext cx="10496550" cy="5415417"/>
            <a:chOff x="847725" y="1334861"/>
            <a:chExt cx="10496550" cy="54154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7EF365-05B1-150E-7B2D-AE2CEB4B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7725" y="1334861"/>
              <a:ext cx="10496550" cy="5415417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CFF7149-CA95-9A87-AA98-8326C781CD92}"/>
                </a:ext>
              </a:extLst>
            </p:cNvPr>
            <p:cNvGrpSpPr/>
            <p:nvPr/>
          </p:nvGrpSpPr>
          <p:grpSpPr>
            <a:xfrm>
              <a:off x="847725" y="2014378"/>
              <a:ext cx="1341293" cy="1082050"/>
              <a:chOff x="847725" y="2014378"/>
              <a:chExt cx="1341293" cy="108205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9BB90E-63D2-8593-EB2D-B8610ABBC378}"/>
                  </a:ext>
                </a:extLst>
              </p:cNvPr>
              <p:cNvSpPr txBox="1"/>
              <p:nvPr/>
            </p:nvSpPr>
            <p:spPr>
              <a:xfrm>
                <a:off x="847725" y="2014378"/>
                <a:ext cx="1341293" cy="4308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/>
                  <a:t>Rotation, Scaling, Color Jittering, …</a:t>
                </a:r>
                <a:endParaRPr lang="ko-KR" altLang="en-US" sz="1100" dirty="0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D6ED31DA-877A-68AA-2390-937DD9DFF9FF}"/>
                  </a:ext>
                </a:extLst>
              </p:cNvPr>
              <p:cNvCxnSpPr/>
              <p:nvPr/>
            </p:nvCxnSpPr>
            <p:spPr>
              <a:xfrm>
                <a:off x="2092036" y="2445265"/>
                <a:ext cx="0" cy="6511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5FEC-E30F-44D0-B371-2E44488CD8E2}"/>
                  </a:ext>
                </a:extLst>
              </p:cNvPr>
              <p:cNvSpPr txBox="1"/>
              <p:nvPr/>
            </p:nvSpPr>
            <p:spPr>
              <a:xfrm>
                <a:off x="2092036" y="4548827"/>
                <a:ext cx="134128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5FEC-E30F-44D0-B371-2E44488C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36" y="4548827"/>
                <a:ext cx="1341288" cy="374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1CC39-3E19-470F-BED5-F5E39FA35409}"/>
                  </a:ext>
                </a:extLst>
              </p:cNvPr>
              <p:cNvSpPr txBox="1"/>
              <p:nvPr/>
            </p:nvSpPr>
            <p:spPr>
              <a:xfrm>
                <a:off x="8758676" y="4548827"/>
                <a:ext cx="1341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1CC39-3E19-470F-BED5-F5E39FA35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676" y="4548827"/>
                <a:ext cx="134128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91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Text-guided Knowledge Integrator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05E515-39C4-889D-E93A-E6B0EF83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143000"/>
            <a:ext cx="112680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Text-guided Knowledge Integrator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7E9AC7-E1AC-22A3-B207-6A61868FA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6425" y="4319612"/>
            <a:ext cx="6664332" cy="20039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C88E10-3FA0-3077-9BBC-218FF6F2E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424" y="816496"/>
            <a:ext cx="8179149" cy="331867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E717E9-8A53-3E45-65A9-400241C5025A}"/>
              </a:ext>
            </a:extLst>
          </p:cNvPr>
          <p:cNvCxnSpPr>
            <a:cxnSpLocks/>
          </p:cNvCxnSpPr>
          <p:nvPr/>
        </p:nvCxnSpPr>
        <p:spPr>
          <a:xfrm flipH="1">
            <a:off x="2091350" y="3938257"/>
            <a:ext cx="1928389" cy="10230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63A18F-CE69-AD85-E939-647ACF2BD218}"/>
              </a:ext>
            </a:extLst>
          </p:cNvPr>
          <p:cNvCxnSpPr>
            <a:cxnSpLocks/>
          </p:cNvCxnSpPr>
          <p:nvPr/>
        </p:nvCxnSpPr>
        <p:spPr>
          <a:xfrm flipH="1" flipV="1">
            <a:off x="6753885" y="3938257"/>
            <a:ext cx="1916873" cy="10230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9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Text-guided Knowledge Integrator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C88E10-3FA0-3077-9BBC-218FF6F2E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424" y="816496"/>
            <a:ext cx="8179149" cy="33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6F0D84-1795-E3DF-6A06-DD4D4AF90873}"/>
                  </a:ext>
                </a:extLst>
              </p:cNvPr>
              <p:cNvSpPr txBox="1"/>
              <p:nvPr/>
            </p:nvSpPr>
            <p:spPr>
              <a:xfrm>
                <a:off x="1312481" y="4169120"/>
                <a:ext cx="7024254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6F0D84-1795-E3DF-6A06-DD4D4AF90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81" y="4169120"/>
                <a:ext cx="7024254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44B5A-62CE-5350-37F8-CAA4894BBC81}"/>
                  </a:ext>
                </a:extLst>
              </p:cNvPr>
              <p:cNvSpPr txBox="1"/>
              <p:nvPr/>
            </p:nvSpPr>
            <p:spPr>
              <a:xfrm>
                <a:off x="1312481" y="5374295"/>
                <a:ext cx="7024254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𝑣𝑞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44B5A-62CE-5350-37F8-CAA4894BB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81" y="5374295"/>
                <a:ext cx="7024254" cy="392543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447888-591C-F39A-C9FA-C3DF475EC70B}"/>
                  </a:ext>
                </a:extLst>
              </p:cNvPr>
              <p:cNvSpPr txBox="1"/>
              <p:nvPr/>
            </p:nvSpPr>
            <p:spPr>
              <a:xfrm>
                <a:off x="8100464" y="5236692"/>
                <a:ext cx="4170218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VQGAN Loss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Weighting hyperparameter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447888-591C-F39A-C9FA-C3DF475EC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64" y="5236692"/>
                <a:ext cx="4170218" cy="667747"/>
              </a:xfrm>
              <a:prstGeom prst="rect">
                <a:avLst/>
              </a:prstGeom>
              <a:blipFill>
                <a:blip r:embed="rId6"/>
                <a:stretch>
                  <a:fillRect t="-5455"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5D9540-BDA5-4574-B9A6-769A25F0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54" y="1413027"/>
            <a:ext cx="6671645" cy="40319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FF1F74-76BE-45BB-A1C6-DDBA7577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8" y="2605943"/>
            <a:ext cx="5314847" cy="1646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77C12-6069-4A7E-AF85-F8A806EE3AF7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016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097C7-6B66-EC90-14BB-0128C2112C7C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E435F-46D2-454E-8E55-CA51C9191ECF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DEFE1A-586B-46C1-859D-EEFA2CBEF355}"/>
              </a:ext>
            </a:extLst>
          </p:cNvPr>
          <p:cNvGrpSpPr>
            <a:grpSpLocks noChangeAspect="1"/>
          </p:cNvGrpSpPr>
          <p:nvPr/>
        </p:nvGrpSpPr>
        <p:grpSpPr>
          <a:xfrm>
            <a:off x="2655220" y="1060875"/>
            <a:ext cx="6881560" cy="3305153"/>
            <a:chOff x="2605087" y="1503704"/>
            <a:chExt cx="6981825" cy="335330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2495884-93FB-497C-9055-2F86B048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850" y="1503704"/>
              <a:ext cx="6972300" cy="157162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BE435A9-AA6D-45ED-B15C-D4AF62CB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5087" y="3285388"/>
              <a:ext cx="6981825" cy="1571625"/>
            </a:xfrm>
            <a:prstGeom prst="rect">
              <a:avLst/>
            </a:prstGeom>
          </p:spPr>
        </p:pic>
      </p:grp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CBBF2AA0-D40D-3919-1724-BE838BA51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15" y="4366028"/>
            <a:ext cx="2914483" cy="2242812"/>
          </a:xfrm>
          <a:prstGeom prst="rect">
            <a:avLst/>
          </a:prstGeom>
        </p:spPr>
      </p:pic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4B2A8F69-3769-AFD5-3C63-365224448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04" y="4366028"/>
            <a:ext cx="320150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097C7-6B66-EC90-14BB-0128C2112C7C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E435F-46D2-454E-8E55-CA51C9191ECF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F2D2E-2D2A-4B7F-BA22-3C3BA342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162050"/>
            <a:ext cx="73723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Introduction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3F0E81-D2A8-4104-951A-D59F9A9BD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716" y="880728"/>
            <a:ext cx="3964695" cy="5096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31AE7-B009-46E5-A56F-F4EBDBC53424}"/>
              </a:ext>
            </a:extLst>
          </p:cNvPr>
          <p:cNvSpPr txBox="1"/>
          <p:nvPr/>
        </p:nvSpPr>
        <p:spPr>
          <a:xfrm>
            <a:off x="5153521" y="2828835"/>
            <a:ext cx="6533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Text-Guided Variational Image Generation for Industrial Anomaly Detection and Segmentation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CVPR 2024</a:t>
            </a:r>
          </a:p>
          <a:p>
            <a:pPr algn="ctr"/>
            <a:r>
              <a:rPr lang="en-US" altLang="ko-KR" i="1" dirty="0"/>
              <a:t>Chung-Ang University</a:t>
            </a:r>
          </a:p>
        </p:txBody>
      </p:sp>
    </p:spTree>
    <p:extLst>
      <p:ext uri="{BB962C8B-B14F-4D97-AF65-F5344CB8AC3E}">
        <p14:creationId xmlns:p14="http://schemas.microsoft.com/office/powerpoint/2010/main" val="346902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097C7-6B66-EC90-14BB-0128C2112C7C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E435F-46D2-454E-8E55-CA51C9191ECF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6F8290-8FA2-4937-B283-7D447FDB03F7}"/>
              </a:ext>
            </a:extLst>
          </p:cNvPr>
          <p:cNvGrpSpPr>
            <a:grpSpLocks noChangeAspect="1"/>
          </p:cNvGrpSpPr>
          <p:nvPr/>
        </p:nvGrpSpPr>
        <p:grpSpPr>
          <a:xfrm>
            <a:off x="2955644" y="850643"/>
            <a:ext cx="6280712" cy="5686476"/>
            <a:chOff x="2624137" y="463518"/>
            <a:chExt cx="6943725" cy="628676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5CD2B4-CE8E-4648-BA81-C0CFC715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4137" y="463518"/>
              <a:ext cx="6943725" cy="36576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EC4378-4901-42BD-B24E-C9D613B01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4137" y="4197578"/>
              <a:ext cx="694372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185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097C7-6B66-EC90-14BB-0128C2112C7C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E435F-46D2-454E-8E55-CA51C9191ECF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66851-E3B1-4CA4-B0CA-24926020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1838325"/>
            <a:ext cx="6924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51DC33-96DE-4C78-BFCC-267285CC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5" y="1311071"/>
            <a:ext cx="10985210" cy="4235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52E4CF-56D5-4FFD-8724-39CC463B61FA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038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2C113A-AF9E-41FA-9F55-477E03F5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9" y="688769"/>
            <a:ext cx="5953125" cy="5848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2E4CF-56D5-4FFD-8724-39CC463B61FA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3287A-FF2B-4641-8964-B4B5925AE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14" y="2941713"/>
            <a:ext cx="5953125" cy="13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7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2C113A-AF9E-41FA-9F55-477E03F5A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55" y="688769"/>
            <a:ext cx="5914593" cy="5848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2E4CF-56D5-4FFD-8724-39CC463B61FA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3287A-FF2B-4641-8964-B4B5925AE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1948" y="2966868"/>
            <a:ext cx="5953125" cy="12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2E4CF-56D5-4FFD-8724-39CC463B61FA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77F7CF-B611-9131-B6D0-2FFDCC0F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04" y="771893"/>
            <a:ext cx="5621991" cy="57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5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1B67D-EA4F-751C-9AD0-42AA81344035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Experience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2E4CF-56D5-4FFD-8724-39CC463B61FA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9D5F9-A722-65B3-0410-446E0C684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073183"/>
            <a:ext cx="5876925" cy="3381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DA4D1E-31B8-FE25-BFFF-EE854EA3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87628"/>
            <a:ext cx="59531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5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Conclusion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E3C3C-3C68-7FCD-BBE5-D27C4310C73B}"/>
              </a:ext>
            </a:extLst>
          </p:cNvPr>
          <p:cNvSpPr txBox="1"/>
          <p:nvPr/>
        </p:nvSpPr>
        <p:spPr>
          <a:xfrm>
            <a:off x="515154" y="2321004"/>
            <a:ext cx="10813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reviewed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paper?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I think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various industries, it is essential to work with limited data for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And, generating highly consistent images is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Also, This is closely related to future tasks that need to be addressed.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E6ADC-3F48-4B00-9253-F05E479EE9C5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2304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914E4-2377-4097-8DE8-7BA3B4DB338D}"/>
              </a:ext>
            </a:extLst>
          </p:cNvPr>
          <p:cNvSpPr txBox="1"/>
          <p:nvPr/>
        </p:nvSpPr>
        <p:spPr>
          <a:xfrm>
            <a:off x="2076450" y="3105834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Thank you!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448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Introduction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6CDD6-56FA-0AF4-11FF-BA896B234521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4627-FA48-03AD-EFB1-728993FD2BFB}"/>
              </a:ext>
            </a:extLst>
          </p:cNvPr>
          <p:cNvSpPr txBox="1"/>
          <p:nvPr/>
        </p:nvSpPr>
        <p:spPr>
          <a:xfrm>
            <a:off x="515154" y="1536174"/>
            <a:ext cx="108513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is difficult to obtain large amounts of data in various industrial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Therefore, it is necessary to enhance the performance of anomaly detection by augmenting limited data.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This paper proposes a method to augment a small amount of non-defective data to create a data pool, which is then used to improve the performance of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325642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AA606-923B-48C5-A680-6FA9451E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143000"/>
            <a:ext cx="11268075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46675-D121-4DCB-9788-D25C02FDA30A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53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Keyword-to-prompt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E8B06C-7FDE-4863-92AD-BF09F35C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4" y="1096154"/>
            <a:ext cx="2343150" cy="1285875"/>
          </a:xfrm>
          <a:prstGeom prst="rect">
            <a:avLst/>
          </a:prstGeom>
          <a:ln w="76200">
            <a:noFill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453FB5A-E8DE-4A8F-9285-BE217E956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" y="1392220"/>
            <a:ext cx="12096000" cy="40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5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Keyword-to-prompt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FD365-33AD-40A7-B35A-94F69344AF16}"/>
              </a:ext>
            </a:extLst>
          </p:cNvPr>
          <p:cNvSpPr txBox="1"/>
          <p:nvPr/>
        </p:nvSpPr>
        <p:spPr>
          <a:xfrm>
            <a:off x="1696833" y="1229379"/>
            <a:ext cx="45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WordNet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F94080-FBC3-4708-B0E7-18BD80E37A66}"/>
              </a:ext>
            </a:extLst>
          </p:cNvPr>
          <p:cNvGrpSpPr/>
          <p:nvPr/>
        </p:nvGrpSpPr>
        <p:grpSpPr>
          <a:xfrm>
            <a:off x="515154" y="2161710"/>
            <a:ext cx="5316506" cy="4375409"/>
            <a:chOff x="4964468" y="1344667"/>
            <a:chExt cx="5316506" cy="43754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87E9DD-56C2-4C38-AC09-E0CF382E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468" y="1344667"/>
              <a:ext cx="5316505" cy="41137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A11F4C-957A-4B73-AF03-DFA35BA1A89A}"/>
                </a:ext>
              </a:extLst>
            </p:cNvPr>
            <p:cNvSpPr txBox="1"/>
            <p:nvPr/>
          </p:nvSpPr>
          <p:spPr>
            <a:xfrm>
              <a:off x="4964468" y="5458466"/>
              <a:ext cx="531650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hlinkClick r:id="rId4"/>
                </a:rPr>
                <a:t>WORDNET: A Database of Lexical Relations | PPT (slideshare.net)</a:t>
              </a:r>
              <a:endParaRPr lang="ko-KR" altLang="en-US" sz="11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7364C44-8657-434E-8D58-866726B76F52}"/>
              </a:ext>
            </a:extLst>
          </p:cNvPr>
          <p:cNvSpPr txBox="1"/>
          <p:nvPr/>
        </p:nvSpPr>
        <p:spPr>
          <a:xfrm>
            <a:off x="1696833" y="1598711"/>
            <a:ext cx="45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Database of Lexical Relations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7E386F-C9C1-4A88-9327-C3A0120421BA}"/>
              </a:ext>
            </a:extLst>
          </p:cNvPr>
          <p:cNvSpPr/>
          <p:nvPr/>
        </p:nvSpPr>
        <p:spPr>
          <a:xfrm>
            <a:off x="515153" y="1229379"/>
            <a:ext cx="851770" cy="21670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WordNet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34567A-C153-40F0-96EA-3D1C426DFD1E}"/>
              </a:ext>
            </a:extLst>
          </p:cNvPr>
          <p:cNvGrpSpPr/>
          <p:nvPr/>
        </p:nvGrpSpPr>
        <p:grpSpPr>
          <a:xfrm>
            <a:off x="5938322" y="1229379"/>
            <a:ext cx="6075487" cy="5307740"/>
            <a:chOff x="5938322" y="1229379"/>
            <a:chExt cx="6075487" cy="53077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C07D805-BCEE-4B79-9934-30AFFF3DFDA9}"/>
                </a:ext>
              </a:extLst>
            </p:cNvPr>
            <p:cNvGrpSpPr/>
            <p:nvPr/>
          </p:nvGrpSpPr>
          <p:grpSpPr>
            <a:xfrm>
              <a:off x="5938322" y="1229379"/>
              <a:ext cx="6075487" cy="5307740"/>
              <a:chOff x="5938322" y="1229379"/>
              <a:chExt cx="6075487" cy="530774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E4B7B3D-BCAF-4385-AD83-B7B0A7A602C4}"/>
                  </a:ext>
                </a:extLst>
              </p:cNvPr>
              <p:cNvSpPr/>
              <p:nvPr/>
            </p:nvSpPr>
            <p:spPr>
              <a:xfrm>
                <a:off x="5938322" y="1229379"/>
                <a:ext cx="6075487" cy="5307740"/>
              </a:xfrm>
              <a:prstGeom prst="roundRect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43CC62C-613E-41F3-9BA6-84E108781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4201" y="3646774"/>
                <a:ext cx="2363633" cy="2338882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A44CFE0-66BB-473D-BA58-D392DBD2D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8845" y="2015806"/>
                <a:ext cx="3654439" cy="1407858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AA08CC0-A381-4367-8B0D-729097DFD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3713" y="3537887"/>
                <a:ext cx="2590358" cy="2447769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4F0EA-9AF1-4100-9447-0A2500E971B7}"/>
                </a:ext>
              </a:extLst>
            </p:cNvPr>
            <p:cNvSpPr txBox="1"/>
            <p:nvPr/>
          </p:nvSpPr>
          <p:spPr>
            <a:xfrm>
              <a:off x="6562560" y="1371242"/>
              <a:ext cx="4213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word = “car”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5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Keyword-to-prompt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FD365-33AD-40A7-B35A-94F69344AF16}"/>
              </a:ext>
            </a:extLst>
          </p:cNvPr>
          <p:cNvSpPr txBox="1"/>
          <p:nvPr/>
        </p:nvSpPr>
        <p:spPr>
          <a:xfrm>
            <a:off x="515154" y="995705"/>
            <a:ext cx="453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Remove Outlier Prompts, Determine a Positive Prompt set, and </a:t>
            </a:r>
            <a:r>
              <a:rPr lang="en-US" altLang="ko-KR" dirty="0" err="1"/>
              <a:t>Finde</a:t>
            </a:r>
            <a:r>
              <a:rPr lang="en-US" altLang="ko-KR" dirty="0"/>
              <a:t> the Best Prompt?</a:t>
            </a:r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9263634-B60F-40F1-B168-D53BD85D9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08" y="720991"/>
            <a:ext cx="4535817" cy="1878679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532BB89-E711-4D93-B89C-E591B77CE485}"/>
              </a:ext>
            </a:extLst>
          </p:cNvPr>
          <p:cNvCxnSpPr>
            <a:cxnSpLocks/>
          </p:cNvCxnSpPr>
          <p:nvPr/>
        </p:nvCxnSpPr>
        <p:spPr>
          <a:xfrm>
            <a:off x="9309100" y="4521200"/>
            <a:ext cx="16129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E17430-EC92-6058-B424-288F58FDE227}"/>
              </a:ext>
            </a:extLst>
          </p:cNvPr>
          <p:cNvGrpSpPr/>
          <p:nvPr/>
        </p:nvGrpSpPr>
        <p:grpSpPr>
          <a:xfrm>
            <a:off x="515154" y="2533727"/>
            <a:ext cx="11460945" cy="3536393"/>
            <a:chOff x="515154" y="2325902"/>
            <a:chExt cx="11460945" cy="3536393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AF24EA4-FD90-4DD3-AABE-DA4346B5E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5154" y="2325902"/>
              <a:ext cx="10406846" cy="35363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5A2306-8862-40B1-81B2-7D3E6988867C}"/>
                    </a:ext>
                  </a:extLst>
                </p:cNvPr>
                <p:cNvSpPr txBox="1"/>
                <p:nvPr/>
              </p:nvSpPr>
              <p:spPr>
                <a:xfrm>
                  <a:off x="3448956" y="5450900"/>
                  <a:ext cx="3204029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0.5 </m:t>
                      </m:r>
                    </m:oMath>
                  </a14:m>
                  <a:r>
                    <a:rPr lang="en-US" altLang="ko-KR" dirty="0"/>
                    <a:t>= outlier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5A2306-8862-40B1-81B2-7D3E69888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956" y="5450900"/>
                  <a:ext cx="3204029" cy="411395"/>
                </a:xfrm>
                <a:prstGeom prst="rect">
                  <a:avLst/>
                </a:prstGeom>
                <a:blipFill>
                  <a:blip r:embed="rId5"/>
                  <a:stretch>
                    <a:fillRect t="-4412" b="-147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E72077D-D8A0-48FE-9E08-C885FD878C6A}"/>
                    </a:ext>
                  </a:extLst>
                </p:cNvPr>
                <p:cNvSpPr txBox="1"/>
                <p:nvPr/>
              </p:nvSpPr>
              <p:spPr>
                <a:xfrm>
                  <a:off x="8019616" y="5021969"/>
                  <a:ext cx="3956483" cy="5559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Cosine similarity between the two embedding vectors of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E72077D-D8A0-48FE-9E08-C885FD878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616" y="5021969"/>
                  <a:ext cx="3956483" cy="555921"/>
                </a:xfrm>
                <a:prstGeom prst="rect">
                  <a:avLst/>
                </a:prstGeom>
                <a:blipFill>
                  <a:blip r:embed="rId6"/>
                  <a:stretch>
                    <a:fillRect l="-462" t="-2198" r="-924" b="-54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27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Keyword-to-prompt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E8B06C-7FDE-4863-92AD-BF09F35C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4" y="1096154"/>
            <a:ext cx="2343150" cy="1285875"/>
          </a:xfrm>
          <a:prstGeom prst="rect">
            <a:avLst/>
          </a:prstGeom>
          <a:ln w="76200">
            <a:noFill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453FB5A-E8DE-4A8F-9285-BE217E956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" y="1392220"/>
            <a:ext cx="12096000" cy="40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50714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 </a:t>
            </a:r>
            <a:r>
              <a:rPr lang="en-US" altLang="ko-KR" sz="1600" i="1" dirty="0"/>
              <a:t>– Variance-aware Image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Generator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0164-8697-4AC9-B424-C5EC795CCA3C}"/>
              </a:ext>
            </a:extLst>
          </p:cNvPr>
          <p:cNvSpPr txBox="1"/>
          <p:nvPr/>
        </p:nvSpPr>
        <p:spPr>
          <a:xfrm>
            <a:off x="4376693" y="107722"/>
            <a:ext cx="77961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Mingyu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Jongwon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Choi. "Text-Guided Variational Image Generation for Industrial Anomaly Detection and Segmentation."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955B57-674B-6549-754D-BFBA0BC7BCE6}"/>
              </a:ext>
            </a:extLst>
          </p:cNvPr>
          <p:cNvGrpSpPr/>
          <p:nvPr/>
        </p:nvGrpSpPr>
        <p:grpSpPr>
          <a:xfrm>
            <a:off x="847725" y="1334861"/>
            <a:ext cx="10496550" cy="5415417"/>
            <a:chOff x="847725" y="1334861"/>
            <a:chExt cx="10496550" cy="54154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7EF365-05B1-150E-7B2D-AE2CEB4B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7725" y="1334861"/>
              <a:ext cx="10496550" cy="5415417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CFF7149-CA95-9A87-AA98-8326C781CD92}"/>
                </a:ext>
              </a:extLst>
            </p:cNvPr>
            <p:cNvGrpSpPr/>
            <p:nvPr/>
          </p:nvGrpSpPr>
          <p:grpSpPr>
            <a:xfrm>
              <a:off x="847725" y="2014378"/>
              <a:ext cx="1341293" cy="1082050"/>
              <a:chOff x="847725" y="2014378"/>
              <a:chExt cx="1341293" cy="108205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9BB90E-63D2-8593-EB2D-B8610ABBC378}"/>
                  </a:ext>
                </a:extLst>
              </p:cNvPr>
              <p:cNvSpPr txBox="1"/>
              <p:nvPr/>
            </p:nvSpPr>
            <p:spPr>
              <a:xfrm>
                <a:off x="847725" y="2014378"/>
                <a:ext cx="1341293" cy="4308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/>
                  <a:t>Rotation, Scaling, Color Jittering, …</a:t>
                </a:r>
                <a:endParaRPr lang="ko-KR" altLang="en-US" sz="1100" dirty="0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D6ED31DA-877A-68AA-2390-937DD9DFF9FF}"/>
                  </a:ext>
                </a:extLst>
              </p:cNvPr>
              <p:cNvCxnSpPr/>
              <p:nvPr/>
            </p:nvCxnSpPr>
            <p:spPr>
              <a:xfrm>
                <a:off x="2092036" y="2445265"/>
                <a:ext cx="0" cy="6511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847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</TotalTime>
  <Words>1270</Words>
  <Application>Microsoft Office PowerPoint</Application>
  <PresentationFormat>와이드스크린</PresentationFormat>
  <Paragraphs>122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Lab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Semniar</dc:title>
  <dc:creator>ETRI</dc:creator>
  <cp:lastModifiedBy>ETRI</cp:lastModifiedBy>
  <cp:revision>200</cp:revision>
  <dcterms:created xsi:type="dcterms:W3CDTF">2024-04-25T07:54:04Z</dcterms:created>
  <dcterms:modified xsi:type="dcterms:W3CDTF">2024-07-03T02:28:38Z</dcterms:modified>
</cp:coreProperties>
</file>