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298" r:id="rId12"/>
    <p:sldId id="30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0" autoAdjust="0"/>
  </p:normalViewPr>
  <p:slideViewPr>
    <p:cSldViewPr snapToGrid="0">
      <p:cViewPr varScale="1">
        <p:scale>
          <a:sx n="97" d="100"/>
          <a:sy n="97" d="100"/>
        </p:scale>
        <p:origin x="273" y="57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890B703-0836-499D-9F8D-D18F794AD7C3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3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5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6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ReConPatch, Contrastive Patch Representation Learning for Industrial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  <a:p>
            <a:pPr lvl="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Memory bank</a:t>
            </a:r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ko-KR" altLang="en-US" dirty="0"/>
              <a:t>샘플링을 통해 얻어진 특징</a:t>
            </a:r>
            <a:r>
              <a:rPr lang="en-US" altLang="ko-KR" dirty="0"/>
              <a:t>(feature) 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0">
              <a:buClr>
                <a:schemeClr val="tx1"/>
              </a:buClr>
              <a:buFontTx/>
              <a:buChar char="-"/>
              <a:defRPr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B97CB1-CE93-4378-B34B-A44236E08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7"/>
          <a:stretch/>
        </p:blipFill>
        <p:spPr bwMode="auto">
          <a:xfrm>
            <a:off x="0" y="3228509"/>
            <a:ext cx="12192000" cy="326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0829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3"/>
              <a:defRPr/>
            </a:pPr>
            <a:r>
              <a:rPr lang="en-US" altLang="ko-KR" dirty="0"/>
              <a:t>Inference phases</a:t>
            </a:r>
          </a:p>
          <a:p>
            <a:pPr lvl="0">
              <a:buClr>
                <a:schemeClr val="tx1"/>
              </a:buClr>
              <a:defRPr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9F5554-385A-4AC0-B371-29C8ED99F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AC1-1871-47DC-89F8-7C38236AB53C}"/>
              </a:ext>
            </a:extLst>
          </p:cNvPr>
          <p:cNvSpPr/>
          <p:nvPr/>
        </p:nvSpPr>
        <p:spPr>
          <a:xfrm>
            <a:off x="2316886" y="5220929"/>
            <a:ext cx="7558226" cy="1229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3"/>
              <a:defRPr/>
            </a:pPr>
            <a:r>
              <a:rPr lang="en-US" altLang="ko-KR" dirty="0"/>
              <a:t>Inference phases</a:t>
            </a:r>
          </a:p>
          <a:p>
            <a:pPr lvl="0">
              <a:buClr>
                <a:schemeClr val="tx1"/>
              </a:buCl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32914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868522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/>
              <a:t>PatchCore</a:t>
            </a:r>
            <a:r>
              <a:rPr lang="ko-KR" altLang="en-US" dirty="0"/>
              <a:t> 모델에서 발전시킨 이상 탐지 모델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기존의 </a:t>
            </a:r>
            <a:r>
              <a:rPr lang="en-US" altLang="ko-KR" dirty="0" err="1"/>
              <a:t>PatchCore</a:t>
            </a:r>
            <a:r>
              <a:rPr lang="ko-KR" altLang="en-US" dirty="0"/>
              <a:t>나 </a:t>
            </a:r>
            <a:r>
              <a:rPr lang="en-US" altLang="ko-KR" dirty="0" err="1"/>
              <a:t>PaDim</a:t>
            </a:r>
            <a:r>
              <a:rPr lang="ko-KR" altLang="en-US" dirty="0"/>
              <a:t> 모델과는 다르게 학습이 필요한 부분이 존재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Pretrained CNN</a:t>
            </a:r>
            <a:r>
              <a:rPr lang="ko-KR" altLang="en-US" dirty="0"/>
              <a:t> 모델에서 얻은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/>
              <a:t>layer</a:t>
            </a:r>
            <a:r>
              <a:rPr lang="ko-KR" altLang="en-US" dirty="0"/>
              <a:t>에 통과시켜서 얻은 </a:t>
            </a:r>
            <a:r>
              <a:rPr lang="ko-KR" altLang="en-US" dirty="0" err="1"/>
              <a:t>re</a:t>
            </a:r>
            <a:r>
              <a:rPr lang="en-US" altLang="ko-KR" dirty="0"/>
              <a:t>presentation</a:t>
            </a:r>
            <a:r>
              <a:rPr lang="ko-KR" altLang="en-US" dirty="0"/>
              <a:t>한 </a:t>
            </a:r>
            <a:r>
              <a:rPr lang="en-US" altLang="ko-KR" dirty="0"/>
              <a:t>feature map</a:t>
            </a:r>
            <a:r>
              <a:rPr lang="ko-KR" altLang="en-US" dirty="0"/>
              <a:t>을 이용해서 이상 탐지 </a:t>
            </a:r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70E73B-78B6-4231-B135-CE09308BFE41}"/>
              </a:ext>
            </a:extLst>
          </p:cNvPr>
          <p:cNvSpPr/>
          <p:nvPr/>
        </p:nvSpPr>
        <p:spPr>
          <a:xfrm>
            <a:off x="4803058" y="2089355"/>
            <a:ext cx="5004619" cy="20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4641853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Pairwise Similarity</a:t>
            </a:r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/>
              <a:t>두 </a:t>
            </a:r>
            <a:r>
              <a:rPr lang="en-US" altLang="ko-KR" dirty="0" err="1"/>
              <a:t>개별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en-US" altLang="ko-KR" dirty="0" err="1"/>
              <a:t>간의</a:t>
            </a:r>
            <a:r>
              <a:rPr lang="en-US" altLang="ko-KR" dirty="0"/>
              <a:t> </a:t>
            </a:r>
            <a:r>
              <a:rPr lang="en-US" altLang="ko-KR" dirty="0" err="1"/>
              <a:t>직접적인</a:t>
            </a:r>
            <a:r>
              <a:rPr lang="en-US" altLang="ko-KR" dirty="0"/>
              <a:t> </a:t>
            </a:r>
            <a:r>
              <a:rPr lang="en-US" altLang="ko-KR" dirty="0" err="1"/>
              <a:t>비교를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계산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 err="1"/>
              <a:t>PaDim</a:t>
            </a:r>
            <a:r>
              <a:rPr lang="ko-KR" altLang="en-US" dirty="0"/>
              <a:t>과는 다르게 </a:t>
            </a:r>
            <a:r>
              <a:rPr lang="en-US" altLang="ko-KR" dirty="0"/>
              <a:t>L2 distance</a:t>
            </a:r>
            <a:r>
              <a:rPr lang="ko-KR" altLang="en-US" dirty="0"/>
              <a:t>로 계산</a:t>
            </a:r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5610" t="9280" r="10670" b="73000"/>
          <a:stretch>
            <a:fillRect/>
          </a:stretch>
        </p:blipFill>
        <p:spPr>
          <a:xfrm>
            <a:off x="8405267" y="1048812"/>
            <a:ext cx="1525465" cy="117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2105" y="2435454"/>
            <a:ext cx="5534797" cy="23625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6982" y="5195552"/>
            <a:ext cx="4972744" cy="133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자유형: 도형 12"/>
              <p:cNvSpPr/>
              <p:nvPr/>
            </p:nvSpPr>
            <p:spPr>
              <a:xfrm>
                <a:off x="6528656" y="5297880"/>
                <a:ext cx="4295775" cy="13430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𝑃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𝑝𝑟𝑒𝑡𝑟𝑎𝑖𝑛𝑒𝑑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𝐶𝑁𝑁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아키텍쳐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𝑃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(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𝑥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𝑤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)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𝑖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번째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𝑝𝑎𝑡𝑐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레벨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𝑃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(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𝑥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𝑤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)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𝑗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번째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𝑝𝑎𝑡𝑐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레벨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레이어에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레이어에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𝜎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가우시안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커널의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민감도를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조절하는데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사용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3" name="자유형: 도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56" y="5297880"/>
                <a:ext cx="4295775" cy="13430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4641853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contextual similarity</a:t>
            </a:r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/>
              <a:t>patch</a:t>
            </a:r>
            <a:r>
              <a:rPr lang="ko-KR" altLang="en-US" dirty="0"/>
              <a:t> 안의 </a:t>
            </a:r>
            <a:r>
              <a:rPr lang="en-US" altLang="ko-KR" dirty="0"/>
              <a:t>feature</a:t>
            </a:r>
            <a:r>
              <a:rPr lang="ko-KR" altLang="en-US" dirty="0"/>
              <a:t>들</a:t>
            </a:r>
            <a:r>
              <a:rPr lang="en-US" altLang="ko-KR" dirty="0"/>
              <a:t>의 </a:t>
            </a:r>
            <a:r>
              <a:rPr lang="en-US" altLang="ko-KR" dirty="0" err="1"/>
              <a:t>최근접</a:t>
            </a:r>
            <a:r>
              <a:rPr lang="en-US" altLang="ko-KR" dirty="0"/>
              <a:t> </a:t>
            </a:r>
            <a:r>
              <a:rPr lang="en-US" altLang="ko-KR" dirty="0" err="1"/>
              <a:t>이웃들을</a:t>
            </a:r>
            <a:r>
              <a:rPr lang="en-US" altLang="ko-KR" dirty="0"/>
              <a:t> </a:t>
            </a:r>
            <a:r>
              <a:rPr lang="en-US" altLang="ko-KR" dirty="0" err="1"/>
              <a:t>분석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 err="1"/>
              <a:t>feature들이</a:t>
            </a:r>
            <a:r>
              <a:rPr lang="en-US" altLang="ko-KR" dirty="0"/>
              <a:t> </a:t>
            </a:r>
            <a:r>
              <a:rPr lang="en-US" altLang="ko-KR" dirty="0" err="1"/>
              <a:t>얼마나</a:t>
            </a:r>
            <a:r>
              <a:rPr lang="en-US" altLang="ko-KR" dirty="0"/>
              <a:t> </a:t>
            </a:r>
            <a:r>
              <a:rPr lang="en-US" altLang="ko-KR" dirty="0" err="1"/>
              <a:t>많은</a:t>
            </a:r>
            <a:r>
              <a:rPr lang="en-US" altLang="ko-KR" dirty="0"/>
              <a:t> </a:t>
            </a:r>
            <a:r>
              <a:rPr lang="en-US" altLang="ko-KR" dirty="0" err="1"/>
              <a:t>공통된</a:t>
            </a:r>
            <a:r>
              <a:rPr lang="en-US" altLang="ko-KR" dirty="0"/>
              <a:t> </a:t>
            </a:r>
            <a:r>
              <a:rPr lang="en-US" altLang="ko-KR" dirty="0" err="1"/>
              <a:t>이웃을</a:t>
            </a:r>
            <a:r>
              <a:rPr lang="en-US" altLang="ko-KR" dirty="0"/>
              <a:t> </a:t>
            </a:r>
            <a:r>
              <a:rPr lang="en-US" altLang="ko-KR" dirty="0" err="1"/>
              <a:t>공유하는지를</a:t>
            </a:r>
            <a:r>
              <a:rPr lang="en-US" altLang="ko-KR" dirty="0"/>
              <a:t> </a:t>
            </a:r>
            <a:r>
              <a:rPr lang="en-US" altLang="ko-KR" dirty="0" err="1"/>
              <a:t>기반으로</a:t>
            </a:r>
            <a:r>
              <a:rPr lang="en-US" altLang="ko-KR" dirty="0"/>
              <a:t> </a:t>
            </a:r>
            <a:r>
              <a:rPr lang="en-US" altLang="ko-KR" dirty="0" err="1"/>
              <a:t>계산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5610" t="9280" r="10670" b="73000"/>
          <a:stretch>
            <a:fillRect/>
          </a:stretch>
        </p:blipFill>
        <p:spPr>
          <a:xfrm>
            <a:off x="8405267" y="1048812"/>
            <a:ext cx="1525465" cy="117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2105" y="2435454"/>
            <a:ext cx="5534797" cy="23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contextual similarity</a:t>
            </a:r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자유형: 도형 12"/>
              <p:cNvSpPr/>
              <p:nvPr/>
            </p:nvSpPr>
            <p:spPr>
              <a:xfrm>
                <a:off x="457200" y="4378030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와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의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𝑘</m:t>
                      </m:r>
                      <m:r>
                        <a:rPr sz="1200" i="1" smtClean="0">
                          <a:latin typeface="Cambria Math" panose="02040503050406030204" pitchFamily="18" charset="0"/>
                          <a:sym typeface="Cambria Math"/>
                        </a:rPr>
                        <m:t>−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𝑛𝑒𝑎𝑟𝑒𝑠𝑡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𝑛𝑒𝑖𝑔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𝑏𝑜𝑟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집합</m:t>
                      </m:r>
                    </m:oMath>
                  </m:oMathPara>
                </a14:m>
                <a:endParaRPr sz="1200" dirty="0"/>
              </a:p>
              <a:p>
                <a:pPr algn="l"/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𝑖𝑗</m:t>
                          </m:r>
                        </m:sub>
                        <m:sup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𝐶𝑜𝑛𝑡𝑒𝑥𝑡𝑢𝑎𝑙</m:t>
                          </m:r>
                        </m:sup>
                      </m:sSubSup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의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𝑐𝑜𝑛𝑡𝑒𝑥𝑡𝑢𝑎𝑙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𝑠𝑖𝑚𝑖𝑙𝑎𝑟𝑖𝑡𝑦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3" name="자유형: 도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78030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9907" y="2946762"/>
            <a:ext cx="3861033" cy="9027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28661" y="2878594"/>
            <a:ext cx="3640589" cy="1100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자유형: 도형 16"/>
              <p:cNvSpPr/>
              <p:nvPr/>
            </p:nvSpPr>
            <p:spPr>
              <a:xfrm>
                <a:off x="4261846" y="4371077"/>
                <a:ext cx="3841980" cy="102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𝑅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lang="ar-A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와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의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𝑘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−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𝑛𝑒𝑎𝑟𝑒𝑠𝑡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𝑟𝑒𝑐𝑖𝑝𝑟𝑜𝑐𝑎𝑙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𝑛𝑒𝑖𝑔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𝑏𝑜𝑟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집합</m:t>
                      </m:r>
                    </m:oMath>
                  </m:oMathPara>
                </a14:m>
                <a:endParaRPr lang="ko-KR" altLang="en-US" sz="1200" dirty="0"/>
              </a:p>
              <a:p>
                <a:pPr algn="l"/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ar-AE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𝐶𝑜𝑛𝑡𝑒𝑥𝑡𝑢𝑎𝑙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1200" dirty="0"/>
                  <a:t> 이웃의 이웃까지 고려하여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𝑐𝑜𝑛𝑡𝑒𝑥𝑡𝑢𝑎𝑙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𝑠𝑖𝑚𝑖𝑙𝑎𝑟𝑖𝑡𝑦</m:t>
                    </m:r>
                  </m:oMath>
                </a14:m>
                <a:r>
                  <a:rPr lang="ko-KR" altLang="en-US" sz="1200" dirty="0"/>
                  <a:t>를 다시 정의</a:t>
                </a:r>
                <a:endParaRPr lang="en-US" altLang="ko-KR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자유형: 도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371077"/>
                <a:ext cx="3841980" cy="102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90448" y="3179192"/>
            <a:ext cx="3357878" cy="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Loss function</a:t>
            </a: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971EB4-4721-41B1-844A-F58C2441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05" y="3276638"/>
            <a:ext cx="3711575" cy="132556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52F3195-1158-4417-A991-B4D9FE2D1E67}"/>
              </a:ext>
            </a:extLst>
          </p:cNvPr>
          <p:cNvGrpSpPr/>
          <p:nvPr/>
        </p:nvGrpSpPr>
        <p:grpSpPr>
          <a:xfrm>
            <a:off x="838200" y="3066962"/>
            <a:ext cx="3002118" cy="260889"/>
            <a:chOff x="3532032" y="5084715"/>
            <a:chExt cx="7563906" cy="6573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3FC886-3CB9-44D1-B2AB-22D68ADC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2032" y="5103768"/>
              <a:ext cx="2219635" cy="63826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DFA23C-CB87-4BFC-AB94-EFBF881E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1667" y="5084715"/>
              <a:ext cx="5344271" cy="65731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7861FFB-E864-41BE-AD81-4A8C7F9667BD}"/>
                  </a:ext>
                </a:extLst>
              </p:cNvPr>
              <p:cNvSpPr/>
              <p:nvPr/>
            </p:nvSpPr>
            <p:spPr>
              <a:xfrm>
                <a:off x="838200" y="4637836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ko-KR" alt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  <m:t>𝛿</m:t>
                        </m:r>
                      </m:e>
                      <m:sub>
                        <m:r>
                          <a:rPr lang="ar-AE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ar-AE" sz="1200" i="1">
                        <a:latin typeface="Cambria Math" panose="02040503050406030204" pitchFamily="18" charset="0"/>
                        <a:sym typeface="Cambria Math"/>
                      </a:rPr>
                      <m:t> :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미니 배치 내 임베딩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𝑧</m:t>
                        </m:r>
                      </m:e>
                      <m:sub>
                        <m: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간의 상대적 거리</a:t>
                </a:r>
                <a:endParaRPr lang="en-US" altLang="ko-KR" sz="1200" dirty="0"/>
              </a:p>
              <a:p>
                <a:endParaRPr lang="en-US" sz="1200" dirty="0"/>
              </a:p>
              <a:p>
                <a:r>
                  <a:rPr lang="en-US" sz="1200" dirty="0"/>
                  <a:t>N : </a:t>
                </a:r>
                <a:r>
                  <a:rPr lang="ko-KR" altLang="en-US" sz="1200" dirty="0"/>
                  <a:t>미니 배치 내의 총 인스턴스 수</a:t>
                </a:r>
                <a:endParaRPr lang="en-US" sz="1200" dirty="0"/>
              </a:p>
            </p:txBody>
          </p:sp>
        </mc:Choice>
        <mc:Fallback xmlns=""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7861FFB-E864-41BE-AD81-4A8C7F966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7836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192" t="-1626" b="-178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73F27AB-A52D-4278-A03C-E243F17EE4DD}"/>
                  </a:ext>
                </a:extLst>
              </p:cNvPr>
              <p:cNvSpPr/>
              <p:nvPr/>
            </p:nvSpPr>
            <p:spPr>
              <a:xfrm>
                <a:off x="6438405" y="4637836"/>
                <a:ext cx="3711575" cy="10962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𝑤</m:t>
                        </m:r>
                      </m:e>
                      <m:sub>
                        <m:r>
                          <a:rPr lang="ar-AE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ar-AE" sz="1200" i="1">
                        <a:latin typeface="Cambria Math" panose="02040503050406030204" pitchFamily="18" charset="0"/>
                        <a:sym typeface="Cambria Math"/>
                      </a:rPr>
                      <m:t> :</m:t>
                    </m:r>
                  </m:oMath>
                </a14:m>
                <a:r>
                  <a:rPr lang="en-US" sz="1200" dirty="0"/>
                  <a:t>pairwise similarity</a:t>
                </a:r>
                <a:r>
                  <a:rPr lang="ko-KR" altLang="en-US" sz="1200" dirty="0"/>
                  <a:t>와</a:t>
                </a:r>
                <a:r>
                  <a:rPr lang="en-US" sz="1200" dirty="0"/>
                  <a:t> contextual similarity</a:t>
                </a:r>
                <a:r>
                  <a:rPr lang="ko-KR" altLang="en-US" sz="1200" dirty="0"/>
                  <a:t>를 모두 고려한 유사도</a:t>
                </a:r>
                <a:endParaRPr lang="en-US" altLang="ko-KR" sz="1200" dirty="0"/>
              </a:p>
              <a:p>
                <a:endParaRPr lang="en-US" sz="1200" dirty="0"/>
              </a:p>
              <a:p>
                <a:r>
                  <a:rPr lang="en-US" sz="1200" dirty="0"/>
                  <a:t>m : repelling margin.</a:t>
                </a:r>
                <a:r>
                  <a:rPr lang="ko-KR" altLang="en-US" sz="1200" dirty="0"/>
                  <a:t> 두 </a:t>
                </a:r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 간의 거리가 이 </a:t>
                </a:r>
                <a:r>
                  <a:rPr lang="en-US" altLang="ko-KR" sz="1200" dirty="0"/>
                  <a:t>margin</a:t>
                </a:r>
                <a:r>
                  <a:rPr lang="ko-KR" altLang="en-US" sz="1200" dirty="0"/>
                  <a:t>보다 클 경우 이들을 서로 밀어내도록 함 </a:t>
                </a:r>
                <a:endParaRPr lang="en-US" sz="1200" dirty="0"/>
              </a:p>
            </p:txBody>
          </p:sp>
        </mc:Choice>
        <mc:Fallback xmlns=""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73F27AB-A52D-4278-A03C-E243F17EE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05" y="4637836"/>
                <a:ext cx="3711575" cy="10962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7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F27A7A6E-1AFA-4172-9A4F-3D63CBFE6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510" y="3000673"/>
            <a:ext cx="3357878" cy="3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a14="http://schemas.microsoft.com/office/drawing/2010/main"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806CC2-789C-4EBD-8AE3-21665C508FAC}"/>
              </a:ext>
            </a:extLst>
          </p:cNvPr>
          <p:cNvSpPr/>
          <p:nvPr/>
        </p:nvSpPr>
        <p:spPr>
          <a:xfrm>
            <a:off x="2497393" y="3868994"/>
            <a:ext cx="7207046" cy="1361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0"/>
            <a:ext cx="5606845" cy="5096291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  <a:p>
            <a:pPr lvl="0">
              <a:buClr>
                <a:schemeClr val="tx1"/>
              </a:buClr>
              <a:buFont typeface="Arial"/>
              <a:defRPr/>
            </a:pPr>
            <a:r>
              <a:rPr lang="en-US" altLang="ko-KR" sz="2400" dirty="0"/>
              <a:t>Minimax facility location coreset selection</a:t>
            </a:r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ko-KR" altLang="en-US" sz="2400" dirty="0"/>
              <a:t>여러 위치 중 일정 수의 </a:t>
            </a:r>
            <a:r>
              <a:rPr lang="en-US" altLang="ko-KR" sz="2400" dirty="0"/>
              <a:t>'</a:t>
            </a:r>
            <a:r>
              <a:rPr lang="ko-KR" altLang="en-US" sz="2400" dirty="0"/>
              <a:t>시설</a:t>
            </a:r>
            <a:r>
              <a:rPr lang="en-US" altLang="ko-KR" sz="2400" dirty="0"/>
              <a:t>'</a:t>
            </a:r>
            <a:r>
              <a:rPr lang="ko-KR" altLang="en-US" sz="2400" dirty="0"/>
              <a:t>을 배치하여 모든 </a:t>
            </a:r>
            <a:r>
              <a:rPr lang="en-US" altLang="ko-KR" sz="2400" dirty="0"/>
              <a:t>'</a:t>
            </a:r>
            <a:r>
              <a:rPr lang="ko-KR" altLang="en-US" sz="2400" dirty="0"/>
              <a:t>고객</a:t>
            </a:r>
            <a:r>
              <a:rPr lang="en-US" altLang="ko-KR" sz="2400" dirty="0"/>
              <a:t>' </a:t>
            </a:r>
            <a:r>
              <a:rPr lang="ko-KR" altLang="en-US" sz="2400" dirty="0"/>
              <a:t>위치까지의 최대 거리를 최소화하는 방식으로 해결</a:t>
            </a:r>
            <a:endParaRPr lang="en-US" altLang="ko-KR" sz="2400" dirty="0"/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en-US" altLang="ko-KR" sz="2400" dirty="0"/>
              <a:t>Greedy</a:t>
            </a:r>
            <a:r>
              <a:rPr lang="ko-KR" altLang="en-US" sz="2400" dirty="0"/>
              <a:t> </a:t>
            </a:r>
            <a:r>
              <a:rPr lang="en-US" altLang="ko-KR" sz="2400" dirty="0"/>
              <a:t>algorithm</a:t>
            </a:r>
            <a:r>
              <a:rPr lang="ko-KR" altLang="en-US" sz="2400" dirty="0"/>
              <a:t>을 사용하여 시설 위치를 선택합니다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이는 각 단계에서 현재 선택되지 않은 위치 중에서 가장 먼 거리에 있는 위치를 선택하는 방식</a:t>
            </a:r>
            <a:endParaRPr lang="en-US" altLang="ko-KR" sz="2400" dirty="0"/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ko-KR" altLang="en-US" sz="2400" dirty="0"/>
              <a:t>이 과정을 </a:t>
            </a:r>
            <a:r>
              <a:rPr lang="en-US" altLang="ko-KR" sz="2400" dirty="0"/>
              <a:t>k</a:t>
            </a:r>
            <a:r>
              <a:rPr lang="ko-KR" altLang="en-US" sz="2400" dirty="0"/>
              <a:t>개의 시설이 선택될 때까지 반복</a:t>
            </a:r>
            <a:endParaRPr lang="en-US" altLang="ko-KR" sz="2400" dirty="0"/>
          </a:p>
          <a:p>
            <a:pPr marL="0" lvl="0" indent="0">
              <a:buClr>
                <a:schemeClr val="tx1"/>
              </a:buClr>
              <a:buNone/>
              <a:defRPr/>
            </a:pPr>
            <a:endParaRPr lang="en-US" altLang="ko-KR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4FCD96-8494-4623-9DDF-D52A4F3E3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4" b="47810"/>
          <a:stretch/>
        </p:blipFill>
        <p:spPr bwMode="auto">
          <a:xfrm>
            <a:off x="6706079" y="103444"/>
            <a:ext cx="4839573" cy="31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6AF78CD-0FB5-49B1-8D99-135966F38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2" b="49184"/>
          <a:stretch/>
        </p:blipFill>
        <p:spPr bwMode="auto">
          <a:xfrm>
            <a:off x="7689855" y="3401960"/>
            <a:ext cx="3329807" cy="309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370</Words>
  <Application>Microsoft Office PowerPoint</Application>
  <PresentationFormat>와이드스크린</PresentationFormat>
  <Paragraphs>78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한컴산뜻돋움</vt:lpstr>
      <vt:lpstr>Arial</vt:lpstr>
      <vt:lpstr>Cambria Math</vt:lpstr>
      <vt:lpstr>Office 테마</vt:lpstr>
      <vt:lpstr>ReConPatch, Contrastive Patch Representation Learning for Industrial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ADMIN</cp:lastModifiedBy>
  <cp:revision>191</cp:revision>
  <dcterms:created xsi:type="dcterms:W3CDTF">2023-09-03T23:41:12Z</dcterms:created>
  <dcterms:modified xsi:type="dcterms:W3CDTF">2024-01-03T08:04:27Z</dcterms:modified>
  <cp:version/>
</cp:coreProperties>
</file>