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0" r:id="rId4"/>
    <p:sldId id="305" r:id="rId5"/>
    <p:sldId id="306" r:id="rId6"/>
    <p:sldId id="307" r:id="rId7"/>
    <p:sldId id="308" r:id="rId8"/>
    <p:sldId id="309" r:id="rId9"/>
    <p:sldId id="310" r:id="rId10"/>
    <p:sldId id="304" r:id="rId11"/>
    <p:sldId id="311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3" autoAdjust="0"/>
    <p:restoredTop sz="87320" autoAdjust="0"/>
  </p:normalViewPr>
  <p:slideViewPr>
    <p:cSldViewPr snapToGrid="0">
      <p:cViewPr varScale="1">
        <p:scale>
          <a:sx n="142" d="100"/>
          <a:sy n="142" d="100"/>
        </p:scale>
        <p:origin x="307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4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보통의 </a:t>
            </a:r>
            <a:r>
              <a:rPr lang="en-US" altLang="ko-KR" dirty="0"/>
              <a:t>VQ-VAE(4</a:t>
            </a:r>
            <a:r>
              <a:rPr lang="ko-KR" altLang="en-US" dirty="0"/>
              <a:t>채널 입력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 err="1"/>
              <a:t>RGB+Depth</a:t>
            </a:r>
            <a:r>
              <a:rPr lang="ko-KR" altLang="en-US" dirty="0"/>
              <a:t>를 학습할 경우</a:t>
            </a:r>
            <a:r>
              <a:rPr lang="en-US" altLang="ko-KR" dirty="0"/>
              <a:t>, L2 </a:t>
            </a:r>
            <a:r>
              <a:rPr lang="ko-KR" altLang="en-US" dirty="0"/>
              <a:t>재구성 오차에 더 크게 기여하는 </a:t>
            </a:r>
            <a:r>
              <a:rPr lang="en-US" altLang="ko-KR" b="1" dirty="0"/>
              <a:t>RGB </a:t>
            </a:r>
            <a:r>
              <a:rPr lang="ko-KR" altLang="en-US" b="1" dirty="0"/>
              <a:t>채널</a:t>
            </a:r>
            <a:r>
              <a:rPr lang="ko-KR" altLang="en-US" dirty="0"/>
              <a:t>이 모델의 학습을 지배해 버립니다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Depth</a:t>
            </a:r>
            <a:r>
              <a:rPr lang="ko-KR" altLang="en-US" dirty="0"/>
              <a:t>는 값의 변화 폭이 작고</a:t>
            </a:r>
            <a:r>
              <a:rPr lang="en-US" altLang="ko-KR" dirty="0"/>
              <a:t>, </a:t>
            </a:r>
            <a:r>
              <a:rPr lang="ko-KR" altLang="en-US" dirty="0"/>
              <a:t>상대적으로 로컬 </a:t>
            </a:r>
            <a:r>
              <a:rPr lang="ko-KR" altLang="en-US" dirty="0" err="1"/>
              <a:t>그라디언트가</a:t>
            </a:r>
            <a:r>
              <a:rPr lang="ko-KR" altLang="en-US" dirty="0"/>
              <a:t> 약해 </a:t>
            </a:r>
            <a:r>
              <a:rPr lang="en-US" altLang="ko-KR" dirty="0"/>
              <a:t>L2 </a:t>
            </a:r>
            <a:r>
              <a:rPr lang="ko-KR" altLang="en-US" dirty="0"/>
              <a:t>손실에 크게 반영되지 않아</a:t>
            </a:r>
            <a:r>
              <a:rPr lang="en-US" altLang="ko-KR" dirty="0"/>
              <a:t>, </a:t>
            </a:r>
            <a:r>
              <a:rPr lang="ko-KR" altLang="en-US" dirty="0"/>
              <a:t>모델이 </a:t>
            </a:r>
            <a:r>
              <a:rPr lang="en-US" altLang="ko-KR" dirty="0"/>
              <a:t>Depth </a:t>
            </a:r>
            <a:r>
              <a:rPr lang="ko-KR" altLang="en-US" dirty="0"/>
              <a:t>정보 학습에 소홀해질 위험이 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5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4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1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1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6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i="1" dirty="0">
                <a:latin typeface="Georgia" panose="02040502050405020303" pitchFamily="18" charset="0"/>
              </a:rPr>
              <a:t>Cheating Depth: Enhancing 3D Surface Anomaly Detection via Depth</a:t>
            </a:r>
            <a:endParaRPr lang="ko-KR" altLang="en-US" sz="3600" i="1" dirty="0"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latin typeface="Georgia" panose="02040502050405020303" pitchFamily="18" charset="0"/>
              </a:rPr>
              <a:t> Kim (UST)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10242-9851-4417-96F8-06D44A8E7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619802-9813-4CF9-9A38-39EC87CFF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99" y="1464680"/>
            <a:ext cx="8769801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481163-3D09-43F0-82F6-7BCD1BBD5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25" y="2052448"/>
            <a:ext cx="8750750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8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0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1168F5-E787-4FCD-808B-FF2F08EB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Limitations of RGB and the need for 3D information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Designed to learn a discrete latent representation space that can simultaneously model RGB and depth data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Based on the learned DADA, a novel 3D anomaly detection method is proposed to effectively detect anomalous surfaces</a:t>
            </a:r>
          </a:p>
        </p:txBody>
      </p:sp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F3225-F8CF-48AF-8C40-FBF807785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543" y="1586753"/>
            <a:ext cx="5421919" cy="477328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C154725-91C2-40AF-8460-FD9C861DCB96}"/>
              </a:ext>
            </a:extLst>
          </p:cNvPr>
          <p:cNvSpPr txBox="1">
            <a:spLocks/>
          </p:cNvSpPr>
          <p:nvPr/>
        </p:nvSpPr>
        <p:spPr>
          <a:xfrm>
            <a:off x="838200" y="1362074"/>
            <a:ext cx="5823343" cy="52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Georgia" panose="02040502050405020303" pitchFamily="18" charset="0"/>
              </a:rPr>
              <a:t>Depth-aware discrete Autoencoder (DADA)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Georgia" panose="02040502050405020303" pitchFamily="18" charset="0"/>
              </a:rPr>
              <a:t>Based on VQ-VAE2 model, but not using RGB-D data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Georgia" panose="02040502050405020303" pitchFamily="18" charset="0"/>
              </a:rPr>
              <a:t>This model use 3 channel image data, and 3 channel  depth data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Georgia" panose="02040502050405020303" pitchFamily="18" charset="0"/>
              </a:rPr>
              <a:t>Local gradient of depth data is not large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Georgia" panose="02040502050405020303" pitchFamily="18" charset="0"/>
              </a:rPr>
              <a:t>Apply grouped convolution layers</a:t>
            </a: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81E13C-CCA0-468F-9611-B099C7945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803" y="5495926"/>
            <a:ext cx="3981655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8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DD809B-49B5-4A6F-BBC2-5B8DA23E4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782"/>
          <a:stretch/>
        </p:blipFill>
        <p:spPr>
          <a:xfrm>
            <a:off x="872856" y="2151632"/>
            <a:ext cx="10446287" cy="26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8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DD809B-49B5-4A6F-BBC2-5B8DA23E4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753" b="18782"/>
          <a:stretch/>
        </p:blipFill>
        <p:spPr>
          <a:xfrm>
            <a:off x="872857" y="1461350"/>
            <a:ext cx="4308744" cy="26355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EFB5CCA-8691-432B-8231-C5D6B9F0E574}"/>
              </a:ext>
            </a:extLst>
          </p:cNvPr>
          <p:cNvSpPr/>
          <p:nvPr/>
        </p:nvSpPr>
        <p:spPr>
          <a:xfrm>
            <a:off x="4101352" y="1911080"/>
            <a:ext cx="1407459" cy="1145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0B928A9-E759-4A01-B470-CED1682FBD49}"/>
              </a:ext>
            </a:extLst>
          </p:cNvPr>
          <p:cNvSpPr txBox="1">
            <a:spLocks/>
          </p:cNvSpPr>
          <p:nvPr/>
        </p:nvSpPr>
        <p:spPr>
          <a:xfrm>
            <a:off x="5544670" y="1362074"/>
            <a:ext cx="5823343" cy="52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Georgia" panose="02040502050405020303" pitchFamily="18" charset="0"/>
              </a:rPr>
              <a:t>Using pretrained DADA model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r>
              <a:rPr lang="en-US" altLang="ko-KR" sz="2400" dirty="0">
                <a:latin typeface="Georgia" panose="02040502050405020303" pitchFamily="18" charset="0"/>
              </a:rPr>
              <a:t>Get Quantized feature vector(Q1, Q2)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r>
              <a:rPr lang="en-US" altLang="ko-KR" sz="2400" dirty="0">
                <a:latin typeface="Georgia" panose="02040502050405020303" pitchFamily="18" charset="0"/>
              </a:rPr>
              <a:t>Replace random location of vector Q1, Q2 based on random Mask M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r>
              <a:rPr lang="en-US" altLang="ko-KR" sz="2400" dirty="0">
                <a:latin typeface="Georgia" panose="02040502050405020303" pitchFamily="18" charset="0"/>
              </a:rPr>
              <a:t>Replaced data is based on VQ1, VQ2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r>
              <a:rPr lang="en-US" altLang="ko-KR" sz="2400" dirty="0">
                <a:latin typeface="Georgia" panose="02040502050405020303" pitchFamily="18" charset="0"/>
              </a:rPr>
              <a:t>Simulated feature-level anomalies injected feature Q1A, Q2A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5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B7B2CF-5007-42A6-A386-1E83DB006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53" r="44723" b="18782"/>
          <a:stretch/>
        </p:blipFill>
        <p:spPr>
          <a:xfrm>
            <a:off x="1134035" y="2254726"/>
            <a:ext cx="3397623" cy="263552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765682E-B963-4E5B-852B-32F1CC4AF026}"/>
              </a:ext>
            </a:extLst>
          </p:cNvPr>
          <p:cNvSpPr txBox="1">
            <a:spLocks/>
          </p:cNvSpPr>
          <p:nvPr/>
        </p:nvSpPr>
        <p:spPr>
          <a:xfrm>
            <a:off x="5544670" y="1362074"/>
            <a:ext cx="5823343" cy="52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Georgia" panose="02040502050405020303" pitchFamily="18" charset="0"/>
              </a:rPr>
              <a:t>Based on Q1A, and Q2A, Subspace Restriction Module is trained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r>
              <a:rPr lang="en-US" altLang="ko-KR" sz="2400" dirty="0">
                <a:latin typeface="Georgia" panose="02040502050405020303" pitchFamily="18" charset="0"/>
              </a:rPr>
              <a:t>This module use L1 loss for eliminate anomalies and re-project to normal feature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r>
              <a:rPr lang="en-US" altLang="ko-KR" sz="2400" dirty="0">
                <a:latin typeface="Georgia" panose="02040502050405020303" pitchFamily="18" charset="0"/>
              </a:rPr>
              <a:t>During this step, module tries to reconstruct to normal feature</a:t>
            </a:r>
          </a:p>
          <a:p>
            <a:endParaRPr lang="en-US" altLang="ko-KR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0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0B928A9-E759-4A01-B470-CED1682FBD49}"/>
              </a:ext>
            </a:extLst>
          </p:cNvPr>
          <p:cNvSpPr txBox="1">
            <a:spLocks/>
          </p:cNvSpPr>
          <p:nvPr/>
        </p:nvSpPr>
        <p:spPr>
          <a:xfrm>
            <a:off x="852413" y="4034118"/>
            <a:ext cx="4463658" cy="26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Georgia" panose="02040502050405020303" pitchFamily="18" charset="0"/>
              </a:rPr>
              <a:t>General Object Decoder</a:t>
            </a:r>
          </a:p>
          <a:p>
            <a:pPr lvl="1">
              <a:buFontTx/>
              <a:buChar char="-"/>
            </a:pPr>
            <a:r>
              <a:rPr lang="en-US" altLang="ko-KR" sz="2000" dirty="0">
                <a:latin typeface="Georgia" panose="02040502050405020303" pitchFamily="18" charset="0"/>
              </a:rPr>
              <a:t>Reconstruct based Q1A, Q2A, generate abnormal image</a:t>
            </a:r>
          </a:p>
          <a:p>
            <a:pPr lvl="1">
              <a:buFontTx/>
              <a:buChar char="-"/>
            </a:pPr>
            <a:endParaRPr lang="en-US" altLang="ko-KR" sz="2000" dirty="0">
              <a:latin typeface="Georgia" panose="02040502050405020303" pitchFamily="18" charset="0"/>
            </a:endParaRP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B7B2CF-5007-42A6-A386-1E83DB006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782"/>
          <a:stretch/>
        </p:blipFill>
        <p:spPr>
          <a:xfrm>
            <a:off x="872856" y="1228267"/>
            <a:ext cx="10446287" cy="263552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4A47CE7-3699-4A63-A074-8B9E86BFEBA0}"/>
              </a:ext>
            </a:extLst>
          </p:cNvPr>
          <p:cNvSpPr txBox="1">
            <a:spLocks/>
          </p:cNvSpPr>
          <p:nvPr/>
        </p:nvSpPr>
        <p:spPr>
          <a:xfrm>
            <a:off x="6630166" y="4034118"/>
            <a:ext cx="4463658" cy="26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Georgia" panose="02040502050405020303" pitchFamily="18" charset="0"/>
              </a:rPr>
              <a:t>Object Specific Decoder</a:t>
            </a:r>
          </a:p>
          <a:p>
            <a:pPr lvl="1">
              <a:buFontTx/>
              <a:buChar char="-"/>
            </a:pPr>
            <a:r>
              <a:rPr lang="en-US" altLang="ko-KR" sz="2000" dirty="0">
                <a:latin typeface="Georgia" panose="02040502050405020303" pitchFamily="18" charset="0"/>
              </a:rPr>
              <a:t>Reconstruct based Q1S, Q2S, generate normal image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4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B7B2CF-5007-42A6-A386-1E83DB006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782"/>
          <a:stretch/>
        </p:blipFill>
        <p:spPr>
          <a:xfrm>
            <a:off x="872856" y="1228267"/>
            <a:ext cx="10446287" cy="2635521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40E191-893C-4493-8710-0BA741A74E66}"/>
              </a:ext>
            </a:extLst>
          </p:cNvPr>
          <p:cNvSpPr txBox="1">
            <a:spLocks/>
          </p:cNvSpPr>
          <p:nvPr/>
        </p:nvSpPr>
        <p:spPr>
          <a:xfrm>
            <a:off x="852412" y="4034118"/>
            <a:ext cx="10515599" cy="26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Georgia" panose="02040502050405020303" pitchFamily="18" charset="0"/>
              </a:rPr>
              <a:t>After </a:t>
            </a:r>
            <a:r>
              <a:rPr lang="en-US" altLang="ko-KR" sz="2400" dirty="0" err="1">
                <a:latin typeface="Georgia" panose="02040502050405020303" pitchFamily="18" charset="0"/>
              </a:rPr>
              <a:t>concat</a:t>
            </a:r>
            <a:r>
              <a:rPr lang="en-US" altLang="ko-KR" sz="2400" dirty="0">
                <a:latin typeface="Georgia" panose="02040502050405020303" pitchFamily="18" charset="0"/>
              </a:rPr>
              <a:t> IG, DG, IS, DS, input the data to Anomaly detection module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r>
              <a:rPr lang="en-US" altLang="ko-KR" sz="2400" dirty="0">
                <a:latin typeface="Georgia" panose="02040502050405020303" pitchFamily="18" charset="0"/>
              </a:rPr>
              <a:t>Use Focal loss to generate segment image, </a:t>
            </a:r>
            <a:r>
              <a:rPr lang="en-US" altLang="ko-KR" sz="2400" dirty="0" err="1">
                <a:latin typeface="Georgia" panose="02040502050405020303" pitchFamily="18" charset="0"/>
              </a:rPr>
              <a:t>Mout</a:t>
            </a:r>
            <a:r>
              <a:rPr lang="en-US" altLang="ko-KR" sz="2400" dirty="0">
                <a:latin typeface="Georgia" panose="02040502050405020303" pitchFamily="18" charset="0"/>
              </a:rPr>
              <a:t> directly</a:t>
            </a: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2000" dirty="0">
              <a:latin typeface="Georgia" panose="02040502050405020303" pitchFamily="18" charset="0"/>
            </a:endParaRP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2400" dirty="0">
              <a:latin typeface="Georgia" panose="02040502050405020303" pitchFamily="18" charset="0"/>
            </a:endParaRPr>
          </a:p>
          <a:p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  <a:p>
            <a:pPr lvl="1">
              <a:buFontTx/>
              <a:buChar char="-"/>
            </a:pPr>
            <a:endParaRPr lang="en-US" altLang="ko-KR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7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330</Words>
  <Application>Microsoft Office PowerPoint</Application>
  <PresentationFormat>와이드스크린</PresentationFormat>
  <Paragraphs>92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Georgia</vt:lpstr>
      <vt:lpstr>Office 테마</vt:lpstr>
      <vt:lpstr>Cheating Depth: Enhancing 3D Surface Anomaly Detection via Depth</vt:lpstr>
      <vt:lpstr>Index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</cp:lastModifiedBy>
  <cp:revision>346</cp:revision>
  <dcterms:created xsi:type="dcterms:W3CDTF">2023-09-03T23:41:12Z</dcterms:created>
  <dcterms:modified xsi:type="dcterms:W3CDTF">2025-04-01T04:56:08Z</dcterms:modified>
  <cp:version/>
</cp:coreProperties>
</file>