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5" r:id="rId6"/>
    <p:sldId id="271" r:id="rId7"/>
    <p:sldId id="266" r:id="rId8"/>
    <p:sldId id="272" r:id="rId9"/>
    <p:sldId id="264" r:id="rId10"/>
    <p:sldId id="274" r:id="rId11"/>
    <p:sldId id="273" r:id="rId12"/>
    <p:sldId id="276" r:id="rId13"/>
    <p:sldId id="275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기범" initials="기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2" y="6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DF04C49-B9CB-425D-B472-F9E5F44DB7F3}" type="datetime1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5DF9E1-D78E-4166-A95D-878BAE52D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DF9E1-D78E-4166-A95D-878BAE52D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1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1F5DF9E1-D78E-4166-A95D-878BAE52D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499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CATs++ Boosting Cost Aggregation with Convolutions and Transformers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790" y="3071579"/>
            <a:ext cx="8002117" cy="3362794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rcRect l="16780" t="20390" r="48450" b="17280"/>
          <a:stretch>
            <a:fillRect/>
          </a:stretch>
        </p:blipFill>
        <p:spPr>
          <a:xfrm>
            <a:off x="1856815" y="3757379"/>
            <a:ext cx="2782416" cy="209596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00136" y="0"/>
            <a:ext cx="3744930" cy="68580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33746" y="1261732"/>
            <a:ext cx="5630060" cy="47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7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3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Cost aggregation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740497" y="2951703"/>
            <a:ext cx="5307932" cy="301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  <a:defRPr/>
            </a:pPr>
            <a:r>
              <a:rPr lang="ko-KR" altLang="en-US" sz="2400">
                <a:latin typeface="맑은 고딕 (본문)"/>
              </a:rPr>
              <a:t>두 개 이상의 이미지에서 추출한 </a:t>
            </a:r>
            <a:r>
              <a:rPr lang="en-US" altLang="ko-KR" sz="2400">
                <a:latin typeface="맑은 고딕 (본문)"/>
              </a:rPr>
              <a:t>feature</a:t>
            </a:r>
            <a:r>
              <a:rPr lang="ko-KR" altLang="en-US" sz="2400">
                <a:latin typeface="맑은 고딕 (본문)"/>
              </a:rPr>
              <a:t>를 매칭시켜서 얻은 </a:t>
            </a:r>
            <a:r>
              <a:rPr lang="en-US" altLang="ko-KR" sz="2400">
                <a:latin typeface="맑은 고딕 (본문)"/>
              </a:rPr>
              <a:t>match score</a:t>
            </a:r>
            <a:r>
              <a:rPr lang="ko-KR" altLang="en-US" sz="2400">
                <a:latin typeface="맑은 고딕 (본문)"/>
              </a:rPr>
              <a:t>를 집계하는 과정</a:t>
            </a:r>
            <a:endParaRPr lang="ko-KR" altLang="en-US" sz="240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>
                <a:latin typeface="맑은 고딕 (본문)"/>
              </a:rPr>
              <a:t>집계 중에 연관성이 높은 </a:t>
            </a:r>
            <a:r>
              <a:rPr lang="en-US" altLang="ko-KR" sz="2400">
                <a:latin typeface="맑은 고딕 (본문)"/>
              </a:rPr>
              <a:t>match score</a:t>
            </a:r>
            <a:r>
              <a:rPr lang="ko-KR" altLang="en-US" sz="2400">
                <a:latin typeface="맑은 고딕 (본문)"/>
              </a:rPr>
              <a:t>만을 남기고 </a:t>
            </a:r>
            <a:r>
              <a:rPr lang="en-US" altLang="ko-KR" sz="2400">
                <a:latin typeface="맑은 고딕 (본문)"/>
              </a:rPr>
              <a:t>match score</a:t>
            </a:r>
            <a:r>
              <a:rPr lang="ko-KR" altLang="en-US" sz="2400">
                <a:latin typeface="맑은 고딕 (본문)"/>
              </a:rPr>
              <a:t>가 낮은 것은 필터링을 실시</a:t>
            </a:r>
            <a:endParaRPr lang="ko-KR" altLang="en-US" sz="240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>
                <a:latin typeface="맑은 고딕 (본문)"/>
              </a:rPr>
              <a:t>이 논문에서는 해당 과정을 실시하는데 </a:t>
            </a:r>
            <a:r>
              <a:rPr lang="en-US" altLang="ko-KR" sz="2400">
                <a:latin typeface="맑은 고딕 (본문)"/>
              </a:rPr>
              <a:t>Transformer</a:t>
            </a:r>
            <a:r>
              <a:rPr lang="ko-KR" altLang="en-US" sz="2400">
                <a:latin typeface="맑은 고딕 (본문)"/>
              </a:rPr>
              <a:t>를 이용 </a:t>
            </a:r>
            <a:endParaRPr lang="ko-KR" altLang="en-US" sz="2400">
              <a:latin typeface="맑은 고딕 (본문)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816" y="3429000"/>
            <a:ext cx="5770184" cy="22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15" y="5929416"/>
            <a:ext cx="11487370" cy="45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NimbusRomNo9L-Regu"/>
              </a:rPr>
              <a:t>CNN</a:t>
            </a:r>
            <a:r>
              <a:rPr lang="ko-KR" altLang="en-US" sz="2400">
                <a:latin typeface="NimbusRomNo9L-Regu"/>
              </a:rPr>
              <a:t> 모델 대비 더 뛰어난 성능을 보임</a:t>
            </a:r>
            <a:endParaRPr lang="ko-KR" altLang="en-US" sz="2400">
              <a:latin typeface="NimbusRomNo9L-Regu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792" y="1571365"/>
            <a:ext cx="9554909" cy="3715268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45323" y="1739087"/>
            <a:ext cx="1226113" cy="337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>
                <a:latin typeface="NimbusRomNo9L-Regu"/>
              </a:rPr>
              <a:t>SCOT </a:t>
            </a: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DHPF</a:t>
            </a: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CATs</a:t>
            </a:r>
            <a:endParaRPr lang="en-US" altLang="ko-KR" sz="240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835081" cy="4603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ko-KR"/>
              <a:t>Feature extraction</a:t>
            </a:r>
            <a:endParaRPr lang="en-US" altLang="ko-KR"/>
          </a:p>
          <a:p>
            <a:pPr>
              <a:buFontTx/>
              <a:buChar char="-"/>
              <a:defRPr/>
            </a:pPr>
            <a:r>
              <a:rPr lang="ko-KR" altLang="en-US"/>
              <a:t>소스 이미지와 타겟 이미지를 </a:t>
            </a:r>
            <a:r>
              <a:rPr lang="en-US" altLang="ko-KR"/>
              <a:t>input</a:t>
            </a:r>
            <a:endParaRPr lang="en-US" altLang="ko-KR"/>
          </a:p>
          <a:p>
            <a:pPr>
              <a:buFontTx/>
              <a:buChar char="-"/>
              <a:defRPr/>
            </a:pPr>
            <a:r>
              <a:rPr lang="ko-KR" altLang="en-US"/>
              <a:t>같은 가중치를 가지는 </a:t>
            </a:r>
            <a:r>
              <a:rPr lang="en-US" altLang="ko-KR"/>
              <a:t>CNN </a:t>
            </a:r>
            <a:r>
              <a:rPr lang="ko-KR" altLang="en-US"/>
              <a:t>모델을 이용해서 </a:t>
            </a:r>
            <a:r>
              <a:rPr lang="en-US" altLang="ko-KR"/>
              <a:t>feature </a:t>
            </a:r>
            <a:r>
              <a:rPr lang="ko-KR" altLang="en-US"/>
              <a:t>추출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514350" indent="-514350">
              <a:buFont typeface="+mj-ea"/>
              <a:buAutoNum type="circleNumDbPlain" startAt="2"/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1369" y="1041087"/>
            <a:ext cx="2857898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2344" y="609206"/>
            <a:ext cx="635406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en-US" altLang="ko-KR"/>
              <a:t>Cost Computation</a:t>
            </a:r>
            <a:endParaRPr lang="en-US" altLang="ko-KR"/>
          </a:p>
          <a:p>
            <a:pPr>
              <a:buFontTx/>
              <a:buChar char="-"/>
              <a:defRPr/>
            </a:pPr>
            <a:r>
              <a:rPr lang="ko-KR" altLang="en-US"/>
              <a:t>두 이미지의 </a:t>
            </a:r>
            <a:r>
              <a:rPr lang="en-US" altLang="ko-KR"/>
              <a:t>local features</a:t>
            </a:r>
            <a:r>
              <a:rPr lang="ko-KR" altLang="en-US"/>
              <a:t>를</a:t>
            </a:r>
            <a:r>
              <a:rPr lang="en-US" altLang="ko-KR"/>
              <a:t> matching</a:t>
            </a:r>
            <a:r>
              <a:rPr lang="ko-KR" altLang="en-US"/>
              <a:t>해서 </a:t>
            </a:r>
            <a:r>
              <a:rPr lang="en-US" altLang="ko-KR"/>
              <a:t>match score</a:t>
            </a:r>
            <a:r>
              <a:rPr lang="ko-KR" altLang="en-US"/>
              <a:t>를 계산한 후 정규화한 후</a:t>
            </a:r>
            <a:r>
              <a:rPr lang="en-US" altLang="ko-KR"/>
              <a:t>, Relu</a:t>
            </a:r>
            <a:r>
              <a:rPr lang="ko-KR" altLang="en-US"/>
              <a:t>를 실시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>
              <a:buFontTx/>
              <a:buChar char="-"/>
              <a:defRPr/>
            </a:pPr>
            <a:endParaRPr lang="ko-KR" altLang="en-US"/>
          </a:p>
        </p:txBody>
      </p:sp>
      <p:pic>
        <p:nvPicPr>
          <p:cNvPr id="410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4719" y="2409356"/>
            <a:ext cx="8002117" cy="3362794"/>
          </a:xfrm>
          <a:prstGeom prst="rect">
            <a:avLst/>
          </a:prstGeom>
        </p:spPr>
      </p:pic>
      <p:pic>
        <p:nvPicPr>
          <p:cNvPr id="4102" name=""/>
          <p:cNvPicPr>
            <a:picLocks noChangeAspect="1"/>
          </p:cNvPicPr>
          <p:nvPr/>
        </p:nvPicPr>
        <p:blipFill rotWithShape="1">
          <a:blip r:embed="rId3"/>
          <a:srcRect l="16470" r="74690"/>
          <a:stretch>
            <a:fillRect/>
          </a:stretch>
        </p:blipFill>
        <p:spPr>
          <a:xfrm>
            <a:off x="7679808" y="2403789"/>
            <a:ext cx="707555" cy="3362794"/>
          </a:xfrm>
          <a:prstGeom prst="rect">
            <a:avLst/>
          </a:prstGeom>
        </p:spPr>
      </p:pic>
      <p:pic>
        <p:nvPicPr>
          <p:cNvPr id="41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3228" y="4597853"/>
            <a:ext cx="3677163" cy="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pic>
        <p:nvPicPr>
          <p:cNvPr id="41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451" y="1886389"/>
            <a:ext cx="6944694" cy="4210637"/>
          </a:xfrm>
          <a:prstGeom prst="rect">
            <a:avLst/>
          </a:prstGeom>
        </p:spPr>
      </p:pic>
      <p:pic>
        <p:nvPicPr>
          <p:cNvPr id="410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10993426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en-US" altLang="ko-KR"/>
              <a:t>Transformer Aggregator</a:t>
            </a:r>
            <a:endParaRPr lang="en-US" altLang="ko-KR"/>
          </a:p>
          <a:p>
            <a:pPr>
              <a:buFontTx/>
              <a:buChar char="-"/>
              <a:defRPr/>
            </a:pPr>
            <a:r>
              <a:rPr lang="ko-KR" altLang="en-US"/>
              <a:t>변형된 </a:t>
            </a:r>
            <a:r>
              <a:rPr lang="en-US" altLang="ko-KR"/>
              <a:t>Transformer </a:t>
            </a:r>
            <a:r>
              <a:rPr lang="ko-KR" altLang="en-US"/>
              <a:t>모델을 이용해서 </a:t>
            </a:r>
            <a:r>
              <a:rPr lang="en-US" altLang="ko-KR"/>
              <a:t>cost aggregation</a:t>
            </a:r>
            <a:r>
              <a:rPr lang="ko-KR" altLang="en-US"/>
              <a:t>을 계산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3429000"/>
            <a:ext cx="800211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112</ep:Words>
  <ep:PresentationFormat>와이드스크린</ep:PresentationFormat>
  <ep:Paragraphs>40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CATs++ Boosting Cost Aggregation with Convolutions and Transformers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2023-09-03T23:41:12.000</dcterms:created>
  <dc:creator>USER</dc:creator>
  <cp:lastModifiedBy>user02</cp:lastModifiedBy>
  <dcterms:modified xsi:type="dcterms:W3CDTF">2023-09-10T04:44:13.167</dcterms:modified>
  <cp:revision>72</cp:revision>
  <dc:title>End-to-end weakly-supervised semantic alignment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