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75" r:id="rId5"/>
    <p:sldId id="274" r:id="rId6"/>
    <p:sldId id="273" r:id="rId7"/>
    <p:sldId id="276" r:id="rId8"/>
    <p:sldId id="279" r:id="rId9"/>
    <p:sldId id="277" r:id="rId10"/>
    <p:sldId id="278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>
    <p:extLst>
      <p:ext uri="{19B8F6BF-5375-455C-9EA6-DF929625EA0E}">
        <p15:presenceInfo xmlns:p15="http://schemas.microsoft.com/office/powerpoint/2012/main" userId="f26098a9e64b74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0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0B703-0836-499D-9F8D-D18F794AD7C3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D097A-5759-4135-9984-2451C32C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D097A-5759-4135-9984-2451C32C345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Adding Conditional Control to Text-to-Image Diffusion Models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2E32DC-7C11-49C1-8E46-3ED04025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343" y="0"/>
            <a:ext cx="4277372" cy="6858000"/>
          </a:xfrm>
          <a:prstGeom prst="rect">
            <a:avLst/>
          </a:prstGeom>
        </p:spPr>
      </p:pic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2028B05F-B24C-4557-9BB4-13E65A91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CLIP score</a:t>
            </a:r>
            <a:endParaRPr lang="en-US" altLang="ko-KR" dirty="0">
              <a:solidFill>
                <a:srgbClr val="000000"/>
              </a:solidFill>
              <a:latin typeface="avenir next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CLIP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모델을 이용하여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text, image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의 유사성을 비교</a:t>
            </a:r>
            <a:endParaRPr lang="en-US" altLang="ko-KR" b="0" i="0" dirty="0">
              <a:solidFill>
                <a:srgbClr val="000000"/>
              </a:solidFill>
              <a:effectLst/>
              <a:latin typeface="avenir next"/>
            </a:endParaRP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Image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text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를 동일한 크기로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venir next"/>
              </a:rPr>
              <a:t>임베딩</a:t>
            </a:r>
            <a:r>
              <a:rPr lang="ko-KR" altLang="en-US" dirty="0" err="1">
                <a:solidFill>
                  <a:srgbClr val="000000"/>
                </a:solidFill>
                <a:latin typeface="avenir next"/>
              </a:rPr>
              <a:t>해서</a:t>
            </a:r>
            <a:r>
              <a:rPr lang="ko-KR" altLang="en-US" dirty="0">
                <a:solidFill>
                  <a:srgbClr val="000000"/>
                </a:solidFill>
                <a:latin typeface="avenir next"/>
              </a:rPr>
              <a:t> 코사인 유사도를 계산</a:t>
            </a:r>
            <a:endParaRPr lang="en-US" altLang="ko-KR" b="0" i="0" dirty="0">
              <a:solidFill>
                <a:srgbClr val="000000"/>
              </a:solidFill>
              <a:effectLst/>
              <a:latin typeface="avenir next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+1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은 벡터가 동일</a:t>
            </a:r>
            <a:endParaRPr lang="en-US" altLang="ko-KR" b="0" i="0" dirty="0">
              <a:solidFill>
                <a:srgbClr val="000000"/>
              </a:solidFill>
              <a:effectLst/>
              <a:latin typeface="avenir next"/>
            </a:endParaRPr>
          </a:p>
          <a:p>
            <a:pPr marL="0" indent="0" algn="l">
              <a:buNone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은 직교</a:t>
            </a:r>
            <a:endParaRPr lang="en-US" altLang="ko-KR" b="0" i="0" dirty="0">
              <a:solidFill>
                <a:srgbClr val="000000"/>
              </a:solidFill>
              <a:effectLst/>
              <a:latin typeface="avenir next"/>
            </a:endParaRPr>
          </a:p>
          <a:p>
            <a:pPr marL="0" indent="0" algn="l">
              <a:buNone/>
            </a:pPr>
            <a:r>
              <a:rPr lang="en-US" altLang="ko-KR" dirty="0">
                <a:solidFill>
                  <a:srgbClr val="000000"/>
                </a:solidFill>
                <a:latin typeface="avenir next"/>
              </a:rPr>
              <a:t>-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은 반대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375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r>
              <a:rPr lang="ko-KR" altLang="en-US" dirty="0"/>
              <a:t>기존의 </a:t>
            </a:r>
            <a:r>
              <a:rPr lang="en-US" altLang="ko-KR" dirty="0"/>
              <a:t>pretrained stable diffusion </a:t>
            </a:r>
            <a:r>
              <a:rPr lang="ko-KR" altLang="en-US" dirty="0"/>
              <a:t>모델을 활용해서 학습하는 모델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Condition</a:t>
            </a:r>
            <a:r>
              <a:rPr lang="ko-KR" altLang="en-US" dirty="0"/>
              <a:t>의 </a:t>
            </a:r>
            <a:r>
              <a:rPr lang="en-US" altLang="ko-KR" dirty="0"/>
              <a:t>transfer</a:t>
            </a:r>
            <a:r>
              <a:rPr lang="ko-KR" altLang="en-US" dirty="0"/>
              <a:t>를 효율적으로 실시해서 유사한 특성을 가지는 새로운 이미지의 생성을 제어하기 위한 모델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FB5308A-A3B5-43E9-9E7A-DFD8E168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919" y="2585996"/>
            <a:ext cx="5804608" cy="28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Controlnet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diffusion model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를 복사하여 새로운 학습 프레임워크 생성해서 병렬로 구성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“</a:t>
            </a:r>
            <a:r>
              <a:rPr lang="en-US" altLang="ko-KR" dirty="0"/>
              <a:t>trainable copy”</a:t>
            </a:r>
            <a:r>
              <a:rPr lang="ko-KR" altLang="en-US" dirty="0"/>
              <a:t>와 “</a:t>
            </a:r>
            <a:r>
              <a:rPr lang="en-US" altLang="ko-KR" dirty="0"/>
              <a:t>locked copy”</a:t>
            </a:r>
            <a:r>
              <a:rPr lang="ko-KR" altLang="en-US" dirty="0"/>
              <a:t>로 구분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Locked copy</a:t>
            </a:r>
            <a:r>
              <a:rPr lang="ko-KR" altLang="en-US" dirty="0"/>
              <a:t>와 </a:t>
            </a:r>
            <a:r>
              <a:rPr lang="en-US" altLang="ko-KR" dirty="0"/>
              <a:t>Trainable copy</a:t>
            </a:r>
            <a:r>
              <a:rPr lang="ko-KR" altLang="en-US" dirty="0"/>
              <a:t>는 </a:t>
            </a:r>
            <a:r>
              <a:rPr lang="en-US" altLang="ko-KR" dirty="0"/>
              <a:t>zero convolution</a:t>
            </a:r>
            <a:r>
              <a:rPr lang="ko-KR" altLang="en-US" dirty="0"/>
              <a:t>을 통해 연결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556E7D-72C7-47C4-824B-082125C6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097" y="0"/>
            <a:ext cx="5127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1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4605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Controlnet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  <a:p>
            <a:pPr>
              <a:buFontTx/>
              <a:buChar char="-"/>
            </a:pPr>
            <a:r>
              <a:rPr lang="en-US" altLang="ko-KR" dirty="0"/>
              <a:t>Preprocessor model</a:t>
            </a:r>
            <a:r>
              <a:rPr lang="ko-KR" altLang="en-US" dirty="0"/>
              <a:t>을 사용해서 </a:t>
            </a:r>
            <a:r>
              <a:rPr lang="en-US" altLang="ko-KR" dirty="0"/>
              <a:t>512*512 input conditioning image, ci</a:t>
            </a:r>
            <a:r>
              <a:rPr lang="ko-KR" altLang="en-US" dirty="0" err="1"/>
              <a:t>를</a:t>
            </a:r>
            <a:r>
              <a:rPr lang="ko-KR" altLang="en-US" dirty="0"/>
              <a:t> 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cf</a:t>
            </a:r>
            <a:r>
              <a:rPr lang="ko-KR" altLang="en-US" dirty="0"/>
              <a:t>는 </a:t>
            </a:r>
            <a:r>
              <a:rPr lang="en-US" altLang="ko-KR" dirty="0"/>
              <a:t>input conditioning image</a:t>
            </a:r>
            <a:r>
              <a:rPr lang="ko-KR" altLang="en-US" dirty="0"/>
              <a:t>를 </a:t>
            </a:r>
            <a:r>
              <a:rPr lang="en-US" altLang="ko-KR" dirty="0"/>
              <a:t>64*64</a:t>
            </a:r>
            <a:r>
              <a:rPr lang="ko-KR" altLang="en-US" dirty="0"/>
              <a:t>의 </a:t>
            </a:r>
            <a:r>
              <a:rPr lang="en-US" altLang="ko-KR" dirty="0"/>
              <a:t>feature space vector</a:t>
            </a:r>
            <a:r>
              <a:rPr lang="ko-KR" altLang="en-US" dirty="0"/>
              <a:t>로 변환한 값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E(·) = four convolution layers with 4 × 4 kernels and 2 × 2 strides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0FE35A-3A44-4A18-B393-7FED952EB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446" y="6064190"/>
            <a:ext cx="1133633" cy="42868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878EB6D-7838-4BFF-91BF-CE04C4CC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255" y="1413710"/>
            <a:ext cx="60435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64264C-E94F-4F51-BB3F-2AD79DE3CB9B}"/>
              </a:ext>
            </a:extLst>
          </p:cNvPr>
          <p:cNvSpPr txBox="1"/>
          <p:nvPr/>
        </p:nvSpPr>
        <p:spPr>
          <a:xfrm>
            <a:off x="4947987" y="5922913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cf</a:t>
            </a:r>
            <a:r>
              <a:rPr lang="en-US" altLang="ko-KR" dirty="0"/>
              <a:t> =</a:t>
            </a:r>
            <a:r>
              <a:rPr lang="ko-KR" altLang="en-US" dirty="0"/>
              <a:t> </a:t>
            </a:r>
            <a:r>
              <a:rPr lang="en-US" altLang="ko-KR" dirty="0"/>
              <a:t>feature space vector from input conditioning image</a:t>
            </a:r>
          </a:p>
          <a:p>
            <a:r>
              <a:rPr lang="en-US" altLang="ko-KR" dirty="0"/>
              <a:t>ci = input conditioning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15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9EC915-B53A-44EF-8974-7F7B3C08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54" y="2757011"/>
            <a:ext cx="5496692" cy="3419952"/>
          </a:xfrm>
          <a:prstGeom prst="rect">
            <a:avLst/>
          </a:prstGeom>
        </p:spPr>
      </p:pic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B370932-A54E-49F7-B878-31C16EF2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4605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ko-KR" dirty="0" err="1"/>
              <a:t>Controlnet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19223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ko-KR" dirty="0"/>
              <a:t>Zero convolution</a:t>
            </a:r>
          </a:p>
          <a:p>
            <a:pPr>
              <a:buFontTx/>
              <a:buChar char="-"/>
            </a:pPr>
            <a:r>
              <a:rPr lang="en-US" altLang="ko-KR" dirty="0"/>
              <a:t>feature map</a:t>
            </a:r>
            <a:r>
              <a:rPr lang="ko-KR" altLang="en-US" dirty="0"/>
              <a:t>의 크기를 유지하기 위해 </a:t>
            </a:r>
            <a:r>
              <a:rPr lang="en-US" altLang="ko-KR" dirty="0"/>
              <a:t>1×1 </a:t>
            </a:r>
            <a:r>
              <a:rPr lang="ko-KR" altLang="en-US" dirty="0"/>
              <a:t>크기를 가지는 </a:t>
            </a:r>
            <a:r>
              <a:rPr lang="en-US" altLang="ko-KR" dirty="0"/>
              <a:t>convolution layer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 </a:t>
            </a:r>
            <a:r>
              <a:rPr lang="ko-KR" altLang="en-US" dirty="0"/>
              <a:t>모두 </a:t>
            </a:r>
            <a:r>
              <a:rPr lang="en-US" altLang="ko-KR" dirty="0"/>
              <a:t>zero</a:t>
            </a:r>
            <a:r>
              <a:rPr lang="ko-KR" altLang="en-US" dirty="0"/>
              <a:t>로 초기화된 상태로 학습이 시작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초기 </a:t>
            </a:r>
            <a:r>
              <a:rPr lang="en-US" altLang="ko-KR" dirty="0"/>
              <a:t>noise</a:t>
            </a:r>
            <a:r>
              <a:rPr lang="ko-KR" altLang="en-US" dirty="0"/>
              <a:t>의 영향을 최소화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7C4A83-36A5-4287-801C-2E61F71E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87" y="4914864"/>
            <a:ext cx="4458322" cy="5048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DEB1F5D-3177-4E2B-B495-4EA081D1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46" y="1520374"/>
            <a:ext cx="5378804" cy="294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901C17-0274-4D54-8936-A3023160F441}"/>
              </a:ext>
            </a:extLst>
          </p:cNvPr>
          <p:cNvSpPr txBox="1"/>
          <p:nvPr/>
        </p:nvSpPr>
        <p:spPr>
          <a:xfrm>
            <a:off x="6096000" y="5922913"/>
            <a:ext cx="609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 =</a:t>
            </a:r>
            <a:r>
              <a:rPr lang="ko-KR" altLang="en-US" dirty="0"/>
              <a:t> </a:t>
            </a:r>
            <a:r>
              <a:rPr lang="en-US" altLang="ko-KR" dirty="0"/>
              <a:t>feature space vector from input conditioning image</a:t>
            </a:r>
          </a:p>
          <a:p>
            <a:r>
              <a:rPr lang="en-US" altLang="ko-KR" dirty="0"/>
              <a:t>Z(c; theta) = zero convolution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94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57274" cy="4351338"/>
          </a:xfrm>
        </p:spPr>
        <p:txBody>
          <a:bodyPr/>
          <a:lstStyle/>
          <a:p>
            <a:pPr marL="514350" indent="-514350">
              <a:buFont typeface="+mj-ea"/>
              <a:buAutoNum type="circleNumDbPlain" startAt="3"/>
            </a:pPr>
            <a:r>
              <a:rPr lang="en-US" altLang="ko-KR" dirty="0"/>
              <a:t>Prompt replace</a:t>
            </a:r>
          </a:p>
          <a:p>
            <a:pPr>
              <a:buFontTx/>
              <a:buChar char="-"/>
            </a:pPr>
            <a:r>
              <a:rPr lang="ko-KR" altLang="en-US" dirty="0" err="1"/>
              <a:t>학습중</a:t>
            </a:r>
            <a:r>
              <a:rPr lang="ko-KR" altLang="en-US" dirty="0"/>
              <a:t> </a:t>
            </a:r>
            <a:r>
              <a:rPr lang="en-US" altLang="ko-KR" dirty="0"/>
              <a:t>prompt </a:t>
            </a:r>
            <a:r>
              <a:rPr lang="en-US" altLang="ko-KR" dirty="0" err="1"/>
              <a:t>ct</a:t>
            </a:r>
            <a:r>
              <a:rPr lang="ko-KR" altLang="en-US" dirty="0"/>
              <a:t>의 절반을 빈 문자로 교체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Prompt</a:t>
            </a:r>
            <a:r>
              <a:rPr lang="ko-KR" altLang="en-US" dirty="0"/>
              <a:t>를 제거함으로써 </a:t>
            </a:r>
            <a:r>
              <a:rPr lang="en-US" altLang="ko-KR" dirty="0" err="1"/>
              <a:t>cf</a:t>
            </a:r>
            <a:r>
              <a:rPr lang="ko-KR" altLang="en-US" dirty="0"/>
              <a:t>에 더 의존하도록 만듦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Input conditioning image</a:t>
            </a:r>
            <a:r>
              <a:rPr lang="ko-KR" altLang="en-US" dirty="0"/>
              <a:t>를 더 잘 이해하게 만듦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CED44C-E6C7-4D61-B782-31A1133A9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925" y="2201069"/>
            <a:ext cx="34004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10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7240A3-DF40-447A-A093-69D3AC3A4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1758289"/>
            <a:ext cx="9583487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62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BB6163-B367-4AA2-85D9-70176937C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7206"/>
            <a:ext cx="10515599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기존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venir next"/>
              </a:rPr>
              <a:t>모델들과의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venir next"/>
              </a:rPr>
              <a:t>semantic segmentation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venir next"/>
              </a:rPr>
              <a:t>를  사용하여 이미지 생성 비교</a:t>
            </a:r>
            <a:endParaRPr lang="en-US" altLang="ko-KR" b="0" i="0" dirty="0">
              <a:solidFill>
                <a:srgbClr val="000000"/>
              </a:solidFill>
              <a:effectLst/>
              <a:latin typeface="avenir next"/>
            </a:endParaRPr>
          </a:p>
          <a:p>
            <a:pPr marL="0" indent="0">
              <a:buNone/>
            </a:pPr>
            <a:r>
              <a:rPr lang="en-US" altLang="ko-KR" dirty="0"/>
              <a:t>Stable Diffusion</a:t>
            </a:r>
            <a:r>
              <a:rPr lang="ko-KR" altLang="en-US" dirty="0"/>
              <a:t>은 </a:t>
            </a:r>
            <a:r>
              <a:rPr lang="en-US" altLang="ko-KR" dirty="0"/>
              <a:t>segmentation conditions </a:t>
            </a:r>
            <a:r>
              <a:rPr lang="ko-KR" altLang="en-US" dirty="0"/>
              <a:t>없이 생성해서 얻은 결과값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A6E83E-FDA4-4133-877F-F4D82808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34" y="2148752"/>
            <a:ext cx="417253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282</Words>
  <Application>Microsoft Office PowerPoint</Application>
  <PresentationFormat>와이드스크린</PresentationFormat>
  <Paragraphs>50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avenir next</vt:lpstr>
      <vt:lpstr>맑은 고딕</vt:lpstr>
      <vt:lpstr>Arial</vt:lpstr>
      <vt:lpstr>Office 테마</vt:lpstr>
      <vt:lpstr>Adding Conditional Control to Text-to-Image Diffusion Models</vt:lpstr>
      <vt:lpstr>1. 논문 개요</vt:lpstr>
      <vt:lpstr>2. 모델</vt:lpstr>
      <vt:lpstr>2. 모델</vt:lpstr>
      <vt:lpstr>2. 모델</vt:lpstr>
      <vt:lpstr>2. 모델</vt:lpstr>
      <vt:lpstr>2. 모델</vt:lpstr>
      <vt:lpstr>3. 평가</vt:lpstr>
      <vt:lpstr>3. 평가</vt:lpstr>
      <vt:lpstr>3. 평가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기범</cp:lastModifiedBy>
  <cp:revision>134</cp:revision>
  <dcterms:created xsi:type="dcterms:W3CDTF">2023-09-03T23:41:12Z</dcterms:created>
  <dcterms:modified xsi:type="dcterms:W3CDTF">2023-09-27T04:40:24Z</dcterms:modified>
</cp:coreProperties>
</file>