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94" r:id="rId5"/>
    <p:sldId id="295" r:id="rId6"/>
    <p:sldId id="296" r:id="rId7"/>
    <p:sldId id="293" r:id="rId8"/>
    <p:sldId id="297" r:id="rId9"/>
    <p:sldId id="298" r:id="rId10"/>
    <p:sldId id="299" r:id="rId11"/>
    <p:sldId id="300" r:id="rId12"/>
    <p:sldId id="303" r:id="rId13"/>
    <p:sldId id="301" r:id="rId14"/>
    <p:sldId id="302" r:id="rId15"/>
    <p:sldId id="304" r:id="rId16"/>
    <p:sldId id="305" r:id="rId17"/>
    <p:sldId id="306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기범" initials="기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406" autoAdjust="0"/>
  </p:normalViewPr>
  <p:slideViewPr>
    <p:cSldViewPr snapToGrid="0">
      <p:cViewPr>
        <p:scale>
          <a:sx n="80" d="100"/>
          <a:sy n="80" d="100"/>
        </p:scale>
        <p:origin x="72" y="78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commentAuthors" Target="commentAuthors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8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4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6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6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79181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23444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Rooting Watermarks in Latent Diffusion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2-1. Discrete Cosine Transform(DCT)</a:t>
            </a:r>
          </a:p>
          <a:p>
            <a:pPr lvl="0">
              <a:defRPr/>
            </a:pPr>
            <a:r>
              <a:rPr lang="ko-KR" altLang="en-US" sz="2300"/>
              <a:t>사진을 압축하는 방법 중 하나로 </a:t>
            </a:r>
            <a:r>
              <a:rPr lang="en-US" altLang="ko-KR" sz="2300"/>
              <a:t>JPEG</a:t>
            </a:r>
            <a:r>
              <a:rPr lang="ko-KR" altLang="en-US" sz="2300"/>
              <a:t>에서 사용되는 방식</a:t>
            </a:r>
          </a:p>
          <a:p>
            <a:pPr lvl="0">
              <a:defRPr/>
            </a:pPr>
            <a:r>
              <a:rPr lang="ko-KR" altLang="en-US" sz="2300"/>
              <a:t>이미지를 공간 영역(Spatial Domain)에서 주파수 영역(Frequency Domain)으로 변환</a:t>
            </a:r>
          </a:p>
          <a:p>
            <a:pPr lvl="0">
              <a:defRPr/>
            </a:pPr>
            <a:r>
              <a:rPr lang="en-US" altLang="ko-KR" sz="2300"/>
              <a:t>8*8 </a:t>
            </a:r>
            <a:r>
              <a:rPr lang="ko-KR" altLang="en-US" sz="2300"/>
              <a:t>픽셀의 블록으로 분할한 후</a:t>
            </a:r>
            <a:r>
              <a:rPr lang="en-US" altLang="ko-KR" sz="2300"/>
              <a:t>, cos</a:t>
            </a:r>
            <a:r>
              <a:rPr lang="ko-KR" altLang="en-US" sz="2300"/>
              <a:t>의 합으로 표현</a:t>
            </a:r>
          </a:p>
          <a:p>
            <a:pPr lvl="0">
              <a:defRPr/>
            </a:pPr>
            <a:endParaRPr lang="en-US" altLang="ko-KR"/>
          </a:p>
        </p:txBody>
      </p:sp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7148" y="4067111"/>
            <a:ext cx="5539644" cy="782775"/>
          </a:xfrm>
          <a:prstGeom prst="rect">
            <a:avLst/>
          </a:prstGeom>
        </p:spPr>
      </p:pic>
      <p:sp>
        <p:nvSpPr>
          <p:cNvPr id="1028" name="내용 개체 틀 2"/>
          <p:cNvSpPr txBox="1"/>
          <p:nvPr/>
        </p:nvSpPr>
        <p:spPr>
          <a:xfrm>
            <a:off x="7014785" y="5002093"/>
            <a:ext cx="4439039" cy="126720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f(x,y) : 이미지에서 (x,y) 위치의 픽셀 값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M, N : 변환을 적용할 블록의 크기(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보통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8*8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or 16*16)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DCT(u,v) : (u,v) 위치의 DCT 계수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C(u), C(v)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: 정규화 계수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로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, u와 v가 0일 때 sqrt(1/N) 의 값을 가지며, 그렇지 않으면 sqrt(2/N) 의 값을 가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짐</a:t>
            </a: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899" y="4142846"/>
            <a:ext cx="5844117" cy="21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2-1. Discrete Cosine Transform(DCT)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6839" y="2474869"/>
            <a:ext cx="10715625" cy="1908262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1652" y="4600574"/>
            <a:ext cx="5087710" cy="18802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51650"/>
          <a:stretch>
            <a:fillRect/>
          </a:stretch>
        </p:blipFill>
        <p:spPr>
          <a:xfrm>
            <a:off x="6392640" y="4509618"/>
            <a:ext cx="5201483" cy="1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2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2-2. Watson’s Perceptual Model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DCT</a:t>
            </a:r>
            <a:r>
              <a:rPr lang="ko-KR" altLang="en-US"/>
              <a:t> 방법으로 </a:t>
            </a:r>
            <a:r>
              <a:rPr lang="en-US" altLang="ko-KR"/>
              <a:t>source</a:t>
            </a:r>
            <a:r>
              <a:rPr lang="ko-KR" altLang="en-US"/>
              <a:t> 이미지와 </a:t>
            </a:r>
            <a:r>
              <a:rPr lang="en-US" altLang="ko-KR"/>
              <a:t>target</a:t>
            </a:r>
            <a:r>
              <a:rPr lang="ko-KR" altLang="en-US"/>
              <a:t> 이미지를 주파수 영역으로 변환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그 후</a:t>
            </a:r>
            <a:r>
              <a:rPr lang="en-US" altLang="ko-KR"/>
              <a:t>,</a:t>
            </a:r>
            <a:r>
              <a:rPr lang="ko-KR" altLang="en-US"/>
              <a:t> 주파수 이미지끼리 비교하여 인지적인 관점에서 차이를 계산하는 방법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luminance masking, contrast masking,</a:t>
            </a:r>
            <a:r>
              <a:rPr lang="ko-KR" altLang="en-US"/>
              <a:t> 그리고</a:t>
            </a:r>
            <a:r>
              <a:rPr lang="en-US" altLang="ko-KR"/>
              <a:t> sensitivity</a:t>
            </a:r>
            <a:r>
              <a:rPr lang="ko-KR" altLang="en-US"/>
              <a:t>를 고려하여 계산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3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2-2. Watson’s Perceptual Model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590" y="2805652"/>
            <a:ext cx="4553585" cy="1028843"/>
          </a:xfrm>
          <a:prstGeom prst="rect">
            <a:avLst/>
          </a:prstGeom>
        </p:spPr>
      </p:pic>
      <p:sp>
        <p:nvSpPr>
          <p:cNvPr id="1029" name="내용 개체 틀 2"/>
          <p:cNvSpPr txBox="1"/>
          <p:nvPr/>
        </p:nvSpPr>
        <p:spPr>
          <a:xfrm>
            <a:off x="6614028" y="3002454"/>
            <a:ext cx="5120342" cy="33045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C_ijk: source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이미지의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k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번째 블록의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(i,j)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DCT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계수</a:t>
            </a:r>
            <a:endParaRPr lang="ko-KR" altLang="en-US" sz="1100" baseline="0">
              <a:solidFill>
                <a:srgbClr val="000000"/>
              </a:solidFill>
              <a:effectLst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C’_ijk: target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이미지의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k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번째 블록의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(i,j)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DCT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계수</a:t>
            </a:r>
            <a:endParaRPr lang="ko-KR" altLang="en-US" sz="1100" baseline="0">
              <a:solidFill>
                <a:srgbClr val="000000"/>
              </a:solidFill>
              <a:effectLst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S_ijk: 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이미지의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k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번째 블록의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(i,j)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DCT 계수의 민감도</a:t>
            </a:r>
            <a:endParaRPr lang="en-US" altLang="ko-KR" sz="1100" baseline="0">
              <a:solidFill>
                <a:srgbClr val="000000"/>
              </a:solidFill>
              <a:effectLst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T: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sensity 테이블로, 이미지의 개별 DCT 성분에 대한 변화에 대한 인간의 민감도를 저장</a:t>
            </a:r>
            <a:endParaRPr lang="en-US" altLang="ko-KR" sz="1100" baseline="0">
              <a:solidFill>
                <a:srgbClr val="000000"/>
              </a:solidFill>
              <a:effectLst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T_L_ijk: </a:t>
            </a:r>
            <a:r>
              <a:rPr lang="en-US" altLang="ko-KR" sz="1100" baseline="0">
                <a:solidFill>
                  <a:srgbClr val="000000"/>
                </a:solidFill>
              </a:rPr>
              <a:t>luminance masking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 임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계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값으로, 각 블록의 DCT 계수에 대한 인간의 민감도를 밝기에 따라 조정한 값</a:t>
            </a:r>
            <a:endParaRPr lang="en-US" altLang="ko-KR" sz="1100" baseline="0">
              <a:solidFill>
                <a:srgbClr val="000000"/>
              </a:solidFill>
              <a:effectLst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C_00k: 이는 k번째 블록의 평균 밝기</a:t>
            </a:r>
            <a:endParaRPr lang="en-US" altLang="ko-KR" sz="1100" baseline="0">
              <a:solidFill>
                <a:srgbClr val="000000"/>
              </a:solidFill>
              <a:effectLst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C¯_00: 모든 블록의 C_00k 값의 평균</a:t>
            </a:r>
            <a:endParaRPr lang="en-US" altLang="ko-KR" sz="1100" baseline="0">
              <a:solidFill>
                <a:srgbClr val="000000"/>
              </a:solidFill>
              <a:effectLst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l-GR" altLang="en-US" sz="1100" baseline="0">
                <a:solidFill>
                  <a:srgbClr val="000000"/>
                </a:solidFill>
                <a:effectLst/>
              </a:rPr>
              <a:t>α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고정된 상수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,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제안된 값은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0.649</a:t>
            </a:r>
            <a:endParaRPr lang="en-US" altLang="ko-KR" sz="1100" baseline="0">
              <a:solidFill>
                <a:srgbClr val="000000"/>
              </a:solidFill>
              <a:effectLst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r: 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고정된 상수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,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제안된 값은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 0.7</a:t>
            </a:r>
            <a:endParaRPr lang="en-US" altLang="ko-KR" sz="1100" baseline="0">
              <a:solidFill>
                <a:srgbClr val="000000"/>
              </a:solidFill>
              <a:effectLst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en-US" altLang="ko-KR" sz="1100" baseline="0">
              <a:solidFill>
                <a:srgbClr val="000000"/>
              </a:solidFill>
              <a:effectLst/>
            </a:endParaRPr>
          </a:p>
        </p:txBody>
      </p:sp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8224" y="4224472"/>
            <a:ext cx="2762635" cy="933580"/>
          </a:xfrm>
          <a:prstGeom prst="rect">
            <a:avLst/>
          </a:prstGeom>
        </p:spPr>
      </p:pic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0502" y="5736127"/>
            <a:ext cx="4324953" cy="5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2-3. Modified Watson’s Perceptual Model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Watson’s Perceptual Model</a:t>
            </a:r>
            <a:r>
              <a:rPr lang="ko-KR" altLang="en-US"/>
              <a:t>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smooth-maximum function</a:t>
            </a:r>
            <a:r>
              <a:rPr lang="ko-KR" altLang="en-US"/>
              <a:t>을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적용해 연속적이고 미분가능한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함수로 변경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9644" y="3011677"/>
            <a:ext cx="4298950" cy="2755031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61800" y="4559334"/>
            <a:ext cx="3494864" cy="996120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1369" y="5666988"/>
            <a:ext cx="3867689" cy="6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2-3. Modified Watson’s Perceptual Model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Watson-DFT, Watson-FFT</a:t>
            </a:r>
            <a:endParaRPr lang="en-US" altLang="ko-KR"/>
          </a:p>
          <a:p>
            <a:pPr lvl="0">
              <a:buFontTx/>
              <a:buChar char="-"/>
              <a:defRPr/>
            </a:pPr>
            <a:r>
              <a:rPr lang="en-US" altLang="ko-KR"/>
              <a:t>DCT</a:t>
            </a:r>
            <a:r>
              <a:rPr lang="ko-KR" altLang="en-US"/>
              <a:t>를 통해 이미지를 주파수 영역으로 변환했던 과정을 </a:t>
            </a:r>
            <a:r>
              <a:rPr lang="en-US" altLang="ko-KR"/>
              <a:t>DFT</a:t>
            </a:r>
            <a:r>
              <a:rPr lang="ko-KR" altLang="en-US"/>
              <a:t> 혹은 </a:t>
            </a:r>
            <a:r>
              <a:rPr lang="en-US" altLang="ko-KR"/>
              <a:t>FFT</a:t>
            </a:r>
            <a:r>
              <a:rPr lang="ko-KR" altLang="en-US"/>
              <a:t>로 교체</a:t>
            </a:r>
            <a:endParaRPr lang="ko-KR" altLang="en-US"/>
          </a:p>
          <a:p>
            <a:pPr lvl="0">
              <a:buFontTx/>
              <a:buChar char="-"/>
              <a:defRPr/>
            </a:pPr>
            <a:r>
              <a:rPr lang="ko-KR" altLang="en-US"/>
              <a:t>D</a:t>
            </a:r>
            <a:r>
              <a:rPr lang="en-US" altLang="ko-KR"/>
              <a:t>FT</a:t>
            </a:r>
            <a:r>
              <a:rPr lang="ko-KR" altLang="en-US"/>
              <a:t> 혹은 </a:t>
            </a:r>
            <a:r>
              <a:rPr lang="en-US" altLang="ko-KR"/>
              <a:t>FFT</a:t>
            </a:r>
            <a:r>
              <a:rPr lang="ko-KR" altLang="en-US"/>
              <a:t> 방법으로 source 이미지와 target 이미지를 주파수 영역으로 변환</a:t>
            </a:r>
            <a:endParaRPr lang="ko-KR" altLang="en-US"/>
          </a:p>
          <a:p>
            <a:pPr lvl="0">
              <a:buFontTx/>
              <a:buChar char="-"/>
              <a:defRPr/>
            </a:pPr>
            <a:r>
              <a:rPr lang="ko-KR" altLang="en-US"/>
              <a:t>그 후, 주파수 이미지끼리 비교하여 인지적인 관점에서 차이를 계산하는 방법</a:t>
            </a:r>
            <a:endParaRPr lang="ko-KR" altLang="en-US"/>
          </a:p>
          <a:p>
            <a:pPr lvl="0">
              <a:buFontTx/>
              <a:buChar char="-"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642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  <a:endParaRPr lang="ko-KR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2-3. Modified Watson’s Perceptual Model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Watson-VGG</a:t>
            </a:r>
            <a:endParaRPr lang="en-US" altLang="ko-KR"/>
          </a:p>
          <a:p>
            <a:pPr lvl="0">
              <a:buFontTx/>
              <a:buChar char="-"/>
              <a:defRPr/>
            </a:pPr>
            <a:r>
              <a:rPr lang="en-US" altLang="ko-KR"/>
              <a:t>pre-trained</a:t>
            </a:r>
            <a:r>
              <a:rPr lang="ko-KR" altLang="en-US"/>
              <a:t> </a:t>
            </a:r>
            <a:r>
              <a:rPr lang="en-US" altLang="ko-KR"/>
              <a:t>VGG16</a:t>
            </a:r>
            <a:r>
              <a:rPr lang="ko-KR" altLang="en-US"/>
              <a:t> 모델을 이용하여 이미지에서 특징을 추출</a:t>
            </a:r>
            <a:endParaRPr lang="ko-KR" altLang="en-US"/>
          </a:p>
          <a:p>
            <a:pPr lvl="0">
              <a:buFontTx/>
              <a:buChar char="-"/>
              <a:defRPr/>
            </a:pPr>
            <a:r>
              <a:rPr lang="ko-KR" altLang="en-US"/>
              <a:t>추출한 특징끼리 </a:t>
            </a:r>
            <a:r>
              <a:rPr lang="en-US" altLang="ko-KR"/>
              <a:t>watson distance</a:t>
            </a:r>
            <a:r>
              <a:rPr lang="ko-KR" altLang="en-US"/>
              <a:t>를 계산</a:t>
            </a:r>
            <a:endParaRPr lang="ko-KR" altLang="en-US"/>
          </a:p>
          <a:p>
            <a:pPr lvl="0">
              <a:buFontTx/>
              <a:buChar char="-"/>
              <a:defRPr/>
            </a:pPr>
            <a:r>
              <a:rPr lang="ko-KR" altLang="en-US"/>
              <a:t>이때 사용하는 </a:t>
            </a:r>
            <a:r>
              <a:rPr lang="en-US" altLang="ko-KR"/>
              <a:t>luminance masking, contrast masking</a:t>
            </a:r>
            <a:r>
              <a:rPr lang="ko-KR" altLang="en-US"/>
              <a:t> 값은 학습 가능하도록 설정하여 학습이 진행됨에 따라서 최적화</a:t>
            </a:r>
            <a:endParaRPr lang="ko-KR" altLang="en-US"/>
          </a:p>
          <a:p>
            <a:pPr lvl="0">
              <a:buFontTx/>
              <a:buChar char="-"/>
              <a:defRPr/>
            </a:pPr>
            <a:endParaRPr lang="ko-KR" altLang="en-US"/>
          </a:p>
          <a:p>
            <a:pPr lvl="0">
              <a:buFontTx/>
              <a:buChar char="-"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29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로 생성한 이미지인지 아닌지 구별할 필요가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생성할 때 </a:t>
            </a:r>
            <a:r>
              <a:rPr lang="ko-KR" altLang="en-US" dirty="0" err="1"/>
              <a:t>픽셀값에</a:t>
            </a:r>
            <a:r>
              <a:rPr lang="ko-KR" altLang="en-US" dirty="0"/>
              <a:t> 변화를 줌으로써 이미지에 이진 서명</a:t>
            </a:r>
            <a:r>
              <a:rPr lang="en-US" altLang="ko-KR" dirty="0"/>
              <a:t>(binary signature) </a:t>
            </a:r>
            <a:r>
              <a:rPr lang="ko-KR" altLang="en-US" dirty="0"/>
              <a:t>삽입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서명은 </a:t>
            </a:r>
            <a:r>
              <a:rPr lang="en-US" altLang="ko-KR" dirty="0" err="1"/>
              <a:t>HiDDeN</a:t>
            </a:r>
            <a:r>
              <a:rPr lang="en-US" altLang="ko-KR" dirty="0"/>
              <a:t> </a:t>
            </a:r>
            <a:r>
              <a:rPr lang="ko-KR" altLang="en-US" dirty="0"/>
              <a:t>이라는 모델에서 변형한 모델로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8EEA48-87CB-4D4E-A107-3E22436C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96" y="1833890"/>
            <a:ext cx="454405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/>
              <a:t>Fine-tuning</a:t>
            </a:r>
            <a:r>
              <a:rPr lang="ko-KR" altLang="en-US" dirty="0"/>
              <a:t>을 </a:t>
            </a:r>
            <a:r>
              <a:rPr lang="ko-KR" altLang="en-US" dirty="0" err="1"/>
              <a:t>할때</a:t>
            </a:r>
            <a:r>
              <a:rPr lang="ko-KR" altLang="en-US" dirty="0"/>
              <a:t> 이진 서명을 고정하고</a:t>
            </a:r>
            <a:r>
              <a:rPr lang="en-US" altLang="ko-KR" dirty="0"/>
              <a:t>, </a:t>
            </a:r>
            <a:r>
              <a:rPr lang="ko-KR" altLang="en-US" dirty="0"/>
              <a:t>이 서명이 포함되도록 </a:t>
            </a:r>
            <a:r>
              <a:rPr lang="ko-KR" altLang="en-US" dirty="0" err="1"/>
              <a:t>디코더를</a:t>
            </a:r>
            <a:r>
              <a:rPr lang="ko-KR" altLang="en-US" dirty="0"/>
              <a:t> </a:t>
            </a:r>
            <a:r>
              <a:rPr lang="en-US" altLang="ko-KR" dirty="0"/>
              <a:t>Fine-tuning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그렇게 학습된 모델은 이미지를 </a:t>
            </a:r>
            <a:r>
              <a:rPr lang="ko-KR" altLang="en-US" dirty="0" err="1"/>
              <a:t>생성할때</a:t>
            </a:r>
            <a:r>
              <a:rPr lang="ko-KR" altLang="en-US" dirty="0"/>
              <a:t> 해당 이진 서명이 </a:t>
            </a:r>
            <a:r>
              <a:rPr lang="en-US" altLang="ko-KR" dirty="0"/>
              <a:t>watermark</a:t>
            </a:r>
            <a:r>
              <a:rPr lang="ko-KR" altLang="en-US" dirty="0"/>
              <a:t>로 삽입된 이미지를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84168-DF65-40EB-9190-168E684D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72" y="1496113"/>
            <a:ext cx="503942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HiDDeN</a:t>
            </a:r>
            <a:r>
              <a:rPr lang="en-US" altLang="ko-KR" dirty="0"/>
              <a:t>: Hiding Data With Deep Networks</a:t>
            </a:r>
          </a:p>
          <a:p>
            <a:pPr>
              <a:buFontTx/>
              <a:buChar char="-"/>
            </a:pPr>
            <a:r>
              <a:rPr lang="ko-KR" altLang="en-US" dirty="0"/>
              <a:t>이미지에 메시지를 감추기 위한 모델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CNN </a:t>
            </a:r>
            <a:r>
              <a:rPr lang="ko-KR" altLang="en-US" dirty="0"/>
              <a:t>레이어 사용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D7AFF-717D-4286-98A8-B927613E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41" y="1027906"/>
            <a:ext cx="4972744" cy="1800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F8ACA6-A6CC-4D20-A518-C9AA292C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25" y="4132800"/>
            <a:ext cx="8841759" cy="27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BB57CD-DDE7-4A6E-ABA0-CC6EBC59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867518"/>
            <a:ext cx="7640116" cy="54490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5AB265-72C5-4370-80DF-B45A2B2F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49" y="1896361"/>
            <a:ext cx="4667901" cy="3391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8A6122-B6D1-4719-800B-DA81F658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34" y="1243807"/>
            <a:ext cx="10069330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Pre-train</a:t>
            </a:r>
          </a:p>
          <a:p>
            <a:r>
              <a:rPr lang="ko-KR" altLang="en-US" dirty="0"/>
              <a:t>먼저 이미지에 </a:t>
            </a:r>
            <a:r>
              <a:rPr lang="ko-KR" altLang="en-US" dirty="0" err="1"/>
              <a:t>랜덤한</a:t>
            </a:r>
            <a:r>
              <a:rPr lang="ko-KR" altLang="en-US" dirty="0"/>
              <a:t> 이진 서명을 삽입하고</a:t>
            </a:r>
            <a:r>
              <a:rPr lang="en-US" altLang="ko-KR" dirty="0"/>
              <a:t>, </a:t>
            </a:r>
            <a:r>
              <a:rPr lang="ko-KR" altLang="en-US" dirty="0"/>
              <a:t>그걸 다시 </a:t>
            </a:r>
            <a:r>
              <a:rPr lang="en-US" altLang="ko-KR" dirty="0"/>
              <a:t>decoding </a:t>
            </a:r>
            <a:r>
              <a:rPr lang="ko-KR" altLang="en-US" dirty="0"/>
              <a:t>하는 모델을 훈련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WE</a:t>
            </a:r>
            <a:r>
              <a:rPr lang="ko-KR" altLang="en-US" dirty="0"/>
              <a:t>는 차후 </a:t>
            </a:r>
            <a:r>
              <a:rPr lang="en-US" altLang="ko-KR" dirty="0"/>
              <a:t>Fine-tuning</a:t>
            </a:r>
            <a:r>
              <a:rPr lang="ko-KR" altLang="en-US" dirty="0"/>
              <a:t>에 사용하지 않음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D78E2C-323C-417E-AF75-F3EEC179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527869"/>
            <a:ext cx="10993384" cy="21053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CD39C3-6B3F-47EE-A656-9EAB8D5C8D9A}"/>
              </a:ext>
            </a:extLst>
          </p:cNvPr>
          <p:cNvSpPr/>
          <p:nvPr/>
        </p:nvSpPr>
        <p:spPr>
          <a:xfrm>
            <a:off x="599308" y="4527868"/>
            <a:ext cx="4405829" cy="2105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4888832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Pre-train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44178-25B5-42D0-9114-B6D736F0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69" y="2538381"/>
            <a:ext cx="4179441" cy="58158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28998F-A9F3-4F4E-A099-BE16A5DB3737}"/>
              </a:ext>
            </a:extLst>
          </p:cNvPr>
          <p:cNvSpPr txBox="1">
            <a:spLocks/>
          </p:cNvSpPr>
          <p:nvPr/>
        </p:nvSpPr>
        <p:spPr>
          <a:xfrm>
            <a:off x="4102770" y="3394708"/>
            <a:ext cx="3784196" cy="1935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Lm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손실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k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비트의 수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비트 인덱스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Söhne"/>
              </a:rPr>
              <a:t>m : </a:t>
            </a:r>
            <a:r>
              <a:rPr lang="ko-KR" altLang="en-US" b="0" i="0" dirty="0">
                <a:effectLst/>
                <a:latin typeface="Söhne"/>
              </a:rPr>
              <a:t>원본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원본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비트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KaTeX_Main"/>
              </a:rPr>
              <a:t>′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en-US" altLang="ko-KR" b="0" i="0" dirty="0">
                <a:effectLst/>
                <a:latin typeface="KaTeX_Main"/>
              </a:rPr>
              <a:t>′​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값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B695CC-0568-433E-A7D1-B9473B04D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5916472"/>
            <a:ext cx="7116168" cy="800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6170EF-FADF-4A26-80DB-B426E531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32" y="5602103"/>
            <a:ext cx="706853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5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9C264D-3DB7-40C2-BA84-1FEF2092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527869"/>
            <a:ext cx="10993384" cy="210531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Fine-tuning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Laten Diffusion Model</a:t>
            </a:r>
            <a:r>
              <a:rPr lang="ko-KR" altLang="en-US" dirty="0"/>
              <a:t>을 그대로 사용</a:t>
            </a:r>
            <a:endParaRPr lang="en-US" altLang="ko-KR" dirty="0"/>
          </a:p>
          <a:p>
            <a:r>
              <a:rPr lang="ko-KR" altLang="en-US" dirty="0"/>
              <a:t>이미지에 고정시킨 이진 서명을 삽입하고</a:t>
            </a:r>
            <a:r>
              <a:rPr lang="en-US" altLang="ko-KR" dirty="0"/>
              <a:t>, </a:t>
            </a:r>
            <a:r>
              <a:rPr lang="ko-KR" altLang="en-US" dirty="0"/>
              <a:t>그걸 다시 </a:t>
            </a:r>
            <a:r>
              <a:rPr lang="en-US" altLang="ko-KR" dirty="0"/>
              <a:t>decoding </a:t>
            </a:r>
            <a:r>
              <a:rPr lang="ko-KR" altLang="en-US" dirty="0"/>
              <a:t>하는 모델을 훈련</a:t>
            </a:r>
            <a:endParaRPr lang="en-US" altLang="ko-KR" dirty="0"/>
          </a:p>
          <a:p>
            <a:r>
              <a:rPr lang="ko-KR" altLang="en-US" dirty="0" err="1"/>
              <a:t>학습하는건</a:t>
            </a:r>
            <a:r>
              <a:rPr lang="ko-KR" altLang="en-US" dirty="0"/>
              <a:t> </a:t>
            </a:r>
            <a:r>
              <a:rPr lang="en-US" altLang="ko-KR" dirty="0"/>
              <a:t>Decoder</a:t>
            </a:r>
            <a:r>
              <a:rPr lang="ko-KR" altLang="en-US" dirty="0"/>
              <a:t>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CD39C3-6B3F-47EE-A656-9EAB8D5C8D9A}"/>
              </a:ext>
            </a:extLst>
          </p:cNvPr>
          <p:cNvSpPr/>
          <p:nvPr/>
        </p:nvSpPr>
        <p:spPr>
          <a:xfrm>
            <a:off x="4954741" y="4343400"/>
            <a:ext cx="4201292" cy="2514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7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4888832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Fine-tuning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44178-25B5-42D0-9114-B6D736F0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05" y="2538381"/>
            <a:ext cx="4179441" cy="58158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28998F-A9F3-4F4E-A099-BE16A5DB3737}"/>
              </a:ext>
            </a:extLst>
          </p:cNvPr>
          <p:cNvSpPr txBox="1">
            <a:spLocks/>
          </p:cNvSpPr>
          <p:nvPr/>
        </p:nvSpPr>
        <p:spPr>
          <a:xfrm>
            <a:off x="3621506" y="3394708"/>
            <a:ext cx="3784196" cy="1935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Lm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</a:t>
            </a:r>
            <a:r>
              <a:rPr lang="en-US" altLang="ko-KR" sz="2800" b="0" i="0" dirty="0">
                <a:effectLst/>
                <a:latin typeface="Söhne"/>
              </a:rPr>
              <a:t>loss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k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비트의 수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비트 인덱스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Söhne"/>
              </a:rPr>
              <a:t> : </a:t>
            </a:r>
            <a:r>
              <a:rPr lang="ko-KR" altLang="en-US" b="0" i="0" dirty="0">
                <a:effectLst/>
                <a:latin typeface="Söhne"/>
              </a:rPr>
              <a:t>원본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원본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비트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KaTeX_Main"/>
              </a:rPr>
              <a:t>′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en-US" altLang="ko-KR" b="0" i="0" dirty="0">
                <a:effectLst/>
                <a:latin typeface="KaTeX_Main"/>
              </a:rPr>
              <a:t>′​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값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03ACBF-FEDB-48D2-9A4E-D366B8D4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8" y="2671989"/>
            <a:ext cx="1606774" cy="314369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D1A3911-07F0-4062-960B-7C673FA628F6}"/>
              </a:ext>
            </a:extLst>
          </p:cNvPr>
          <p:cNvSpPr txBox="1">
            <a:spLocks/>
          </p:cNvSpPr>
          <p:nvPr/>
        </p:nvSpPr>
        <p:spPr>
          <a:xfrm>
            <a:off x="7940844" y="2671988"/>
            <a:ext cx="3784196" cy="2525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100" b="0" i="1" dirty="0">
                <a:effectLst/>
                <a:latin typeface="KaTeX_Math"/>
              </a:rPr>
              <a:t>Li</a:t>
            </a:r>
            <a:r>
              <a:rPr lang="ko-KR" altLang="en-US" sz="1100" b="0" i="0" dirty="0">
                <a:effectLst/>
                <a:latin typeface="KaTeX_Main"/>
              </a:rPr>
              <a:t>​</a:t>
            </a:r>
            <a:r>
              <a:rPr lang="ko-KR" altLang="en-US" sz="1100" b="0" i="0" dirty="0">
                <a:effectLst/>
                <a:latin typeface="Söhne"/>
              </a:rPr>
              <a:t> </a:t>
            </a:r>
            <a:r>
              <a:rPr lang="en-US" altLang="ko-KR" sz="1100" b="0" i="0" dirty="0">
                <a:effectLst/>
                <a:latin typeface="Söhne"/>
              </a:rPr>
              <a:t>: </a:t>
            </a:r>
            <a:r>
              <a:rPr lang="ko-KR" altLang="en-US" sz="1100" b="0" i="0" dirty="0">
                <a:effectLst/>
                <a:latin typeface="Söhne"/>
              </a:rPr>
              <a:t>이미지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marL="0" indent="0" algn="l">
              <a:buNone/>
            </a:pPr>
            <a:r>
              <a:rPr lang="ko-KR" altLang="en-US" sz="1100" dirty="0">
                <a:latin typeface="Söhne"/>
              </a:rPr>
              <a:t>얼마나 원본 이미지와 비슷하게 복원하였는가</a:t>
            </a:r>
            <a:endParaRPr lang="en-US" altLang="ko-KR" sz="1100" dirty="0">
              <a:latin typeface="Söhne"/>
            </a:endParaRPr>
          </a:p>
          <a:p>
            <a:pPr marL="0" indent="0" algn="l">
              <a:buNone/>
            </a:pPr>
            <a:endParaRPr lang="en-US" altLang="ko-KR" sz="1100" dirty="0">
              <a:latin typeface="Söhne"/>
            </a:endParaRPr>
          </a:p>
          <a:p>
            <a:pPr marL="0" indent="0" algn="l">
              <a:buNone/>
            </a:pPr>
            <a:r>
              <a:rPr lang="ko-KR" altLang="en-US" sz="1100" b="0" i="0" dirty="0">
                <a:effectLst/>
                <a:latin typeface="Söhne"/>
              </a:rPr>
              <a:t>사용 가능한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effectLst/>
                <a:latin typeface="Söhne"/>
              </a:rPr>
              <a:t>Watson-VGG(Default)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Söhne"/>
              </a:rPr>
              <a:t>Watson-</a:t>
            </a:r>
            <a:r>
              <a:rPr lang="en-US" altLang="ko-KR" sz="1100" dirty="0" err="1">
                <a:latin typeface="Söhne"/>
              </a:rPr>
              <a:t>dft</a:t>
            </a:r>
            <a:endParaRPr lang="en-US" altLang="ko-KR" sz="1100" dirty="0">
              <a:latin typeface="Söhne"/>
            </a:endParaRPr>
          </a:p>
          <a:p>
            <a:r>
              <a:rPr lang="en-US" altLang="ko-KR" sz="1100" dirty="0">
                <a:latin typeface="Söhne"/>
              </a:rPr>
              <a:t>Watson-</a:t>
            </a:r>
            <a:r>
              <a:rPr lang="en-US" altLang="ko-KR" sz="1100" dirty="0" err="1">
                <a:latin typeface="Söhne"/>
              </a:rPr>
              <a:t>fft</a:t>
            </a:r>
            <a:endParaRPr lang="en-US" altLang="ko-KR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effectLst/>
                <a:latin typeface="Söhne"/>
              </a:rPr>
              <a:t>MSE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Söhne"/>
              </a:rPr>
              <a:t>SSIM</a:t>
            </a:r>
            <a:endParaRPr lang="en-US" altLang="ko-KR" sz="1100" b="0" i="0" dirty="0">
              <a:effectLst/>
              <a:latin typeface="Söhne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0CC596D-AEAD-45D2-99A9-582DF33A93DD}"/>
              </a:ext>
            </a:extLst>
          </p:cNvPr>
          <p:cNvSpPr txBox="1">
            <a:spLocks/>
          </p:cNvSpPr>
          <p:nvPr/>
        </p:nvSpPr>
        <p:spPr>
          <a:xfrm>
            <a:off x="669634" y="3394708"/>
            <a:ext cx="2157787" cy="193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>
                <a:effectLst/>
                <a:latin typeface="KaTeX_Math"/>
              </a:rPr>
              <a:t>L</a:t>
            </a:r>
            <a:r>
              <a:rPr lang="ko-KR" altLang="en-US" sz="1100" b="0" i="0" dirty="0">
                <a:effectLst/>
                <a:latin typeface="Söhne"/>
              </a:rPr>
              <a:t> </a:t>
            </a:r>
            <a:r>
              <a:rPr lang="en-US" altLang="ko-KR" sz="1100" b="0" i="0" dirty="0">
                <a:effectLst/>
                <a:latin typeface="Söhne"/>
              </a:rPr>
              <a:t>: </a:t>
            </a:r>
            <a:r>
              <a:rPr lang="ko-KR" altLang="en-US" sz="1100" b="0" i="0" dirty="0">
                <a:effectLst/>
                <a:latin typeface="Söhne"/>
              </a:rPr>
              <a:t>전체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 err="1">
                <a:effectLst/>
                <a:latin typeface="KaTeX_Math"/>
              </a:rPr>
              <a:t>Lm</a:t>
            </a:r>
            <a:r>
              <a:rPr lang="en-US" altLang="ko-KR" sz="1100" b="0" i="0" dirty="0">
                <a:effectLst/>
                <a:latin typeface="Söhne"/>
              </a:rPr>
              <a:t>​ : </a:t>
            </a:r>
            <a:r>
              <a:rPr lang="ko-KR" altLang="en-US" sz="1100" b="0" i="0" dirty="0">
                <a:effectLst/>
                <a:latin typeface="Söhne"/>
              </a:rPr>
              <a:t>메시지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>
                <a:effectLst/>
                <a:latin typeface="KaTeX_Math"/>
              </a:rPr>
              <a:t>Li</a:t>
            </a:r>
            <a:r>
              <a:rPr lang="en-US" altLang="ko-KR" sz="1100" b="0" i="0" dirty="0">
                <a:effectLst/>
                <a:latin typeface="Söhne"/>
              </a:rPr>
              <a:t> : </a:t>
            </a:r>
            <a:r>
              <a:rPr lang="ko-KR" altLang="en-US" sz="1100" dirty="0">
                <a:latin typeface="Söhne"/>
              </a:rPr>
              <a:t>이미</a:t>
            </a:r>
            <a:r>
              <a:rPr lang="ko-KR" altLang="en-US" sz="1100" b="0" i="0" dirty="0">
                <a:effectLst/>
                <a:latin typeface="Söhne"/>
              </a:rPr>
              <a:t>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  <a:endParaRPr lang="ko-KR" alt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ko-KR" sz="1100" b="0" i="1" dirty="0">
                <a:effectLst/>
                <a:latin typeface="KaTeX_Math"/>
              </a:rPr>
              <a:t>λ</a:t>
            </a:r>
            <a:r>
              <a:rPr lang="en-US" altLang="ko-KR" sz="1100" b="0" i="1" dirty="0" err="1">
                <a:effectLst/>
                <a:latin typeface="KaTeX_Math"/>
              </a:rPr>
              <a:t>i</a:t>
            </a:r>
            <a:r>
              <a:rPr lang="en-US" altLang="ko-KR" sz="1100" b="0" i="0" dirty="0">
                <a:effectLst/>
                <a:latin typeface="Söhne"/>
              </a:rPr>
              <a:t>​ : </a:t>
            </a:r>
            <a:r>
              <a:rPr lang="ko-KR" altLang="en-US" sz="1100" b="0" i="0" dirty="0">
                <a:effectLst/>
                <a:latin typeface="Söhne"/>
              </a:rPr>
              <a:t>이미지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  <a:r>
              <a:rPr lang="ko-KR" altLang="en-US" sz="1100" b="0" i="0" dirty="0">
                <a:effectLst/>
                <a:latin typeface="Söhne"/>
              </a:rPr>
              <a:t> 가중치</a:t>
            </a:r>
            <a:endParaRPr lang="ko-KR" altLang="en-US" sz="1100" b="0" i="1" dirty="0">
              <a:effectLst/>
              <a:latin typeface="KaTeX_Math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1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9583374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478</ep:Words>
  <ep:PresentationFormat>와이드스크린</ep:PresentationFormat>
  <ep:Paragraphs>134</ep:Paragraphs>
  <ep:Slides>17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Rooting Watermarks in Latent Diffusion Models</vt:lpstr>
      <vt:lpstr>1. 논문 개요</vt:lpstr>
      <vt:lpstr>1. 논문 개요</vt:lpstr>
      <vt:lpstr>1. 논문 개요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2023-09-03T23:41:12.000</dcterms:created>
  <dc:creator>USER</dc:creator>
  <cp:lastModifiedBy>user02</cp:lastModifiedBy>
  <dcterms:modified xsi:type="dcterms:W3CDTF">2023-11-15T07:20:25.362</dcterms:modified>
  <cp:revision>219</cp:revision>
  <dc:title>End-to-end weakly-supervised semantic alignment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