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0" r:id="rId4"/>
    <p:sldId id="319" r:id="rId5"/>
    <p:sldId id="303" r:id="rId6"/>
    <p:sldId id="317" r:id="rId7"/>
    <p:sldId id="320" r:id="rId8"/>
    <p:sldId id="322" r:id="rId9"/>
    <p:sldId id="324" r:id="rId10"/>
    <p:sldId id="318" r:id="rId11"/>
    <p:sldId id="321" r:id="rId12"/>
    <p:sldId id="323" r:id="rId13"/>
    <p:sldId id="306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84124" autoAdjust="0"/>
  </p:normalViewPr>
  <p:slideViewPr>
    <p:cSldViewPr snapToGrid="0">
      <p:cViewPr varScale="1">
        <p:scale>
          <a:sx n="137" d="100"/>
          <a:sy n="137" d="100"/>
        </p:scale>
        <p:origin x="3264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890B703-0836-499D-9F8D-D18F794AD7C3}" type="datetime1">
              <a:rPr lang="ko-KR" altLang="en-US"/>
              <a:pPr lvl="0">
                <a:defRPr/>
              </a:pPr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73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B62D0-1086-29CF-7D82-737BBFD97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BAC896-7EF4-67BE-7956-2D7506B111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5594C19-780C-F722-E271-B324E484B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F23AB5-445F-32F1-1D3F-C394546C6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01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F5382-AC7B-79A7-3945-431E04BAD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0AC481-A3CD-E79E-2B97-114AAA1138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112E92-739C-3E42-5997-1FD3713E0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2A383D-B651-9A50-4FD8-3F0111FBB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006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E70D4-F5D4-B61B-9F73-F0BC33B2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945CA3-C011-D1C1-DC9F-BB2D60F2B6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88F296-1D6B-AFCD-B1B9-36F8089E2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080C1B-AD20-9466-6D3E-9C4DCC499A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872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6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 err="1"/>
              <a:t>xt</a:t>
            </a:r>
            <a:endParaRPr lang="en-US" altLang="ko-KR" dirty="0"/>
          </a:p>
          <a:p>
            <a:r>
              <a:rPr lang="en-US" altLang="ko-KR" b="1" dirty="0"/>
              <a:t>Projection </a:t>
            </a:r>
            <a:r>
              <a:rPr lang="ko-KR" altLang="en-US" b="1" dirty="0"/>
              <a:t>모듈</a:t>
            </a:r>
            <a:r>
              <a:rPr lang="ko-KR" altLang="en-US" dirty="0"/>
              <a:t>은 입력 </a:t>
            </a:r>
            <a:r>
              <a:rPr lang="en-US" altLang="ko-KR" dirty="0" err="1"/>
              <a:t>xt</a:t>
            </a:r>
            <a:r>
              <a:rPr lang="en-US" altLang="ko-KR" dirty="0"/>
              <a:t>​</a:t>
            </a:r>
            <a:r>
              <a:rPr lang="ko-KR" altLang="en-US" dirty="0"/>
              <a:t>를 필요한 차원으로 변환하고</a:t>
            </a:r>
            <a:r>
              <a:rPr lang="en-US" altLang="ko-KR" dirty="0"/>
              <a:t>, Selection Mechanism (</a:t>
            </a:r>
            <a:r>
              <a:rPr lang="ko-KR" altLang="en-US" dirty="0"/>
              <a:t>선택 메커니즘</a:t>
            </a:r>
            <a:r>
              <a:rPr lang="en-US" altLang="ko-KR" dirty="0"/>
              <a:t>)</a:t>
            </a:r>
            <a:r>
              <a:rPr lang="ko-KR" altLang="en-US" dirty="0"/>
              <a:t>과 함께 입력 정보의 중요도를 평가</a:t>
            </a:r>
            <a:endParaRPr lang="en-US" altLang="ko-KR" dirty="0"/>
          </a:p>
          <a:p>
            <a:r>
              <a:rPr lang="ko-KR" altLang="en-US" dirty="0"/>
              <a:t>선택된 입력 변환 행렬 </a:t>
            </a:r>
            <a:r>
              <a:rPr lang="en-US" altLang="ko-KR" dirty="0" err="1"/>
              <a:t>Bt</a:t>
            </a:r>
            <a:r>
              <a:rPr lang="ko-KR" altLang="en-US" dirty="0"/>
              <a:t>는 입력 </a:t>
            </a:r>
            <a:r>
              <a:rPr lang="en-US" altLang="ko-KR" dirty="0" err="1"/>
              <a:t>xt</a:t>
            </a:r>
            <a:r>
              <a:rPr lang="en-US" altLang="ko-KR" dirty="0"/>
              <a:t>​</a:t>
            </a:r>
            <a:r>
              <a:rPr lang="ko-KR" altLang="en-US" dirty="0"/>
              <a:t>가 현재 상태에 미치는 영향을 조절</a:t>
            </a:r>
            <a:endParaRPr lang="en-US" altLang="ko-KR" dirty="0"/>
          </a:p>
          <a:p>
            <a:r>
              <a:rPr lang="ko-KR" altLang="en-US" dirty="0"/>
              <a:t>상태 전이 행렬 </a:t>
            </a:r>
            <a:r>
              <a:rPr lang="en-US" altLang="ko-KR" dirty="0"/>
              <a:t>A</a:t>
            </a:r>
            <a:r>
              <a:rPr lang="ko-KR" altLang="en-US" dirty="0"/>
              <a:t>는 이전 상태 </a:t>
            </a:r>
            <a:r>
              <a:rPr lang="en-US" altLang="ko-KR" dirty="0"/>
              <a:t>ht−1​</a:t>
            </a:r>
            <a:r>
              <a:rPr lang="ko-KR" altLang="en-US" dirty="0"/>
              <a:t>에서 현재 상태 </a:t>
            </a:r>
            <a:r>
              <a:rPr lang="en-US" altLang="ko-KR" dirty="0" err="1"/>
              <a:t>ht</a:t>
            </a:r>
            <a:r>
              <a:rPr lang="ko-KR" altLang="en-US" dirty="0"/>
              <a:t>로의 변화를 정의</a:t>
            </a:r>
            <a:endParaRPr lang="en-US" altLang="ko-KR" dirty="0"/>
          </a:p>
          <a:p>
            <a:r>
              <a:rPr lang="en-US" altLang="ko-KR" dirty="0" err="1"/>
              <a:t>Δt</a:t>
            </a:r>
            <a:r>
              <a:rPr lang="en-US" altLang="ko-KR" dirty="0"/>
              <a:t>*</a:t>
            </a:r>
            <a:r>
              <a:rPr lang="ko-KR" altLang="en-US" dirty="0"/>
              <a:t>는 연속적인 시스템을 이산 시간 단계로 변환하기 위해 사용되고</a:t>
            </a:r>
            <a:r>
              <a:rPr lang="en-US" altLang="ko-KR" dirty="0"/>
              <a:t>, A</a:t>
            </a:r>
            <a:r>
              <a:rPr lang="ko-KR" altLang="en-US" dirty="0"/>
              <a:t>와 </a:t>
            </a:r>
            <a:r>
              <a:rPr lang="en-US" altLang="ko-KR" dirty="0" err="1"/>
              <a:t>Bt</a:t>
            </a:r>
            <a:r>
              <a:rPr lang="en-US" altLang="ko-KR" dirty="0"/>
              <a:t>​</a:t>
            </a:r>
            <a:r>
              <a:rPr lang="ko-KR" altLang="en-US" dirty="0"/>
              <a:t>는 선택된 이산화 규칙에 따라 이산화</a:t>
            </a:r>
            <a:endParaRPr lang="en-US" altLang="ko-KR" dirty="0"/>
          </a:p>
          <a:p>
            <a:r>
              <a:rPr lang="ko-KR" altLang="en-US" dirty="0"/>
              <a:t>재 상태 </a:t>
            </a:r>
            <a:r>
              <a:rPr lang="en-US" altLang="ko-KR" dirty="0" err="1"/>
              <a:t>ht</a:t>
            </a:r>
            <a:r>
              <a:rPr lang="ko-KR" altLang="en-US" dirty="0"/>
              <a:t>에서 최종 출력 </a:t>
            </a:r>
            <a:r>
              <a:rPr lang="en-US" altLang="ko-KR" dirty="0" err="1"/>
              <a:t>yt</a:t>
            </a:r>
            <a:r>
              <a:rPr lang="ko-KR" altLang="en-US" dirty="0"/>
              <a:t>로 변환하는 역할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756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2A162-A94A-9B95-8453-0D4E06554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15C6D5-F7EF-ABCD-5DBF-5CBC4FA923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054709-1E6C-AB02-4794-689F72A72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5E57B6-D494-A887-B74A-4BA3CA7E67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7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52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278D5-AA18-0C38-40A9-80BCA4FD2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FC230D-7738-385A-66DB-19F88D8ADA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C06156-0B1D-F6F6-DE8C-BBC84FACF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시퀀스 모델링 레이어</a:t>
            </a:r>
            <a:r>
              <a:rPr lang="ko-KR" altLang="en-US" dirty="0"/>
              <a:t>를 일반적으로 설명하는 구조로</a:t>
            </a:r>
            <a:r>
              <a:rPr lang="en-US" altLang="ko-KR" dirty="0"/>
              <a:t> </a:t>
            </a:r>
            <a:r>
              <a:rPr lang="ko-KR" altLang="en-US" b="1" dirty="0"/>
              <a:t>입력 토큰</a:t>
            </a:r>
            <a:r>
              <a:rPr lang="ko-KR" altLang="en-US" dirty="0"/>
              <a:t>이 주어질 때마다 </a:t>
            </a:r>
            <a:r>
              <a:rPr lang="en-US" altLang="ko-KR" b="1" dirty="0"/>
              <a:t>hidden state</a:t>
            </a:r>
            <a:r>
              <a:rPr lang="ko-KR" altLang="en-US" dirty="0"/>
              <a:t>가 </a:t>
            </a:r>
            <a:r>
              <a:rPr lang="ko-KR" altLang="en-US" b="1" dirty="0"/>
              <a:t>업데이트 규칙</a:t>
            </a:r>
            <a:r>
              <a:rPr lang="ko-KR" altLang="en-US" dirty="0"/>
              <a:t>에 따라 변화하며</a:t>
            </a:r>
            <a:r>
              <a:rPr lang="en-US" altLang="ko-KR" dirty="0"/>
              <a:t>, </a:t>
            </a:r>
            <a:r>
              <a:rPr lang="ko-KR" altLang="en-US" dirty="0"/>
              <a:t>이를 통해 </a:t>
            </a:r>
            <a:r>
              <a:rPr lang="ko-KR" altLang="en-US" b="1" dirty="0"/>
              <a:t>출력 토큰</a:t>
            </a:r>
            <a:r>
              <a:rPr lang="ko-KR" altLang="en-US" dirty="0"/>
              <a:t>이 생성된다</a:t>
            </a:r>
            <a:endParaRPr lang="en-US" altLang="ko-KR" dirty="0"/>
          </a:p>
          <a:p>
            <a:r>
              <a:rPr lang="ko-KR" altLang="en-US" dirty="0"/>
              <a:t>각각의 시퀀스 모델링 레이어를 초기 상태</a:t>
            </a:r>
            <a:r>
              <a:rPr lang="en-US" altLang="ko-KR" dirty="0"/>
              <a:t>, </a:t>
            </a:r>
            <a:r>
              <a:rPr lang="ko-KR" altLang="en-US" dirty="0"/>
              <a:t>업데이트 규칙</a:t>
            </a:r>
            <a:r>
              <a:rPr lang="en-US" altLang="ko-KR" dirty="0"/>
              <a:t>, </a:t>
            </a:r>
            <a:r>
              <a:rPr lang="ko-KR" altLang="en-US" dirty="0"/>
              <a:t>출력 규칙이라는 세 가지 구성 요소로 정리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D10BE5-C01B-E04C-3712-FFEA2AF93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19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BAEA9-45E7-78D2-946F-A427CC276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5A7A5E-E572-8999-E424-402DEBF31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3DA421-4073-0FFC-7DA9-1D48B805C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TTT_Layer</a:t>
            </a:r>
            <a:r>
              <a:rPr lang="ko-KR" altLang="en-US" dirty="0"/>
              <a:t>는 </a:t>
            </a:r>
            <a:r>
              <a:rPr lang="en-US" altLang="ko-KR" b="1" dirty="0"/>
              <a:t>Learner</a:t>
            </a:r>
            <a:r>
              <a:rPr lang="ko-KR" altLang="en-US" dirty="0"/>
              <a:t>와 </a:t>
            </a:r>
            <a:r>
              <a:rPr lang="en-US" altLang="ko-KR" b="1" dirty="0"/>
              <a:t>Task</a:t>
            </a:r>
            <a:r>
              <a:rPr lang="ko-KR" altLang="en-US" dirty="0"/>
              <a:t>를 포함하여 입력 시퀀스에 대해 </a:t>
            </a:r>
            <a:r>
              <a:rPr lang="en-US" altLang="ko-KR" dirty="0"/>
              <a:t>self-supervised </a:t>
            </a:r>
            <a:r>
              <a:rPr lang="ko-KR" altLang="en-US" dirty="0"/>
              <a:t>학습과 예측을 수행할 수 있습니다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Task</a:t>
            </a:r>
            <a:r>
              <a:rPr lang="ko-KR" altLang="en-US" dirty="0"/>
              <a:t>는 </a:t>
            </a:r>
            <a:r>
              <a:rPr lang="en-US" altLang="ko-KR" dirty="0"/>
              <a:t>self-supervised loss </a:t>
            </a:r>
            <a:r>
              <a:rPr lang="ko-KR" altLang="en-US" dirty="0"/>
              <a:t>함수를 정의하며</a:t>
            </a:r>
            <a:r>
              <a:rPr lang="en-US" altLang="ko-KR" dirty="0"/>
              <a:t>, </a:t>
            </a:r>
            <a:r>
              <a:rPr lang="en-US" altLang="ko-KR" b="1" dirty="0"/>
              <a:t>Learner</a:t>
            </a:r>
            <a:r>
              <a:rPr lang="ko-KR" altLang="en-US" dirty="0"/>
              <a:t>는 이 </a:t>
            </a:r>
            <a:r>
              <a:rPr lang="en-US" altLang="ko-KR" dirty="0"/>
              <a:t>loss</a:t>
            </a:r>
            <a:r>
              <a:rPr lang="ko-KR" altLang="en-US" dirty="0"/>
              <a:t>에 따라 모델 파라미터를 학습시킵니다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데이터는 </a:t>
            </a:r>
            <a:r>
              <a:rPr lang="en-US" altLang="ko-KR" b="1" dirty="0" err="1"/>
              <a:t>train_view</a:t>
            </a:r>
            <a:r>
              <a:rPr lang="ko-KR" altLang="en-US" b="1" dirty="0"/>
              <a:t>와 </a:t>
            </a:r>
            <a:r>
              <a:rPr lang="en-US" altLang="ko-KR" dirty="0" err="1"/>
              <a:t>label_view</a:t>
            </a:r>
            <a:r>
              <a:rPr lang="ko-KR" altLang="en-US" dirty="0"/>
              <a:t>로 변환되고</a:t>
            </a:r>
            <a:r>
              <a:rPr lang="en-US" altLang="ko-KR" dirty="0"/>
              <a:t>, </a:t>
            </a:r>
            <a:r>
              <a:rPr lang="en-US" altLang="ko-KR" b="1" dirty="0" err="1"/>
              <a:t>train_view</a:t>
            </a:r>
            <a:r>
              <a:rPr lang="ko-KR" altLang="en-US" dirty="0"/>
              <a:t>를 모델에 넣어서 나온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en-US" altLang="ko-KR" dirty="0" err="1"/>
              <a:t>label_view</a:t>
            </a:r>
            <a:r>
              <a:rPr lang="en-US" altLang="ko-KR" dirty="0"/>
              <a:t> </a:t>
            </a:r>
            <a:r>
              <a:rPr lang="ko-KR" altLang="en-US" dirty="0"/>
              <a:t>간의 차이를 </a:t>
            </a:r>
            <a:r>
              <a:rPr lang="en-US" altLang="ko-KR" dirty="0"/>
              <a:t>loss</a:t>
            </a:r>
            <a:r>
              <a:rPr lang="ko-KR" altLang="en-US" dirty="0"/>
              <a:t>로 계산한다</a:t>
            </a:r>
            <a:endParaRPr lang="en-US" altLang="ko-KR" dirty="0"/>
          </a:p>
          <a:p>
            <a:r>
              <a:rPr lang="en-US" altLang="ko-KR" b="1" dirty="0"/>
              <a:t>Learner</a:t>
            </a:r>
            <a:r>
              <a:rPr lang="ko-KR" altLang="en-US" dirty="0"/>
              <a:t>는 </a:t>
            </a:r>
            <a:r>
              <a:rPr lang="en-US" altLang="ko-KR" b="1" dirty="0"/>
              <a:t>online GD</a:t>
            </a:r>
            <a:r>
              <a:rPr lang="ko-KR" altLang="en-US" dirty="0"/>
              <a:t>를 사용하여 각 입력에 대해 모델 파라미터를 업데이트하며</a:t>
            </a:r>
            <a:r>
              <a:rPr lang="en-US" altLang="ko-KR" dirty="0"/>
              <a:t>, </a:t>
            </a:r>
            <a:r>
              <a:rPr lang="ko-KR" altLang="en-US" dirty="0"/>
              <a:t>예측 과정에서는 </a:t>
            </a:r>
            <a:r>
              <a:rPr lang="en-US" altLang="ko-KR" b="1" dirty="0"/>
              <a:t>Task</a:t>
            </a:r>
            <a:r>
              <a:rPr lang="ko-KR" altLang="en-US" dirty="0"/>
              <a:t>에서 정의한 파라미터를 기반으로 변환된 입력을 모델에 넣어 예측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78D386-C2EE-8241-AE58-A33C8AB2A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73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A028C-3A33-DDF1-A484-AE9489FCB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64A80F-410D-8E9D-EC92-58FA02FDD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DE4DA4-9A61-3D86-079D-3D78936CA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B91C8-A9D5-D235-176E-A09FE992F8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93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C7055-586A-8614-9A0A-5CF222323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E885F4-D1D0-F1F1-C219-E79F591826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F25AB7-25EA-8EFF-2B7A-80FF70FA8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B5D35C-579D-0E3F-18B2-B05FDECF0D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0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D5B06-90F0-4CF4-AE7C-A13AB71034B4}"/>
              </a:ext>
            </a:extLst>
          </p:cNvPr>
          <p:cNvSpPr/>
          <p:nvPr/>
        </p:nvSpPr>
        <p:spPr>
          <a:xfrm>
            <a:off x="6858000" y="1"/>
            <a:ext cx="533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8052" y="1187933"/>
            <a:ext cx="5267393" cy="2387600"/>
          </a:xfrm>
        </p:spPr>
        <p:txBody>
          <a:bodyPr>
            <a:noAutofit/>
          </a:bodyPr>
          <a:lstStyle/>
          <a:p>
            <a:r>
              <a:rPr lang="en-US" altLang="ko-KR" sz="3600" i="1" dirty="0">
                <a:latin typeface="Georgia" panose="02040502050405020303" pitchFamily="18" charset="0"/>
              </a:rPr>
              <a:t>Learning to (Learn at Test Time):</a:t>
            </a:r>
            <a:br>
              <a:rPr lang="en-US" altLang="ko-KR" sz="3600" i="1" dirty="0">
                <a:latin typeface="Georgia" panose="02040502050405020303" pitchFamily="18" charset="0"/>
              </a:rPr>
            </a:br>
            <a:r>
              <a:rPr lang="en-US" altLang="ko-KR" sz="3600" i="1" dirty="0">
                <a:latin typeface="Georgia" panose="02040502050405020303" pitchFamily="18" charset="0"/>
              </a:rPr>
              <a:t>RNNs with Expressive Hidden States</a:t>
            </a:r>
            <a:endParaRPr lang="ko-KR" altLang="en-US" sz="3600" i="1" dirty="0">
              <a:latin typeface="Georgia" panose="020405020504050203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5210" y="3575533"/>
            <a:ext cx="4665962" cy="1187932"/>
          </a:xfrm>
        </p:spPr>
        <p:txBody>
          <a:bodyPr>
            <a:normAutofit/>
          </a:bodyPr>
          <a:lstStyle/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Paper review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0FB941B4-70D7-4C54-BB7F-26210ED71985}"/>
              </a:ext>
            </a:extLst>
          </p:cNvPr>
          <p:cNvSpPr txBox="1">
            <a:spLocks/>
          </p:cNvSpPr>
          <p:nvPr/>
        </p:nvSpPr>
        <p:spPr>
          <a:xfrm>
            <a:off x="7215210" y="5369167"/>
            <a:ext cx="4665962" cy="118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Georgia" panose="02040502050405020303" pitchFamily="18" charset="0"/>
              </a:rPr>
              <a:t>Gibeom</a:t>
            </a:r>
            <a:r>
              <a:rPr lang="en-US" altLang="ko-KR" sz="1800" dirty="0">
                <a:latin typeface="Georgia" panose="02040502050405020303" pitchFamily="18" charset="0"/>
              </a:rPr>
              <a:t> Kim (UST)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7CC1B8-E930-6AA4-A85E-3B6A0ADCC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4530E-1AF6-BF81-5221-3214B1290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5D62C96-153A-7ADB-7B84-045F8A27AFBB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25632FD-A783-DACC-77FA-BAA6FF419F11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47160A4-5E88-19F1-AEDF-F6342A484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6162"/>
            <a:ext cx="12192000" cy="55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4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16F08-605D-DEB1-EB70-0E865BB0B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06256D-0404-0D38-EC60-76EDBF2F751E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07FD502-1A0D-43E5-3573-D05152526565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CD2127-241B-3B56-0AF6-EAB43F8AF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7" y="1283971"/>
            <a:ext cx="10755086" cy="527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7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B7A7B-D1FA-D109-4444-775CB3F14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ADCA36-522B-38B2-D1A0-073C9234A32D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4F3165D-057D-1882-86C1-E7E147408D58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4486BB-F4B5-A514-44BF-813F77755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24337"/>
            <a:ext cx="11277600" cy="470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8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3. Conclusion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33B1DFA-8E2A-C02C-6059-D5EEEECE3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7548"/>
            <a:ext cx="10515601" cy="469097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Georgia" panose="02040502050405020303" pitchFamily="18" charset="0"/>
              </a:rPr>
              <a:t>TTT-Linear achieves lower perplexity than Transformer and Mamba under the same computational cost (FLOPs), demonstrating exceptional efficiency and performance.</a:t>
            </a:r>
          </a:p>
          <a:p>
            <a:endParaRPr lang="en-US" altLang="ko-KR" sz="2000" dirty="0">
              <a:latin typeface="Georgia" panose="02040502050405020303" pitchFamily="18" charset="0"/>
            </a:endParaRPr>
          </a:p>
          <a:p>
            <a:r>
              <a:rPr lang="en-US" altLang="ko-KR" sz="2000" dirty="0">
                <a:latin typeface="Georgia" panose="02040502050405020303" pitchFamily="18" charset="0"/>
              </a:rPr>
              <a:t>By applying the Test-Time Training (TTT) architecture, the model can adapt to data even during inference, enabling it to flexibly respond to new environments.</a:t>
            </a:r>
          </a:p>
          <a:p>
            <a:endParaRPr lang="en-US" altLang="ko-KR" sz="2000" dirty="0">
              <a:latin typeface="Georgia" panose="02040502050405020303" pitchFamily="18" charset="0"/>
            </a:endParaRPr>
          </a:p>
          <a:p>
            <a:r>
              <a:rPr lang="en-US" altLang="ko-KR" sz="2000" dirty="0">
                <a:latin typeface="Georgia" panose="02040502050405020303" pitchFamily="18" charset="0"/>
              </a:rPr>
              <a:t>TTT-</a:t>
            </a:r>
            <a:r>
              <a:rPr lang="en-US" altLang="ko-KR" sz="2000" dirty="0" err="1">
                <a:latin typeface="Georgia" panose="02040502050405020303" pitchFamily="18" charset="0"/>
              </a:rPr>
              <a:t>Linear’s</a:t>
            </a:r>
            <a:r>
              <a:rPr lang="en-US" altLang="ko-KR" sz="2000" dirty="0">
                <a:latin typeface="Georgia" panose="02040502050405020303" pitchFamily="18" charset="0"/>
              </a:rPr>
              <a:t> ability to process long video sequences suggests significant potential when applied to video tasks.</a:t>
            </a:r>
          </a:p>
          <a:p>
            <a:endParaRPr lang="en-US" altLang="ko-KR" sz="2000" dirty="0">
              <a:latin typeface="Georgia" panose="02040502050405020303" pitchFamily="18" charset="0"/>
            </a:endParaRPr>
          </a:p>
          <a:p>
            <a:r>
              <a:rPr lang="en-US" altLang="ko-KR" sz="2000" dirty="0">
                <a:latin typeface="Georgia" panose="02040502050405020303" pitchFamily="18" charset="0"/>
              </a:rPr>
              <a:t>However, as this study has only developed two smaller-scale models for research purposes, further validation is needed to confirm their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0603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Georgia" panose="02040502050405020303" pitchFamily="18" charset="0"/>
              </a:rPr>
              <a:t>Thank you</a:t>
            </a:r>
            <a:endParaRPr lang="ko-KR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0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Index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48F01B7A-7B1A-44DB-BD8C-14C2DE01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Paper abstract</a:t>
            </a:r>
          </a:p>
          <a:p>
            <a:pPr marL="0" indent="0">
              <a:buNone/>
            </a:pPr>
            <a:r>
              <a:rPr lang="en-US" altLang="ko-KR" dirty="0"/>
              <a:t>1-1. Mamba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Model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Conclusion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1-1. Mamba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B1168F5-E787-4FCD-808B-FF2F08EB4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7548"/>
            <a:ext cx="10515601" cy="469097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Using Selective State Space Model, named SSM, to retain important information while filtering out irrelevant details.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Recursive computation reduces memory I/O access, maximizing GPU memory efficiency. It also achieves up to 3x faster performance on modern hardware (A100 GPU).</a:t>
            </a:r>
          </a:p>
        </p:txBody>
      </p:sp>
      <p:pic>
        <p:nvPicPr>
          <p:cNvPr id="1027" name="Picture 3" descr="etc-image-33">
            <a:extLst>
              <a:ext uri="{FF2B5EF4-FFF2-40B4-BE49-F238E27FC236}">
                <a16:creationId xmlns:a16="http://schemas.microsoft.com/office/drawing/2014/main" id="{D8746D86-538A-3A17-71D7-39E17B79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75" y="4539479"/>
            <a:ext cx="7024914" cy="216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89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905DA-2764-CB63-D8AD-73BFB3849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8F47D-5A94-A838-955C-AF2B113D30EB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DDBA96-B76E-E107-F228-126CE25E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DEBF585-C4C9-5FFB-BA58-4A47AE98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7548"/>
            <a:ext cx="10515601" cy="469097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Transformer and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self-attention work well for long context text, but complexity is increased exponentially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RNN have linear complexity but it also have limited context comprehension because of fixed size of hidden state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Make the hidden state a machine learning model itself, and the update rule a step of self-supervised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72286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1537C-4D4B-BE99-EF35-C6FEB036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F864CB-71D6-F59E-A6CE-B45C0969E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1433513"/>
            <a:ext cx="107823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7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F9FEB-A7F6-3C87-6F91-2ADF40222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FF0052-BDA8-4ED7-45A0-A7A87B5ACD93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EE8A00E-05B6-8418-4D26-48C13BE83AC5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C977DF-0B57-BFC3-9A0A-2493876B5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854" y="1447331"/>
            <a:ext cx="6678292" cy="2902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DE409-B271-400A-BE62-85A498EFD641}"/>
              </a:ext>
            </a:extLst>
          </p:cNvPr>
          <p:cNvSpPr txBox="1"/>
          <p:nvPr/>
        </p:nvSpPr>
        <p:spPr>
          <a:xfrm>
            <a:off x="82803" y="4349579"/>
            <a:ext cx="38215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u="sng" dirty="0"/>
              <a:t>Naive RNN:</a:t>
            </a:r>
          </a:p>
          <a:p>
            <a:r>
              <a:rPr lang="en-US" altLang="ko-KR" sz="1200" dirty="0"/>
              <a:t>Initial State: Fixed-size vector</a:t>
            </a:r>
            <a:r>
              <a:rPr lang="ko-KR" altLang="en-US" sz="1200" dirty="0"/>
              <a:t> 𝑠</a:t>
            </a:r>
            <a:r>
              <a:rPr lang="en-US" altLang="ko-KR" sz="1200" dirty="0"/>
              <a:t>0</a:t>
            </a:r>
          </a:p>
          <a:p>
            <a:endParaRPr lang="en-US" altLang="ko-KR" sz="1200" dirty="0"/>
          </a:p>
          <a:p>
            <a:r>
              <a:rPr lang="en-US" altLang="ko-KR" sz="1200" dirty="0"/>
              <a:t>Update Rule: Computes </a:t>
            </a:r>
            <a:r>
              <a:rPr lang="ko-KR" altLang="en-US" sz="1200" dirty="0"/>
              <a:t>𝑠𝑡</a:t>
            </a:r>
            <a:r>
              <a:rPr lang="en-US" altLang="ko-KR" sz="1200" dirty="0"/>
              <a:t> based on the previous state </a:t>
            </a:r>
            <a:r>
              <a:rPr lang="ko-KR" altLang="en-US" sz="1200" dirty="0"/>
              <a:t>𝑠𝑡</a:t>
            </a:r>
            <a:r>
              <a:rPr lang="en-US" altLang="ko-KR" sz="1200" dirty="0"/>
              <a:t>-1 and the current input </a:t>
            </a:r>
            <a:r>
              <a:rPr lang="ko-KR" altLang="en-US" sz="1200" dirty="0"/>
              <a:t>𝑥𝑡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Output Rule: Combines </a:t>
            </a:r>
            <a:r>
              <a:rPr lang="ko-KR" altLang="en-US" sz="1200" dirty="0"/>
              <a:t>𝑠𝑡</a:t>
            </a:r>
            <a:r>
              <a:rPr lang="en-US" altLang="ko-KR" sz="1200" dirty="0"/>
              <a:t> and </a:t>
            </a:r>
            <a:r>
              <a:rPr lang="ko-KR" altLang="en-US" sz="1200" dirty="0"/>
              <a:t>𝑥𝑡</a:t>
            </a:r>
            <a:r>
              <a:rPr lang="en-US" altLang="ko-KR" sz="1200" dirty="0"/>
              <a:t>​ to generate the output token </a:t>
            </a:r>
            <a:r>
              <a:rPr lang="ko-KR" altLang="en-US" sz="1200" dirty="0"/>
              <a:t>𝑧𝑡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Cost: Since a fixed-size hidden state is used, the cost per token remains constant at O(1).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0F4F96-B8E9-6329-191B-9B54B046444E}"/>
              </a:ext>
            </a:extLst>
          </p:cNvPr>
          <p:cNvSpPr txBox="1"/>
          <p:nvPr/>
        </p:nvSpPr>
        <p:spPr>
          <a:xfrm>
            <a:off x="4291946" y="4349579"/>
            <a:ext cx="382154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u="sng" dirty="0"/>
              <a:t>Self-attention:</a:t>
            </a:r>
          </a:p>
          <a:p>
            <a:r>
              <a:rPr lang="en-US" altLang="ko-KR" sz="1100" dirty="0"/>
              <a:t>Initial State: Empty list, which grows as each key-value pair is appended with increasing context</a:t>
            </a:r>
          </a:p>
          <a:p>
            <a:endParaRPr lang="en-US" altLang="ko-KR" sz="1100" dirty="0"/>
          </a:p>
          <a:p>
            <a:r>
              <a:rPr lang="en-US" altLang="ko-KR" sz="1100" dirty="0"/>
              <a:t>Update Rule: Adds the current key-value pair (</a:t>
            </a:r>
            <a:r>
              <a:rPr lang="ko-KR" altLang="en-US" sz="1100" dirty="0"/>
              <a:t>𝑘𝑡</a:t>
            </a:r>
            <a:r>
              <a:rPr lang="en-US" altLang="ko-KR" sz="1100" dirty="0"/>
              <a:t>,</a:t>
            </a:r>
            <a:r>
              <a:rPr lang="ko-KR" altLang="en-US" sz="1100" dirty="0"/>
              <a:t>𝑣𝑡</a:t>
            </a:r>
            <a:r>
              <a:rPr lang="en-US" altLang="ko-KR" sz="1100" dirty="0"/>
              <a:t>) to the hidden state, expanding it as context increases.</a:t>
            </a:r>
          </a:p>
          <a:p>
            <a:endParaRPr lang="en-US" altLang="ko-KR" sz="1100" dirty="0"/>
          </a:p>
          <a:p>
            <a:r>
              <a:rPr lang="en-US" altLang="ko-KR" sz="1100" dirty="0"/>
              <a:t>Output Rule: Computes the current output </a:t>
            </a:r>
            <a:r>
              <a:rPr lang="ko-KR" altLang="en-US" sz="1100" dirty="0"/>
              <a:t>𝑧𝑡</a:t>
            </a:r>
            <a:r>
              <a:rPr lang="en-US" altLang="ko-KR" sz="1100" dirty="0"/>
              <a:t> by calculating </a:t>
            </a:r>
            <a:r>
              <a:rPr lang="en-US" altLang="ko-KR" sz="1100" dirty="0" err="1"/>
              <a:t>softmax</a:t>
            </a:r>
            <a:r>
              <a:rPr lang="en-US" altLang="ko-KR" sz="1100" dirty="0"/>
              <a:t>-weighted attention over all key-value pairs</a:t>
            </a:r>
          </a:p>
          <a:p>
            <a:endParaRPr lang="en-US" altLang="ko-KR" sz="1100" dirty="0"/>
          </a:p>
          <a:p>
            <a:r>
              <a:rPr lang="en-US" altLang="ko-KR" sz="1100" dirty="0"/>
              <a:t>Cost: The hidden state grows with context length, resulting in an increasing per-token cost of O(t)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955EF-0AA1-B0C6-39ED-F69A3F3D6056}"/>
              </a:ext>
            </a:extLst>
          </p:cNvPr>
          <p:cNvSpPr txBox="1"/>
          <p:nvPr/>
        </p:nvSpPr>
        <p:spPr>
          <a:xfrm>
            <a:off x="8185206" y="4349579"/>
            <a:ext cx="38215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u="sng" dirty="0"/>
              <a:t>Naive TTT (Test-Time Training) Layer:</a:t>
            </a:r>
          </a:p>
          <a:p>
            <a:r>
              <a:rPr lang="en-US" altLang="ko-KR" sz="1200" dirty="0"/>
              <a:t>Initial State:  Initialized as model parameters </a:t>
            </a:r>
            <a:r>
              <a:rPr lang="ko-KR" altLang="en-US" sz="1200" dirty="0"/>
              <a:t>𝑊</a:t>
            </a:r>
            <a:r>
              <a:rPr lang="en-US" altLang="ko-KR" sz="1200" dirty="0"/>
              <a:t>0</a:t>
            </a:r>
          </a:p>
          <a:p>
            <a:endParaRPr lang="en-US" altLang="ko-KR" sz="1200" dirty="0"/>
          </a:p>
          <a:p>
            <a:r>
              <a:rPr lang="en-US" altLang="ko-KR" sz="1200" dirty="0"/>
              <a:t>Update Rule: Updates the model parameters </a:t>
            </a:r>
            <a:r>
              <a:rPr lang="ko-KR" altLang="en-US" sz="1200" dirty="0"/>
              <a:t>𝑊𝑡 </a:t>
            </a:r>
            <a:r>
              <a:rPr lang="en-US" altLang="ko-KR" sz="1200" dirty="0"/>
              <a:t>based on the self-supervised loss ℓ</a:t>
            </a:r>
          </a:p>
          <a:p>
            <a:endParaRPr lang="en-US" altLang="ko-KR" sz="1200" dirty="0"/>
          </a:p>
          <a:p>
            <a:r>
              <a:rPr lang="en-US" altLang="ko-KR" sz="1200" dirty="0"/>
              <a:t>Output Rule: Generates </a:t>
            </a:r>
            <a:r>
              <a:rPr lang="ko-KR" altLang="en-US" sz="1200" dirty="0"/>
              <a:t>𝑧𝑡</a:t>
            </a:r>
            <a:r>
              <a:rPr lang="en-US" altLang="ko-KR" sz="1200" dirty="0"/>
              <a:t> using the current parameters </a:t>
            </a:r>
            <a:r>
              <a:rPr lang="ko-KR" altLang="en-US" sz="1200" dirty="0"/>
              <a:t>𝑊𝑡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Cost: As the parameters are of fixed size, the cost per token remains constant at O(1)</a:t>
            </a:r>
          </a:p>
        </p:txBody>
      </p:sp>
    </p:spTree>
    <p:extLst>
      <p:ext uri="{BB962C8B-B14F-4D97-AF65-F5344CB8AC3E}">
        <p14:creationId xmlns:p14="http://schemas.microsoft.com/office/powerpoint/2010/main" val="26694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C5173-E992-DBA4-F4AD-63F84C9D1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DDF1C2F-1075-F50A-93D9-691C15B5AC3A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434913D-E12B-8120-569A-22C30D6B36CA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97319C-5027-AC4E-B70B-438A8322F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629" y="1419957"/>
            <a:ext cx="8882742" cy="499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5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493BA-C5C1-75F1-5DC8-68624EEA0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B9FFDC-2335-3350-C19A-BC914CD9B44E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60E0775-0D34-2D6C-091B-ECC164346A41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662A38-FBF8-86CC-D407-5D739AB38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" y="1835830"/>
            <a:ext cx="121062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69F66-3689-4AA7-4F93-B05602AF9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B84603E-6FDF-AB6D-1F78-081CF33BD6D3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FC212FA-84C0-F4EF-981F-618614BBE567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689F8D-8775-28F5-07F6-99F8DEA3B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52347"/>
            <a:ext cx="12192000" cy="413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4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7166</TotalTime>
  <Words>692</Words>
  <Application>Microsoft Office PowerPoint</Application>
  <PresentationFormat>와이드스크린</PresentationFormat>
  <Paragraphs>89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Georgia</vt:lpstr>
      <vt:lpstr>Office 테마</vt:lpstr>
      <vt:lpstr>Learning to (Learn at Test Time): RNNs with Expressive Hidden States</vt:lpstr>
      <vt:lpstr>Index</vt:lpstr>
      <vt:lpstr>1-1. Mamba</vt:lpstr>
      <vt:lpstr>1. Paper abstract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USER</cp:lastModifiedBy>
  <cp:revision>388</cp:revision>
  <dcterms:created xsi:type="dcterms:W3CDTF">2023-09-03T23:41:12Z</dcterms:created>
  <dcterms:modified xsi:type="dcterms:W3CDTF">2024-11-05T04:28:00Z</dcterms:modified>
  <cp:version/>
</cp:coreProperties>
</file>