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00" r:id="rId4"/>
    <p:sldId id="303" r:id="rId5"/>
    <p:sldId id="305" r:id="rId6"/>
    <p:sldId id="306" r:id="rId7"/>
    <p:sldId id="307" r:id="rId8"/>
    <p:sldId id="308" r:id="rId9"/>
    <p:sldId id="309" r:id="rId10"/>
    <p:sldId id="310" r:id="rId11"/>
    <p:sldId id="304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3" autoAdjust="0"/>
    <p:restoredTop sz="87320" autoAdjust="0"/>
  </p:normalViewPr>
  <p:slideViewPr>
    <p:cSldViewPr snapToGrid="0">
      <p:cViewPr varScale="1">
        <p:scale>
          <a:sx n="108" d="100"/>
          <a:sy n="108" d="100"/>
        </p:scale>
        <p:origin x="80" y="82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890B703-0836-499D-9F8D-D18F794AD7C3}" type="datetime1">
              <a:rPr lang="ko-KR" altLang="en-US"/>
              <a:pPr lvl="0">
                <a:defRPr/>
              </a:pPr>
              <a:t>2025-06-09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7CD097A-5759-4135-9984-2451C32C345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73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For a Normal image, 0 is the correct answer mask for all pixels because there are no bad pixels.</a:t>
            </a:r>
          </a:p>
          <a:p>
            <a:r>
              <a:rPr lang="en-US" altLang="ko-KR" dirty="0">
                <a:latin typeface="Georgia" panose="02040502050405020303" pitchFamily="18" charset="0"/>
              </a:rPr>
              <a:t>GAS applies Gaussian noise and gradient multiplication over the entire range, so all pixels are bad, so 1 is the answer mask.</a:t>
            </a:r>
          </a:p>
          <a:p>
            <a:r>
              <a:rPr lang="en-US" altLang="ko-KR" dirty="0">
                <a:latin typeface="Georgia" panose="02040502050405020303" pitchFamily="18" charset="0"/>
              </a:rPr>
              <a:t>LAS puts the anomaly mask as the correct answer mask because the only bad pixels are where the anomaly mask is applied.</a:t>
            </a:r>
          </a:p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05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1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756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Georgia" panose="02040502050405020303" pitchFamily="18" charset="0"/>
              </a:rPr>
              <a:t>In low dimensions, the normal feature can be represented in Euclidean space as linear combinations, as shown in the figure on the left, representing the overall nonlinear distribution.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Georgia" panose="02040502050405020303" pitchFamily="18" charset="0"/>
              </a:rPr>
              <a:t>It also assume that the combination of normal feature points is contained inside a single compact circle, as shown in the figure on the right.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52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81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무작정 노이즈</a:t>
            </a:r>
            <a:r>
              <a:rPr lang="ko-KR" altLang="en-US" dirty="0"/>
              <a:t>를 더하는 </a:t>
            </a:r>
            <a:r>
              <a:rPr lang="en-US" altLang="ko-KR" dirty="0"/>
              <a:t>Gaussian anomaly </a:t>
            </a:r>
            <a:r>
              <a:rPr lang="ko-KR" altLang="en-US" dirty="0"/>
              <a:t>단계</a:t>
            </a:r>
          </a:p>
          <a:p>
            <a:r>
              <a:rPr lang="ko-KR" altLang="en-US" b="1" dirty="0"/>
              <a:t>그 노이즈 벡터를 출발점</a:t>
            </a:r>
            <a:r>
              <a:rPr lang="ko-KR" altLang="en-US" dirty="0"/>
              <a:t> 삼아</a:t>
            </a:r>
            <a:r>
              <a:rPr lang="en-US" altLang="ko-KR" dirty="0"/>
              <a:t>,</a:t>
            </a:r>
          </a:p>
          <a:p>
            <a:r>
              <a:rPr lang="ko-KR" altLang="en-US" b="1" dirty="0"/>
              <a:t>손실을 최대화하는 방향</a:t>
            </a:r>
            <a:r>
              <a:rPr lang="en-US" altLang="ko-KR" dirty="0"/>
              <a:t>(∇L_{gas})</a:t>
            </a:r>
            <a:r>
              <a:rPr lang="ko-KR" altLang="en-US" dirty="0"/>
              <a:t>으로</a:t>
            </a:r>
          </a:p>
          <a:p>
            <a:r>
              <a:rPr lang="ko-KR" altLang="en-US" b="1" dirty="0"/>
              <a:t>일정한 크기</a:t>
            </a:r>
            <a:r>
              <a:rPr lang="en-US" altLang="ko-KR" dirty="0"/>
              <a:t>(η)</a:t>
            </a:r>
            <a:r>
              <a:rPr lang="ko-KR" altLang="en-US" dirty="0"/>
              <a:t>만큼 이동</a:t>
            </a:r>
            <a:r>
              <a:rPr lang="en-US" altLang="ko-KR" dirty="0"/>
              <a:t>(=gradient ascent)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261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46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9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SFRM0900"/>
              </a:rPr>
              <a:t>Step I:Anomaly Mask, Step II: Anomaly Texture, and Step III: Overlay Fusion.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8ED5B06-90F0-4CF4-AE7C-A13AB71034B4}"/>
              </a:ext>
            </a:extLst>
          </p:cNvPr>
          <p:cNvSpPr/>
          <p:nvPr/>
        </p:nvSpPr>
        <p:spPr>
          <a:xfrm>
            <a:off x="6858000" y="1"/>
            <a:ext cx="533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8052" y="1187933"/>
            <a:ext cx="5267393" cy="2387600"/>
          </a:xfrm>
        </p:spPr>
        <p:txBody>
          <a:bodyPr>
            <a:noAutofit/>
          </a:bodyPr>
          <a:lstStyle/>
          <a:p>
            <a:r>
              <a:rPr lang="en-US" altLang="ko-KR" sz="3200" i="1" dirty="0">
                <a:latin typeface="Georgia" panose="02040502050405020303" pitchFamily="18" charset="0"/>
              </a:rPr>
              <a:t>A Unified Anomaly Synthesis Strategy with Gradient Ascent for Industrial Anomaly Detection and Localization</a:t>
            </a:r>
            <a:endParaRPr lang="ko-KR" altLang="en-US" sz="3200" i="1" dirty="0">
              <a:latin typeface="Georgia" panose="02040502050405020303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5210" y="3575533"/>
            <a:ext cx="4665962" cy="1187932"/>
          </a:xfrm>
        </p:spPr>
        <p:txBody>
          <a:bodyPr>
            <a:normAutofit/>
          </a:bodyPr>
          <a:lstStyle/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Paper review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0FB941B4-70D7-4C54-BB7F-26210ED71985}"/>
              </a:ext>
            </a:extLst>
          </p:cNvPr>
          <p:cNvSpPr txBox="1">
            <a:spLocks/>
          </p:cNvSpPr>
          <p:nvPr/>
        </p:nvSpPr>
        <p:spPr>
          <a:xfrm>
            <a:off x="7215210" y="5369167"/>
            <a:ext cx="4665962" cy="118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Georgia" panose="02040502050405020303" pitchFamily="18" charset="0"/>
              </a:rPr>
              <a:t>Gibeom</a:t>
            </a:r>
            <a:r>
              <a:rPr lang="en-US" altLang="ko-KR" sz="1800" dirty="0">
                <a:latin typeface="Georgia" panose="02040502050405020303" pitchFamily="18" charset="0"/>
              </a:rPr>
              <a:t> Kim (UST)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710242-9851-4417-96F8-06D44A8E7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DCD0C8-E2E3-4305-A82D-B2EA27E24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950" y="1613921"/>
            <a:ext cx="2902099" cy="252108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BCCE5FF-634F-47B7-8BFF-94D8BA458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221932"/>
            <a:ext cx="10515601" cy="225436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BCE to </a:t>
            </a:r>
            <a:r>
              <a:rPr lang="en-US" altLang="ko-KR" dirty="0" err="1">
                <a:latin typeface="Georgia" panose="02040502050405020303" pitchFamily="18" charset="0"/>
              </a:rPr>
              <a:t>L_n</a:t>
            </a:r>
            <a:r>
              <a:rPr lang="en-US" altLang="ko-KR" dirty="0">
                <a:latin typeface="Georgia" panose="02040502050405020303" pitchFamily="18" charset="0"/>
              </a:rPr>
              <a:t> and </a:t>
            </a:r>
            <a:r>
              <a:rPr lang="en-US" altLang="ko-KR" dirty="0" err="1">
                <a:latin typeface="Georgia" panose="02040502050405020303" pitchFamily="18" charset="0"/>
              </a:rPr>
              <a:t>L_gas</a:t>
            </a:r>
            <a:endParaRPr lang="en-US" altLang="ko-KR" dirty="0">
              <a:latin typeface="Georgia" panose="02040502050405020303" pitchFamily="18" charset="0"/>
            </a:endParaRP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Focal loss to </a:t>
            </a:r>
            <a:r>
              <a:rPr lang="en-US" altLang="ko-KR" dirty="0" err="1">
                <a:latin typeface="Georgia" panose="02040502050405020303" pitchFamily="18" charset="0"/>
              </a:rPr>
              <a:t>L_las</a:t>
            </a:r>
            <a:endParaRPr lang="en-US" altLang="ko-KR" dirty="0">
              <a:latin typeface="Georgia" panose="02040502050405020303" pitchFamily="18" charset="0"/>
            </a:endParaRP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Sum all of losses to make total loss L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2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3. Conclusion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EFF69A4-B02D-497B-A902-2D482123A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7548"/>
            <a:ext cx="10515601" cy="469097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Integrates image-level (LAS) and feature-level (GAS) synthesis to cover anomalies from “weak” to “strong.”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Employs gradient-ascent-based Global Anomaly Synthesis to effectively generate subtle defects near the normal data boundary.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Achieves state-of-the-art results on </a:t>
            </a:r>
            <a:r>
              <a:rPr lang="en-US" altLang="ko-KR" dirty="0" err="1">
                <a:latin typeface="Georgia" panose="02040502050405020303" pitchFamily="18" charset="0"/>
              </a:rPr>
              <a:t>MVTec</a:t>
            </a:r>
            <a:r>
              <a:rPr lang="en-US" altLang="ko-KR" dirty="0">
                <a:latin typeface="Georgia" panose="02040502050405020303" pitchFamily="18" charset="0"/>
              </a:rPr>
              <a:t> AD, </a:t>
            </a:r>
            <a:r>
              <a:rPr lang="en-US" altLang="ko-KR" dirty="0" err="1">
                <a:latin typeface="Georgia" panose="02040502050405020303" pitchFamily="18" charset="0"/>
              </a:rPr>
              <a:t>VisA</a:t>
            </a:r>
            <a:r>
              <a:rPr lang="en-US" altLang="ko-KR" dirty="0">
                <a:latin typeface="Georgia" panose="02040502050405020303" pitchFamily="18" charset="0"/>
              </a:rPr>
              <a:t>, MPDD benchmarks and demonstrates real-world applicability.</a:t>
            </a:r>
          </a:p>
        </p:txBody>
      </p:sp>
    </p:spTree>
    <p:extLst>
      <p:ext uri="{BB962C8B-B14F-4D97-AF65-F5344CB8AC3E}">
        <p14:creationId xmlns:p14="http://schemas.microsoft.com/office/powerpoint/2010/main" val="397195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Georgia" panose="02040502050405020303" pitchFamily="18" charset="0"/>
              </a:rPr>
              <a:t>Thank you</a:t>
            </a:r>
            <a:endParaRPr lang="ko-KR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CC6DD-0921-4BE7-9CD5-77D5E386700C}"/>
              </a:ext>
            </a:extLst>
          </p:cNvPr>
          <p:cNvSpPr/>
          <p:nvPr/>
        </p:nvSpPr>
        <p:spPr>
          <a:xfrm>
            <a:off x="0" y="0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Index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48F01B7A-7B1A-44DB-BD8C-14C2DE01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Paper abstract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Model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Conclusion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CC6DD-0921-4BE7-9CD5-77D5E386700C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1. Paper abstract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B1168F5-E787-4FCD-808B-FF2F08EB4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7548"/>
            <a:ext cx="10515601" cy="469097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GLASS is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proposed for detecting weak defect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Global Anomaly Synthesis (GAS) at the feature level </a:t>
            </a:r>
          </a:p>
          <a:p>
            <a:pPr marL="0" indent="0">
              <a:buNone/>
            </a:pPr>
            <a:r>
              <a:rPr lang="en-US" altLang="ko-KR" dirty="0">
                <a:latin typeface="Georgia" panose="02040502050405020303" pitchFamily="18" charset="0"/>
              </a:rPr>
              <a:t>   Local Anomaly Synthesis (LAS) at the image level</a:t>
            </a:r>
          </a:p>
          <a:p>
            <a:pPr marL="0" indent="0">
              <a:buNone/>
            </a:pPr>
            <a:r>
              <a:rPr lang="en-US" altLang="ko-KR" dirty="0">
                <a:latin typeface="Georgia" panose="02040502050405020303" pitchFamily="18" charset="0"/>
              </a:rPr>
              <a:t>   Use these two synthesis strategy to address weak defect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Trains on this wide range of synthetic anomalies to achieve SOTA results on </a:t>
            </a:r>
            <a:r>
              <a:rPr lang="en-US" altLang="ko-KR" dirty="0" err="1">
                <a:latin typeface="Georgia" panose="02040502050405020303" pitchFamily="18" charset="0"/>
              </a:rPr>
              <a:t>MVTec</a:t>
            </a:r>
            <a:r>
              <a:rPr lang="en-US" altLang="ko-KR" dirty="0">
                <a:latin typeface="Georgia" panose="02040502050405020303" pitchFamily="18" charset="0"/>
              </a:rPr>
              <a:t> AD, </a:t>
            </a:r>
            <a:r>
              <a:rPr lang="en-US" altLang="ko-KR" dirty="0" err="1">
                <a:latin typeface="Georgia" panose="02040502050405020303" pitchFamily="18" charset="0"/>
              </a:rPr>
              <a:t>VisA</a:t>
            </a:r>
            <a:r>
              <a:rPr lang="en-US" altLang="ko-KR" dirty="0">
                <a:latin typeface="Georgia" panose="02040502050405020303" pitchFamily="18" charset="0"/>
              </a:rPr>
              <a:t>, MPDD benchmark</a:t>
            </a:r>
          </a:p>
        </p:txBody>
      </p:sp>
    </p:spTree>
    <p:extLst>
      <p:ext uri="{BB962C8B-B14F-4D97-AF65-F5344CB8AC3E}">
        <p14:creationId xmlns:p14="http://schemas.microsoft.com/office/powerpoint/2010/main" val="387789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AE4E0E-6EB1-4F01-A807-087DEBCCC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435" y="1452310"/>
            <a:ext cx="6401129" cy="2254366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924BC0B-6D53-4BBF-BEB4-AB1D24E4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3974160"/>
            <a:ext cx="10515601" cy="225436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Manifold Hypothesis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Hypersphere Hypothesis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37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AE4E0E-6EB1-4F01-A807-087DEBCCC9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037" r="50000"/>
          <a:stretch/>
        </p:blipFill>
        <p:spPr>
          <a:xfrm>
            <a:off x="1397000" y="1793403"/>
            <a:ext cx="3200565" cy="19604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4DB6E1-F26E-41A5-BCC9-5FB01B7A6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14093"/>
            <a:ext cx="4102311" cy="5143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05FF0E-6E5D-407C-8241-85EBA2BD30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13037"/>
          <a:stretch/>
        </p:blipFill>
        <p:spPr>
          <a:xfrm>
            <a:off x="1397000" y="4181659"/>
            <a:ext cx="3200565" cy="19604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5142CC-2E32-4754-B100-6A98949696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911054"/>
            <a:ext cx="2844946" cy="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4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AE4E0E-6EB1-4F01-A807-087DEBCCC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435" y="1452310"/>
            <a:ext cx="6401129" cy="22543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74E053-48B9-4BEC-83DA-146339CC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227" y="4016550"/>
            <a:ext cx="1854295" cy="3302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83D38E9-7855-4AA7-9793-1188835E3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221" y="5121535"/>
            <a:ext cx="3073558" cy="8445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95C767-D9CB-4E18-91B6-8356120F7C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5886" y="3987973"/>
            <a:ext cx="1739989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4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2A8C74A-424F-4568-9F5D-DE61D1B3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89088"/>
            <a:ext cx="10515601" cy="225436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Truncated Projection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5FC59E-D1B6-4792-9E48-E7D4A7262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757" y="2240597"/>
            <a:ext cx="1676486" cy="4064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02BFFF-2478-4618-85A8-BE1758020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213" y="2787617"/>
            <a:ext cx="5321573" cy="12827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AF0B50-796F-41B9-81A2-D8C0E075C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435" y="4272202"/>
            <a:ext cx="6401129" cy="225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5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C14912-06A8-4A02-99DF-3C4B5F887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86" y="1414381"/>
            <a:ext cx="10274828" cy="51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9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6C742A-92AA-4E24-B92B-2637775D6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31" y="1666784"/>
            <a:ext cx="10465338" cy="35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1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389</Words>
  <Application>Microsoft Office PowerPoint</Application>
  <PresentationFormat>와이드스크린</PresentationFormat>
  <Paragraphs>65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SFRM0900</vt:lpstr>
      <vt:lpstr>맑은 고딕</vt:lpstr>
      <vt:lpstr>Arial</vt:lpstr>
      <vt:lpstr>Georgia</vt:lpstr>
      <vt:lpstr>Office 테마</vt:lpstr>
      <vt:lpstr>A Unified Anomaly Synthesis Strategy with Gradient Ascent for Industrial Anomaly Detection and Localization</vt:lpstr>
      <vt:lpstr>Index</vt:lpstr>
      <vt:lpstr>1. Paper abstract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USER</cp:lastModifiedBy>
  <cp:revision>341</cp:revision>
  <dcterms:created xsi:type="dcterms:W3CDTF">2023-09-03T23:41:12Z</dcterms:created>
  <dcterms:modified xsi:type="dcterms:W3CDTF">2025-06-09T06:33:33Z</dcterms:modified>
  <cp:version/>
</cp:coreProperties>
</file>