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300" r:id="rId4"/>
    <p:sldId id="294" r:id="rId5"/>
    <p:sldId id="299" r:id="rId6"/>
    <p:sldId id="295" r:id="rId7"/>
    <p:sldId id="298" r:id="rId8"/>
    <p:sldId id="293" r:id="rId9"/>
    <p:sldId id="296" r:id="rId10"/>
    <p:sldId id="297" r:id="rId11"/>
    <p:sldId id="301" r:id="rId12"/>
    <p:sldId id="302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범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06" autoAdjust="0"/>
  </p:normalViewPr>
  <p:slideViewPr>
    <p:cSldViewPr snapToGrid="0">
      <p:cViewPr varScale="1">
        <p:scale>
          <a:sx n="153" d="100"/>
          <a:sy n="153" d="100"/>
        </p:scale>
        <p:origin x="576" y="13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890B703-0836-499D-9F8D-D18F794AD7C3}" type="datetime1">
              <a:rPr lang="ko-KR" altLang="en-US"/>
              <a:pPr lvl="0">
                <a:defRPr/>
              </a:pPr>
              <a:t>2024-02-06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7CD097A-5759-4135-9984-2451C32C345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74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 don't know how much you know about </a:t>
            </a:r>
            <a:r>
              <a:rPr lang="en-US" altLang="ko-KR" dirty="0" err="1"/>
              <a:t>Padim</a:t>
            </a:r>
            <a:r>
              <a:rPr lang="en-US" altLang="ko-KR" dirty="0"/>
              <a:t>, so I’ll explain a quick overview of the basics of </a:t>
            </a:r>
            <a:r>
              <a:rPr lang="en-US" altLang="ko-KR" dirty="0" err="1"/>
              <a:t>Padim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81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Image of the bottle from above</a:t>
            </a:r>
          </a:p>
          <a:p>
            <a:r>
              <a:rPr lang="en-US" altLang="ko-KR" dirty="0"/>
              <a:t>The </a:t>
            </a:r>
            <a:r>
              <a:rPr lang="en-US" altLang="ko-KR" dirty="0" err="1"/>
              <a:t>mvtec</a:t>
            </a:r>
            <a:r>
              <a:rPr lang="en-US" altLang="ko-KR" dirty="0"/>
              <a:t> dataset is a representative dataset used for anomaly detection</a:t>
            </a:r>
          </a:p>
          <a:p>
            <a:r>
              <a:rPr lang="en-US" altLang="ko-KR" dirty="0"/>
              <a:t>crack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50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red circle is the set of points that have the same probability value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146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Get the data from multiple channels in the red rectangle and calculate mean and covariance.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3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8B5A4-07B3-41DA-9CCB-7C269E949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0C7F7C-B063-401C-AD3C-C4E6EEF3F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C55D4-6E7A-4478-AB73-5D086C0B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F28FC-AFF0-488B-B058-30CDFE58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CE6D8-3DEE-4FFB-B8CC-2590207B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8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9F7A9-8DB3-444F-9F75-A4F8A7CB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200F34-E229-4A29-B83C-1CAAC613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B7956-F14D-45BD-B395-7571B8DA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FB897-3976-41E6-B994-B0FB14FE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2C38A-D01B-465E-8D2D-161E0C86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1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0FA8A1-92BC-4F01-8FF5-1FF539DBF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EAC50B-ABB9-44B0-BC19-93C84E298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6FEE9-FF6A-4CFE-BBF4-69E12BBF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1C18D-0A96-4A4D-B846-55EDEB08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F683A-6457-4F07-9A5C-3F19FBF7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58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8ADAA-02B0-4CC0-84EB-33164543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F555C-B11A-4CD2-AB7D-AD87EF0D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1D298-F768-494A-A2BE-50590024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A98B7-167D-4481-8452-01D4E78D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03255-F1FE-49A2-AA49-78BAF4C3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4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F1FA-E30A-4976-AC3B-5537520F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782F3-9641-458A-9E1C-410C09BD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B526E-F1D5-4459-A794-C1443AAE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0F613-6860-4CB0-9CDA-BAEF11D5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9C12F-D523-4866-B1EF-67EEBEFC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4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51BD7-9FD1-4E3F-904B-938F46A5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E2C1A-A65D-4BB2-ADB6-81CE7DCD5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DE7D35-F8A7-4901-B1CF-65E9912E1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FBA57-6434-44FB-9423-D30B5A0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DC378C-63ED-42A6-BCFA-32234614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00351-0349-4B2B-92E5-96C15A87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26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3BD1B-A23A-403A-AFEA-0B1E9653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D2CDA-CFC4-4289-AFAD-10EA4A0EE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361F89-323F-4E43-873F-53E2AF85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D1B05C-7FA5-4421-ACC2-03C2D9C47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A737D7-9CB5-4FEA-98F0-41C68B5F8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03BDAC-4D1A-4631-8E6E-CF852BE7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AB009F-3A51-409C-818F-8F8BFF76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D4E171-0565-4896-AAA8-0205D1B5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6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D25FB-38FF-48A6-91CF-76041156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F27E0D-6325-407F-930E-B9DA176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DAC39A-E35E-4FCF-8D91-9978B897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0782D4-9E3B-41DA-A84D-856ED351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1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87669A-22E4-45FA-B16A-9E94214E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877C7B-80A9-4C7E-9BAF-B634EFF0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066F25-6859-4B6B-92AD-58E67BAA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2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AC5B2-B3CF-457E-807C-C961C805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BE667-EC92-47FB-81D0-7E9DF5ECF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D5D97F-1350-4ED4-869A-619E6C933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3BECC-D6B2-4220-85BD-797D4993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FDD9A-43ED-47A2-ADD3-0107CCCF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7098A-D18F-443A-B5E1-FB71623E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0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FF874-BBCA-487F-9F18-6DBA15E0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479D7B-BB6B-4B8E-A19F-E861E4270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E1B071-A4EB-416D-B0BF-A3B4FF16D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12D8C-1522-4FCC-834C-219ED2F7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DE660-5208-4B5D-9406-7D72313F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D24371-6AB6-42F1-94B0-F935113C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8F7479-FF21-4222-8806-3F2AD9E1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8B93F-0090-48BA-9EE3-65ED9FE52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37ED6-AADE-4BAA-AC44-22E3457CF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F95C2-CB16-4068-BEBA-57941DC54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01924-8D57-4023-B845-DB4F12ED3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0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9F080E1-9077-4CD0-AA6A-FE511F4FF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8ED5B06-90F0-4CF4-AE7C-A13AB71034B4}"/>
              </a:ext>
            </a:extLst>
          </p:cNvPr>
          <p:cNvSpPr/>
          <p:nvPr/>
        </p:nvSpPr>
        <p:spPr>
          <a:xfrm>
            <a:off x="6858000" y="1"/>
            <a:ext cx="533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304094-1B3C-45E9-BDE7-1F16E590A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8052" y="1187933"/>
            <a:ext cx="5267393" cy="2387600"/>
          </a:xfrm>
        </p:spPr>
        <p:txBody>
          <a:bodyPr>
            <a:noAutofit/>
          </a:bodyPr>
          <a:lstStyle/>
          <a:p>
            <a:r>
              <a:rPr lang="en-US" altLang="ko-KR" sz="3600" dirty="0" err="1">
                <a:solidFill>
                  <a:schemeClr val="bg1"/>
                </a:solidFill>
                <a:latin typeface="Georgia" panose="02040502050405020303" pitchFamily="18" charset="0"/>
              </a:rPr>
              <a:t>PaDiM</a:t>
            </a:r>
            <a:r>
              <a:rPr lang="en-US" altLang="ko-KR" sz="3600" dirty="0">
                <a:solidFill>
                  <a:schemeClr val="bg1"/>
                </a:solidFill>
                <a:latin typeface="Georgia" panose="02040502050405020303" pitchFamily="18" charset="0"/>
              </a:rPr>
              <a:t>: a Patch Distribution Modeling Framework for </a:t>
            </a:r>
            <a:br>
              <a:rPr lang="en-US" altLang="ko-KR" sz="36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altLang="ko-KR" sz="3600" dirty="0">
                <a:solidFill>
                  <a:schemeClr val="bg1"/>
                </a:solidFill>
                <a:latin typeface="Georgia" panose="02040502050405020303" pitchFamily="18" charset="0"/>
              </a:rPr>
              <a:t>Anomaly Detection and Localization</a:t>
            </a:r>
            <a:endParaRPr lang="ko-KR" altLang="en-US" sz="36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B156B5-7A44-45F1-9823-76506987A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5210" y="3575533"/>
            <a:ext cx="4665962" cy="1187932"/>
          </a:xfrm>
        </p:spPr>
        <p:txBody>
          <a:bodyPr>
            <a:normAutofit/>
          </a:bodyPr>
          <a:lstStyle/>
          <a:p>
            <a:endParaRPr lang="en-US" altLang="ko-KR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Georgia" panose="02040502050405020303" pitchFamily="18" charset="0"/>
              </a:rPr>
              <a:t>Paper review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0FB941B4-70D7-4C54-BB7F-26210ED71985}"/>
              </a:ext>
            </a:extLst>
          </p:cNvPr>
          <p:cNvSpPr txBox="1">
            <a:spLocks/>
          </p:cNvSpPr>
          <p:nvPr/>
        </p:nvSpPr>
        <p:spPr>
          <a:xfrm>
            <a:off x="7215210" y="5369167"/>
            <a:ext cx="4665962" cy="1187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solidFill>
                  <a:schemeClr val="bg1"/>
                </a:solidFill>
                <a:latin typeface="Georgia" panose="02040502050405020303" pitchFamily="18" charset="0"/>
              </a:rPr>
              <a:t>Gibeom</a:t>
            </a:r>
            <a:r>
              <a:rPr lang="en-US" altLang="ko-KR" sz="1800" dirty="0">
                <a:solidFill>
                  <a:schemeClr val="bg1"/>
                </a:solidFill>
                <a:latin typeface="Georgia" panose="02040502050405020303" pitchFamily="18" charset="0"/>
              </a:rPr>
              <a:t> Kim (UST)</a:t>
            </a:r>
          </a:p>
        </p:txBody>
      </p:sp>
    </p:spTree>
    <p:extLst>
      <p:ext uri="{BB962C8B-B14F-4D97-AF65-F5344CB8AC3E}">
        <p14:creationId xmlns:p14="http://schemas.microsoft.com/office/powerpoint/2010/main" val="42270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CFF1AD-9D37-44AF-8BEC-07348036B89F}"/>
              </a:ext>
            </a:extLst>
          </p:cNvPr>
          <p:cNvSpPr/>
          <p:nvPr/>
        </p:nvSpPr>
        <p:spPr>
          <a:xfrm>
            <a:off x="0" y="7825"/>
            <a:ext cx="12192000" cy="1138060"/>
          </a:xfrm>
          <a:prstGeom prst="rect">
            <a:avLst/>
          </a:prstGeom>
          <a:blipFill dpi="0"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4C6481-ED90-4C56-B6A1-40A93D78C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690" y="5144348"/>
            <a:ext cx="5856667" cy="816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30029AAD-8E8B-4222-9628-06EDE3155E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739593"/>
                <a:ext cx="4718801" cy="19852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𝑝𝑎𝑡𝑐h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𝑒𝑚𝑏𝑒𝑑𝑑𝑖𝑛𝑔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𝑐𝑜𝑟𝑟𝑒𝑠𝑝𝑜𝑛𝑑𝑖𝑛𝑔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ko-KR" sz="1200" i="1" dirty="0">
                  <a:latin typeface="Georgia" panose="02040502050405020303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𝑎𝑣𝑒𝑟𝑎𝑔𝑒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𝑒𝑚𝑏𝑒𝑑𝑑𝑖𝑛𝑔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𝑣𝑒𝑐𝑡𝑜𝑟𝑠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𝑡𝑟𝑎𝑖𝑛𝑖𝑛𝑔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𝑖𝑚𝑎𝑔𝑒𝑠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𝑝𝑜𝑠𝑖𝑡𝑖𝑜𝑛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1200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𝑐𝑜𝑣𝑎𝑟𝑖𝑎𝑛𝑐𝑒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𝑜𝑓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𝑀𝑎h𝑎𝑙𝑎𝑛𝑜𝑏𝑖𝑠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𝑝𝑎𝑡𝑐h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𝑒𝑚𝑏𝑒𝑑𝑑𝑖𝑛𝑔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𝑣𝑒𝑐𝑡𝑜𝑟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𝑡𝑒𝑠𝑡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12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30029AAD-8E8B-4222-9628-06EDE3155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39593"/>
                <a:ext cx="4718801" cy="1985210"/>
              </a:xfrm>
              <a:prstGeom prst="rect">
                <a:avLst/>
              </a:prstGeom>
              <a:blipFill>
                <a:blip r:embed="rId4"/>
                <a:stretch>
                  <a:fillRect r="-1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제목 1">
            <a:extLst>
              <a:ext uri="{FF2B5EF4-FFF2-40B4-BE49-F238E27FC236}">
                <a16:creationId xmlns:a16="http://schemas.microsoft.com/office/drawing/2014/main" id="{72F7E889-1B79-4CB2-9AED-9AA615AF7E2E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BA3D9FB-F06F-430C-B1CE-116C1F941B1D}"/>
              </a:ext>
            </a:extLst>
          </p:cNvPr>
          <p:cNvSpPr txBox="1">
            <a:spLocks/>
          </p:cNvSpPr>
          <p:nvPr/>
        </p:nvSpPr>
        <p:spPr>
          <a:xfrm>
            <a:off x="838200" y="1362074"/>
            <a:ext cx="10515600" cy="29969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altLang="ko-KR" dirty="0">
                <a:latin typeface="Georgia" panose="02040502050405020303" pitchFamily="18" charset="0"/>
              </a:rPr>
              <a:t>Inference : computation of the anomaly map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Test images are input into the pre-trained CNN model in the same method as the previous process.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The </a:t>
            </a:r>
            <a:r>
              <a:rPr lang="en-US" altLang="ko-KR" dirty="0" err="1">
                <a:latin typeface="Georgia" panose="02040502050405020303" pitchFamily="18" charset="0"/>
              </a:rPr>
              <a:t>Mahalanobis</a:t>
            </a:r>
            <a:r>
              <a:rPr lang="en-US" altLang="ko-KR" dirty="0">
                <a:latin typeface="Georgia" panose="02040502050405020303" pitchFamily="18" charset="0"/>
              </a:rPr>
              <a:t> distance is then calculated to compare how far each patch is from the mean and covariance values of the normal images on a patch-by-patch.</a:t>
            </a:r>
          </a:p>
        </p:txBody>
      </p:sp>
    </p:spTree>
    <p:extLst>
      <p:ext uri="{BB962C8B-B14F-4D97-AF65-F5344CB8AC3E}">
        <p14:creationId xmlns:p14="http://schemas.microsoft.com/office/powerpoint/2010/main" val="3220736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CFF1AD-9D37-44AF-8BEC-07348036B89F}"/>
              </a:ext>
            </a:extLst>
          </p:cNvPr>
          <p:cNvSpPr/>
          <p:nvPr/>
        </p:nvSpPr>
        <p:spPr>
          <a:xfrm>
            <a:off x="0" y="7825"/>
            <a:ext cx="12192000" cy="1138060"/>
          </a:xfrm>
          <a:prstGeom prst="rect">
            <a:avLst/>
          </a:prstGeom>
          <a:blipFill dpi="0"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2F7E889-1B79-4CB2-9AED-9AA615AF7E2E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3. Conclusion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206A2-7528-4B7F-9242-1BEA1C5A9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99480"/>
          </a:xfrm>
        </p:spPr>
        <p:txBody>
          <a:bodyPr>
            <a:normAutofit/>
          </a:bodyPr>
          <a:lstStyle/>
          <a:p>
            <a:r>
              <a:rPr lang="en-US" altLang="ko-KR" dirty="0"/>
              <a:t>Combining the outputs of the first three layers of pre-trained CNN model and considering the correlations between them.</a:t>
            </a:r>
          </a:p>
          <a:p>
            <a:endParaRPr lang="en-US" altLang="ko-KR" dirty="0"/>
          </a:p>
          <a:p>
            <a:r>
              <a:rPr lang="en-US" altLang="ko-KR" dirty="0"/>
              <a:t>No need to train deep learning model, and inference taking approximately 150 seconds per class when using </a:t>
            </a:r>
            <a:r>
              <a:rPr lang="en-US" altLang="ko-KR" dirty="0" err="1"/>
              <a:t>cpu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Achieved State-Of-The-Art (SOTA) in 2020</a:t>
            </a:r>
          </a:p>
          <a:p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6E9B3B-051B-4A3C-A3EB-BF832A8E2143}"/>
              </a:ext>
            </a:extLst>
          </p:cNvPr>
          <p:cNvGrpSpPr/>
          <p:nvPr/>
        </p:nvGrpSpPr>
        <p:grpSpPr>
          <a:xfrm>
            <a:off x="2073916" y="5663308"/>
            <a:ext cx="7447768" cy="843963"/>
            <a:chOff x="1558446" y="3634092"/>
            <a:chExt cx="7447768" cy="843963"/>
          </a:xfrm>
        </p:grpSpPr>
        <p:pic>
          <p:nvPicPr>
            <p:cNvPr id="11" name="내용 개체 틀 1">
              <a:extLst>
                <a:ext uri="{FF2B5EF4-FFF2-40B4-BE49-F238E27FC236}">
                  <a16:creationId xmlns:a16="http://schemas.microsoft.com/office/drawing/2014/main" id="{7D3EB506-E358-4AC6-94CE-0B0CDEB2A3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3314"/>
            <a:stretch/>
          </p:blipFill>
          <p:spPr>
            <a:xfrm>
              <a:off x="1558447" y="3634092"/>
              <a:ext cx="7447767" cy="505760"/>
            </a:xfrm>
            <a:prstGeom prst="rect">
              <a:avLst/>
            </a:prstGeom>
          </p:spPr>
        </p:pic>
        <p:pic>
          <p:nvPicPr>
            <p:cNvPr id="12" name="내용 개체 틀 1">
              <a:extLst>
                <a:ext uri="{FF2B5EF4-FFF2-40B4-BE49-F238E27FC236}">
                  <a16:creationId xmlns:a16="http://schemas.microsoft.com/office/drawing/2014/main" id="{E461F3D1-9283-4ABF-8ACD-9395AC1BEF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8870" b="-28"/>
            <a:stretch/>
          </p:blipFill>
          <p:spPr>
            <a:xfrm>
              <a:off x="1558446" y="4139852"/>
              <a:ext cx="7447767" cy="338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2832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CFF1AD-9D37-44AF-8BEC-07348036B89F}"/>
              </a:ext>
            </a:extLst>
          </p:cNvPr>
          <p:cNvSpPr/>
          <p:nvPr/>
        </p:nvSpPr>
        <p:spPr>
          <a:xfrm>
            <a:off x="0" y="7825"/>
            <a:ext cx="12192000" cy="1138060"/>
          </a:xfrm>
          <a:prstGeom prst="rect">
            <a:avLst/>
          </a:prstGeom>
          <a:blipFill dpi="0"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2F7E889-1B79-4CB2-9AED-9AA615AF7E2E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3. Conclusion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0ADB17-B47C-4693-A515-C296D59B0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724" y="1546816"/>
            <a:ext cx="8962551" cy="4734345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0EE376E5-C626-4F7C-81C5-7DFF6FFE310E}"/>
              </a:ext>
            </a:extLst>
          </p:cNvPr>
          <p:cNvSpPr/>
          <p:nvPr/>
        </p:nvSpPr>
        <p:spPr>
          <a:xfrm>
            <a:off x="4340269" y="3958225"/>
            <a:ext cx="926926" cy="22546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D0EA438-494D-4006-A4E5-D612F1C99D4C}"/>
              </a:ext>
            </a:extLst>
          </p:cNvPr>
          <p:cNvSpPr/>
          <p:nvPr/>
        </p:nvSpPr>
        <p:spPr>
          <a:xfrm>
            <a:off x="8755694" y="3958225"/>
            <a:ext cx="1672224" cy="22546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5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313114F-054B-4C61-802F-B24C6159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Georgia" panose="02040502050405020303" pitchFamily="18" charset="0"/>
              </a:rPr>
              <a:t>Thank you</a:t>
            </a:r>
            <a:endParaRPr lang="ko-KR" alt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50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FDCC6DD-0921-4BE7-9CD5-77D5E386700C}"/>
              </a:ext>
            </a:extLst>
          </p:cNvPr>
          <p:cNvSpPr/>
          <p:nvPr/>
        </p:nvSpPr>
        <p:spPr>
          <a:xfrm>
            <a:off x="0" y="7825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32" y="0"/>
            <a:ext cx="10515600" cy="1145885"/>
          </a:xfrm>
        </p:spPr>
        <p:txBody>
          <a:bodyPr/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Index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48F01B7A-7B1A-44DB-BD8C-14C2DE01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Paper abstract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1-1. Anomaly Detection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1-2. </a:t>
            </a:r>
            <a:r>
              <a:rPr lang="en-US" altLang="ko-KR" dirty="0" err="1"/>
              <a:t>Mahalanobis</a:t>
            </a:r>
            <a:r>
              <a:rPr lang="en-US" altLang="ko-KR" dirty="0"/>
              <a:t> Distance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Model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Conclusion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93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FDCC6DD-0921-4BE7-9CD5-77D5E386700C}"/>
              </a:ext>
            </a:extLst>
          </p:cNvPr>
          <p:cNvSpPr/>
          <p:nvPr/>
        </p:nvSpPr>
        <p:spPr>
          <a:xfrm>
            <a:off x="0" y="7825"/>
            <a:ext cx="12192000" cy="1138060"/>
          </a:xfrm>
          <a:prstGeom prst="rect">
            <a:avLst/>
          </a:prstGeom>
          <a:blipFill dpi="0"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32" y="0"/>
            <a:ext cx="10515600" cy="1145885"/>
          </a:xfrm>
        </p:spPr>
        <p:txBody>
          <a:bodyPr/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1. Paper abstract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48F01B7A-7B1A-44DB-BD8C-14C2DE01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By using pre-trained CNN models and Gaussian Distribution for anomaly detection in images</a:t>
            </a:r>
          </a:p>
          <a:p>
            <a:endParaRPr lang="en-US" altLang="ko-KR" dirty="0"/>
          </a:p>
          <a:p>
            <a:r>
              <a:rPr lang="en-US" altLang="ko-KR" dirty="0"/>
              <a:t>The embedding vector is obtained from CNN model and computed to get </a:t>
            </a:r>
            <a:r>
              <a:rPr lang="en-US" altLang="ko-KR" dirty="0" err="1"/>
              <a:t>Mahalanobis</a:t>
            </a:r>
            <a:r>
              <a:rPr lang="en-US" altLang="ko-KR" dirty="0"/>
              <a:t> distance patch-by-patch.</a:t>
            </a:r>
          </a:p>
          <a:p>
            <a:endParaRPr lang="en-US" altLang="ko-KR" dirty="0"/>
          </a:p>
          <a:p>
            <a:r>
              <a:rPr lang="en-US" altLang="ko-KR" dirty="0"/>
              <a:t>Embedding vector is extracted from each layers of the CNN model,  is used for considering correlations at different semantic levels.</a:t>
            </a:r>
          </a:p>
          <a:p>
            <a:endParaRPr lang="en-US" altLang="ko-KR" dirty="0"/>
          </a:p>
          <a:p>
            <a:r>
              <a:rPr lang="en-US" altLang="ko-KR" dirty="0"/>
              <a:t>Each patch is assumed to follow a Multivariate Gaussian Distribution.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89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46213B-A525-4A24-BD1E-1EA94EB87EF0}"/>
              </a:ext>
            </a:extLst>
          </p:cNvPr>
          <p:cNvSpPr/>
          <p:nvPr/>
        </p:nvSpPr>
        <p:spPr>
          <a:xfrm>
            <a:off x="0" y="7825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2D14E169-69A3-43C5-94C8-AADE50E3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889"/>
            <a:ext cx="6821245" cy="448268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Georgia" panose="02040502050405020303" pitchFamily="18" charset="0"/>
              </a:rPr>
              <a:t>Task</a:t>
            </a:r>
            <a:r>
              <a:rPr lang="ko-KR" altLang="en-US" dirty="0">
                <a:latin typeface="Georgia" panose="02040502050405020303" pitchFamily="18" charset="0"/>
              </a:rPr>
              <a:t> </a:t>
            </a:r>
            <a:r>
              <a:rPr lang="en-US" altLang="ko-KR" dirty="0">
                <a:latin typeface="Georgia" panose="02040502050405020303" pitchFamily="18" charset="0"/>
              </a:rPr>
              <a:t>to</a:t>
            </a:r>
            <a:r>
              <a:rPr lang="ko-KR" altLang="en-US" dirty="0">
                <a:latin typeface="Georgia" panose="02040502050405020303" pitchFamily="18" charset="0"/>
              </a:rPr>
              <a:t> </a:t>
            </a:r>
            <a:r>
              <a:rPr lang="en-US" altLang="ko-KR" dirty="0">
                <a:latin typeface="Georgia" panose="02040502050405020303" pitchFamily="18" charset="0"/>
              </a:rPr>
              <a:t>detect</a:t>
            </a:r>
            <a:r>
              <a:rPr lang="ko-KR" altLang="en-US" dirty="0">
                <a:latin typeface="Georgia" panose="02040502050405020303" pitchFamily="18" charset="0"/>
              </a:rPr>
              <a:t> </a:t>
            </a:r>
            <a:r>
              <a:rPr lang="en-US" altLang="ko-KR" dirty="0">
                <a:latin typeface="Georgia" panose="02040502050405020303" pitchFamily="18" charset="0"/>
              </a:rPr>
              <a:t>abnormal</a:t>
            </a:r>
            <a:r>
              <a:rPr lang="ko-KR" altLang="en-US" dirty="0">
                <a:latin typeface="Georgia" panose="02040502050405020303" pitchFamily="18" charset="0"/>
              </a:rPr>
              <a:t> </a:t>
            </a:r>
            <a:r>
              <a:rPr lang="en-US" altLang="ko-KR" dirty="0">
                <a:latin typeface="Georgia" panose="02040502050405020303" pitchFamily="18" charset="0"/>
              </a:rPr>
              <a:t>pattern</a:t>
            </a:r>
            <a:r>
              <a:rPr lang="ko-KR" altLang="en-US" dirty="0">
                <a:latin typeface="Georgia" panose="02040502050405020303" pitchFamily="18" charset="0"/>
              </a:rPr>
              <a:t> </a:t>
            </a:r>
            <a:r>
              <a:rPr lang="en-US" altLang="ko-KR" dirty="0">
                <a:latin typeface="Georgia" panose="02040502050405020303" pitchFamily="18" charset="0"/>
              </a:rPr>
              <a:t>or values from the data 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Train a model using only normal images and then determine whether a given image is normal or abnormal.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In industrial site, it is easy to obtain normal images, but difficult to get various abnormal images.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335001-605C-4C51-BC46-E8D42C109F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620" y="3976939"/>
            <a:ext cx="2167996" cy="21679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78CD9E0-E688-466D-9303-A5C1DA07A9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366" y="1172957"/>
            <a:ext cx="2167407" cy="216740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D4B994-2D2F-4C17-8C44-FC80518DF88F}"/>
              </a:ext>
            </a:extLst>
          </p:cNvPr>
          <p:cNvSpPr/>
          <p:nvPr/>
        </p:nvSpPr>
        <p:spPr>
          <a:xfrm>
            <a:off x="7918223" y="5118087"/>
            <a:ext cx="474993" cy="485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3FE8C5-007B-490B-9BDB-7A94A3CD8754}"/>
              </a:ext>
            </a:extLst>
          </p:cNvPr>
          <p:cNvSpPr txBox="1"/>
          <p:nvPr/>
        </p:nvSpPr>
        <p:spPr>
          <a:xfrm>
            <a:off x="9072177" y="3429000"/>
            <a:ext cx="168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Normal image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659DE5-EA15-41EA-9120-1B6760BF221A}"/>
              </a:ext>
            </a:extLst>
          </p:cNvPr>
          <p:cNvSpPr txBox="1"/>
          <p:nvPr/>
        </p:nvSpPr>
        <p:spPr>
          <a:xfrm>
            <a:off x="9072177" y="6323542"/>
            <a:ext cx="193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Abnormal image</a:t>
            </a:r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FBCD949-31FF-4A62-97F9-D70FC50C5F0F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1-1. Anomaly Detection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5F99F5-3B13-438F-979C-1FD71C00C66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491" y="3976662"/>
            <a:ext cx="2167200" cy="21672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E8A154-6452-4D9B-8D1F-87F5D33361C4}"/>
              </a:ext>
            </a:extLst>
          </p:cNvPr>
          <p:cNvSpPr/>
          <p:nvPr/>
        </p:nvSpPr>
        <p:spPr>
          <a:xfrm>
            <a:off x="10612107" y="5060262"/>
            <a:ext cx="474993" cy="485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25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DB6F4E6-F4C5-4A1E-96B2-7559AD51EF2E}"/>
              </a:ext>
            </a:extLst>
          </p:cNvPr>
          <p:cNvSpPr/>
          <p:nvPr/>
        </p:nvSpPr>
        <p:spPr>
          <a:xfrm>
            <a:off x="0" y="7825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2D14E169-69A3-43C5-94C8-AADE50E3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890"/>
            <a:ext cx="10515600" cy="171024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Georgia" panose="02040502050405020303" pitchFamily="18" charset="0"/>
              </a:rPr>
              <a:t>Distance in Probability Distributions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A value that indicates data point is how far from that mean of a distribution by using standard deviation.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2262C0-9BFC-4A47-9430-855BB6A60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3844925"/>
            <a:ext cx="51149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F2B7D93C-69F0-43AF-AFAF-B582F4371749}"/>
              </a:ext>
            </a:extLst>
          </p:cNvPr>
          <p:cNvSpPr txBox="1">
            <a:spLocks/>
          </p:cNvSpPr>
          <p:nvPr/>
        </p:nvSpPr>
        <p:spPr>
          <a:xfrm>
            <a:off x="990600" y="4908884"/>
            <a:ext cx="3701716" cy="1560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Georgia" panose="02040502050405020303" pitchFamily="18" charset="0"/>
              </a:rPr>
              <a:t>x: Individual data values</a:t>
            </a:r>
          </a:p>
          <a:p>
            <a:pPr marL="0" indent="0">
              <a:buNone/>
            </a:pPr>
            <a:r>
              <a:rPr lang="en-US" altLang="ko-KR" sz="2000" dirty="0">
                <a:latin typeface="Georgia" panose="02040502050405020303" pitchFamily="18" charset="0"/>
              </a:rPr>
              <a:t>μ: Mean of the data values</a:t>
            </a:r>
          </a:p>
          <a:p>
            <a:pPr marL="0" indent="0">
              <a:buNone/>
            </a:pPr>
            <a:r>
              <a:rPr lang="en-US" altLang="ko-KR" sz="2000" dirty="0">
                <a:latin typeface="Georgia" panose="02040502050405020303" pitchFamily="18" charset="0"/>
              </a:rPr>
              <a:t>S: Covariance matrix of the data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E5BC77A-53B3-45B8-BF31-0C91908AD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3832893"/>
            <a:ext cx="3824839" cy="787233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3369EC0A-EF26-493A-B6BD-5A2C79AEED90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1-2. </a:t>
            </a:r>
            <a:r>
              <a:rPr lang="en-US" altLang="ko-KR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Mahalanobis</a:t>
            </a:r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Distance</a:t>
            </a:r>
          </a:p>
        </p:txBody>
      </p:sp>
    </p:spTree>
    <p:extLst>
      <p:ext uri="{BB962C8B-B14F-4D97-AF65-F5344CB8AC3E}">
        <p14:creationId xmlns:p14="http://schemas.microsoft.com/office/powerpoint/2010/main" val="290047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A726709-6BA9-4DE9-BFF4-9EB1E6A51D86}"/>
              </a:ext>
            </a:extLst>
          </p:cNvPr>
          <p:cNvSpPr/>
          <p:nvPr/>
        </p:nvSpPr>
        <p:spPr>
          <a:xfrm>
            <a:off x="0" y="7825"/>
            <a:ext cx="12192000" cy="1138060"/>
          </a:xfrm>
          <a:prstGeom prst="rect">
            <a:avLst/>
          </a:prstGeom>
          <a:blipFill dpi="0"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51759F9-2702-4B77-9FCB-4AE13B8F2C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68"/>
          <a:stretch/>
        </p:blipFill>
        <p:spPr>
          <a:xfrm>
            <a:off x="365369" y="1686672"/>
            <a:ext cx="11461261" cy="3392904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D162247A-0DEE-4BA3-AA5A-880FC753F8F5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1. Paper Abstract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74930A4-5C32-47BB-869A-C3E12FB44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9589"/>
            <a:ext cx="10515600" cy="1710246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Georgia" panose="02040502050405020303" pitchFamily="18" charset="0"/>
              </a:rPr>
              <a:t> Simplified data processing flow of a </a:t>
            </a:r>
            <a:r>
              <a:rPr lang="en-US" altLang="ko-KR" dirty="0" err="1">
                <a:latin typeface="Georgia" panose="02040502050405020303" pitchFamily="18" charset="0"/>
              </a:rPr>
              <a:t>PaDim</a:t>
            </a:r>
            <a:r>
              <a:rPr lang="en-US" altLang="ko-KR" dirty="0">
                <a:latin typeface="Georgia" panose="02040502050405020303" pitchFamily="18" charset="0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62881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3C5B6F-0F23-4A40-A0CA-84467E9890AA}"/>
              </a:ext>
            </a:extLst>
          </p:cNvPr>
          <p:cNvSpPr/>
          <p:nvPr/>
        </p:nvSpPr>
        <p:spPr>
          <a:xfrm>
            <a:off x="0" y="7825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79231A-E7FB-464C-87DE-B73ADDD90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803" y="1566640"/>
            <a:ext cx="2182368" cy="21823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3A7F72-5603-4540-B304-1533FBA246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803" y="4026376"/>
            <a:ext cx="2182368" cy="21823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4F3D5E-4A05-4ECA-8F5E-2E94B530C5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603" y="1566640"/>
            <a:ext cx="2182368" cy="21823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6095E88-7E42-42C3-BF69-332D14C2B7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403" y="3996182"/>
            <a:ext cx="2182368" cy="21823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D8FE5CF-2883-4F4D-866B-C70B5F3368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403" y="1566640"/>
            <a:ext cx="2182368" cy="218236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8197B2B-D5DE-4DEB-9F7C-4B0EA2664F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603" y="3996182"/>
            <a:ext cx="2182368" cy="218236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DD1C94-13E7-489A-88E0-0705B0BCC0DB}"/>
              </a:ext>
            </a:extLst>
          </p:cNvPr>
          <p:cNvSpPr/>
          <p:nvPr/>
        </p:nvSpPr>
        <p:spPr>
          <a:xfrm>
            <a:off x="4056795" y="1953387"/>
            <a:ext cx="329184" cy="3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1D1A95-5B6E-4B15-B02F-3F9E4618D7D2}"/>
              </a:ext>
            </a:extLst>
          </p:cNvPr>
          <p:cNvSpPr/>
          <p:nvPr/>
        </p:nvSpPr>
        <p:spPr>
          <a:xfrm>
            <a:off x="6777519" y="1953387"/>
            <a:ext cx="329184" cy="3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C52B5CD-7B29-4E02-A428-B9C4C40A2268}"/>
              </a:ext>
            </a:extLst>
          </p:cNvPr>
          <p:cNvSpPr/>
          <p:nvPr/>
        </p:nvSpPr>
        <p:spPr>
          <a:xfrm>
            <a:off x="9498243" y="1953387"/>
            <a:ext cx="329184" cy="3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D486AD-6563-4080-8B1C-FFEDF84ACB5F}"/>
              </a:ext>
            </a:extLst>
          </p:cNvPr>
          <p:cNvSpPr/>
          <p:nvPr/>
        </p:nvSpPr>
        <p:spPr>
          <a:xfrm>
            <a:off x="9498243" y="4413123"/>
            <a:ext cx="329184" cy="3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AC31E0-E5C2-46AB-8792-7F8493DBFF13}"/>
              </a:ext>
            </a:extLst>
          </p:cNvPr>
          <p:cNvSpPr/>
          <p:nvPr/>
        </p:nvSpPr>
        <p:spPr>
          <a:xfrm>
            <a:off x="4056795" y="4413123"/>
            <a:ext cx="329184" cy="3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208D15-C9D2-42F1-9C9C-ECE698800234}"/>
              </a:ext>
            </a:extLst>
          </p:cNvPr>
          <p:cNvSpPr/>
          <p:nvPr/>
        </p:nvSpPr>
        <p:spPr>
          <a:xfrm>
            <a:off x="6777519" y="4413123"/>
            <a:ext cx="329184" cy="3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625A68D-1929-4C0E-A06F-CF43227B2ED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42" y="2794733"/>
            <a:ext cx="2181600" cy="21816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81E5C9-045D-4F8D-A8BE-ED8BC09E3BDB}"/>
              </a:ext>
            </a:extLst>
          </p:cNvPr>
          <p:cNvSpPr/>
          <p:nvPr/>
        </p:nvSpPr>
        <p:spPr>
          <a:xfrm>
            <a:off x="1094579" y="3273552"/>
            <a:ext cx="329184" cy="3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139D5A1B-7FD6-4DA5-8BC7-3E10C7C34788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1. Paper Abstract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CB351F-0500-4A20-8B58-652BEEDA6EE0}"/>
              </a:ext>
            </a:extLst>
          </p:cNvPr>
          <p:cNvSpPr txBox="1"/>
          <p:nvPr/>
        </p:nvSpPr>
        <p:spPr>
          <a:xfrm>
            <a:off x="900628" y="5090541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Original image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F4C3F6-0D70-42B6-AE5C-9B0DD37229D8}"/>
              </a:ext>
            </a:extLst>
          </p:cNvPr>
          <p:cNvSpPr txBox="1"/>
          <p:nvPr/>
        </p:nvSpPr>
        <p:spPr>
          <a:xfrm>
            <a:off x="6532806" y="6351817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Channel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656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 animBg="1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09D341D-4ADC-4571-8620-7FC1D5204B75}"/>
              </a:ext>
            </a:extLst>
          </p:cNvPr>
          <p:cNvSpPr/>
          <p:nvPr/>
        </p:nvSpPr>
        <p:spPr>
          <a:xfrm>
            <a:off x="0" y="7825"/>
            <a:ext cx="12192000" cy="1138060"/>
          </a:xfrm>
          <a:prstGeom prst="rect">
            <a:avLst/>
          </a:prstGeom>
          <a:blipFill dpi="0"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95A909E-8A17-451D-B1FD-4ED5E9A31658}"/>
              </a:ext>
            </a:extLst>
          </p:cNvPr>
          <p:cNvSpPr txBox="1">
            <a:spLocks/>
          </p:cNvSpPr>
          <p:nvPr/>
        </p:nvSpPr>
        <p:spPr>
          <a:xfrm>
            <a:off x="838200" y="1362075"/>
            <a:ext cx="10515600" cy="2219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eorgia" panose="02040502050405020303" pitchFamily="18" charset="0"/>
              </a:rPr>
              <a:t>Embedding extraction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Concatenate all features extracted from pre-trained CNN layers to a single embedding vector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For dimensionality reduction, part of channels are used to calculate mean and covariance</a:t>
            </a:r>
          </a:p>
          <a:p>
            <a:endParaRPr lang="ko-KR" altLang="en-US" dirty="0">
              <a:latin typeface="Georgia" panose="02040502050405020303" pitchFamily="18" charset="0"/>
            </a:endParaRPr>
          </a:p>
        </p:txBody>
      </p:sp>
      <p:pic>
        <p:nvPicPr>
          <p:cNvPr id="2050" name="Picture 2" descr="3.feature 추출 방식">
            <a:extLst>
              <a:ext uri="{FF2B5EF4-FFF2-40B4-BE49-F238E27FC236}">
                <a16:creationId xmlns:a16="http://schemas.microsoft.com/office/drawing/2014/main" id="{534B5CE5-2623-41BA-BD60-FAC8D5940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163" y="3643828"/>
            <a:ext cx="6376737" cy="267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B3ABAFFB-F7F3-4F2F-B8F1-E27184F30CA6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982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C1A4620-DFAF-4325-985C-3E88B6437389}"/>
              </a:ext>
            </a:extLst>
          </p:cNvPr>
          <p:cNvSpPr/>
          <p:nvPr/>
        </p:nvSpPr>
        <p:spPr>
          <a:xfrm>
            <a:off x="0" y="7825"/>
            <a:ext cx="12192000" cy="1138060"/>
          </a:xfrm>
          <a:prstGeom prst="rect">
            <a:avLst/>
          </a:prstGeom>
          <a:blipFill dpi="0"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3C60DA6-C8AE-4FF2-86C7-5557A6040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33531"/>
            <a:ext cx="4931358" cy="9688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내용 개체 틀 2">
                <a:extLst>
                  <a:ext uri="{FF2B5EF4-FFF2-40B4-BE49-F238E27FC236}">
                    <a16:creationId xmlns:a16="http://schemas.microsoft.com/office/drawing/2014/main" id="{5EC60F45-2C8B-4668-A590-89FE883100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331368"/>
                <a:ext cx="4718801" cy="19852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𝑝𝑎𝑡𝑐h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𝑒𝑚𝑏𝑒𝑑𝑑𝑖𝑛𝑔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𝑐𝑜𝑟𝑟𝑒𝑠𝑝𝑜𝑛𝑑𝑖𝑛𝑔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ko-KR" sz="1200" i="1" dirty="0">
                  <a:latin typeface="Georgia" panose="02040502050405020303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𝑡𝑟𝑎𝑖𝑛𝑖𝑛𝑔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1200" i="1" dirty="0">
                  <a:latin typeface="Georgia" panose="02040502050405020303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𝑡𝑜𝑡𝑎𝑙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𝑛𝑜𝑟𝑚𝑎𝑙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𝑡𝑟𝑎𝑖𝑛𝑖𝑛𝑔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𝑖𝑚𝑎𝑔𝑒𝑠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𝑎𝑣𝑒𝑟𝑎𝑔𝑒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𝑒𝑚𝑏𝑒𝑑𝑑𝑖𝑛𝑔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𝑣𝑒𝑐𝑡𝑜𝑟𝑠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𝑡𝑟𝑎𝑖𝑛𝑖𝑛𝑔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𝑖𝑚𝑎𝑔𝑒𝑠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𝑝𝑜𝑠𝑖𝑡𝑖𝑜𝑛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1200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𝑐𝑜𝑣𝑎𝑟𝑖𝑎𝑛𝑐𝑒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𝑜𝑓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𝑟𝑒𝑔𝑢𝑙𝑎𝑟𝑖𝑧𝑎𝑡𝑖𝑜𝑛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𝑡𝑒𝑟𝑚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𝑒𝑛𝑠𝑢𝑟𝑒𝑠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𝑐𝑜𝑣𝑎𝑟𝑖𝑎𝑛𝑐𝑒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𝑖𝑠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𝑓𝑢𝑙𝑙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𝑎𝑙𝑙𝑜𝑤𝑖𝑛𝑔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𝑐𝑎𝑙𝑐𝑢𝑙𝑎𝑡𝑖𝑜𝑛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𝑖𝑛𝑣𝑒𝑟𝑠𝑒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1200" dirty="0">
                    <a:latin typeface="Georgia" panose="02040502050405020303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12" name="내용 개체 틀 2">
                <a:extLst>
                  <a:ext uri="{FF2B5EF4-FFF2-40B4-BE49-F238E27FC236}">
                    <a16:creationId xmlns:a16="http://schemas.microsoft.com/office/drawing/2014/main" id="{5EC60F45-2C8B-4668-A590-89FE88310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31368"/>
                <a:ext cx="4718801" cy="1985210"/>
              </a:xfrm>
              <a:prstGeom prst="rect">
                <a:avLst/>
              </a:prstGeom>
              <a:blipFill>
                <a:blip r:embed="rId4"/>
                <a:stretch>
                  <a:fillRect r="-1163" b="-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1">
            <a:extLst>
              <a:ext uri="{FF2B5EF4-FFF2-40B4-BE49-F238E27FC236}">
                <a16:creationId xmlns:a16="http://schemas.microsoft.com/office/drawing/2014/main" id="{D36AA2BF-514B-407A-92DE-5037F59A2A3F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BAC3D2B-F24F-4A8C-810F-B25BF295AB18}"/>
              </a:ext>
            </a:extLst>
          </p:cNvPr>
          <p:cNvSpPr txBox="1">
            <a:spLocks/>
          </p:cNvSpPr>
          <p:nvPr/>
        </p:nvSpPr>
        <p:spPr>
          <a:xfrm>
            <a:off x="838200" y="1362075"/>
            <a:ext cx="10515600" cy="4954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altLang="ko-KR" dirty="0">
                <a:latin typeface="Georgia" panose="02040502050405020303" pitchFamily="18" charset="0"/>
              </a:rPr>
              <a:t>Learning of the normality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Compute the covariance matrix and mean value for each patch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Use all training data to compute covariance matrix and mean</a:t>
            </a:r>
            <a:endParaRPr lang="ko-KR" alt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984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660</Words>
  <Application>Microsoft Office PowerPoint</Application>
  <PresentationFormat>와이드스크린</PresentationFormat>
  <Paragraphs>89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Cambria Math</vt:lpstr>
      <vt:lpstr>Georgia</vt:lpstr>
      <vt:lpstr>Office 테마</vt:lpstr>
      <vt:lpstr>PaDiM: a Patch Distribution Modeling Framework for  Anomaly Detection and Localization</vt:lpstr>
      <vt:lpstr>Index</vt:lpstr>
      <vt:lpstr>1. Paper abstract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weakly-supervised semantic alignment</dc:title>
  <dc:creator>USER</dc:creator>
  <cp:lastModifiedBy>user02</cp:lastModifiedBy>
  <cp:revision>292</cp:revision>
  <dcterms:created xsi:type="dcterms:W3CDTF">2023-09-03T23:41:12Z</dcterms:created>
  <dcterms:modified xsi:type="dcterms:W3CDTF">2024-02-06T08:33:03Z</dcterms:modified>
  <cp:version/>
</cp:coreProperties>
</file>