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4" r:id="rId4"/>
    <p:sldId id="295" r:id="rId5"/>
    <p:sldId id="296" r:id="rId6"/>
    <p:sldId id="293" r:id="rId7"/>
    <p:sldId id="297" r:id="rId8"/>
    <p:sldId id="298" r:id="rId9"/>
    <p:sldId id="299" r:id="rId10"/>
    <p:sldId id="300" r:id="rId11"/>
    <p:sldId id="286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Rooting Watermarks in Latent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2-1. Discrete Cosine Transform(DCT)</a:t>
            </a:r>
          </a:p>
          <a:p>
            <a:r>
              <a:rPr lang="ko-KR" altLang="en-US" dirty="0"/>
              <a:t>사진을 압축하는 방법 중 하나로 </a:t>
            </a:r>
            <a:r>
              <a:rPr lang="en-US" altLang="ko-KR" dirty="0"/>
              <a:t>JPEG</a:t>
            </a:r>
            <a:r>
              <a:rPr lang="ko-KR" altLang="en-US" dirty="0"/>
              <a:t>에서 사용되는 방식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D4280-3F15-4079-9BE7-A4633B5D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3" y="4216400"/>
            <a:ext cx="62674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329" cy="4351338"/>
          </a:xfrm>
        </p:spPr>
        <p:txBody>
          <a:bodyPr/>
          <a:lstStyle/>
          <a:p>
            <a:r>
              <a:rPr lang="en-US" altLang="ko-KR" dirty="0">
                <a:latin typeface="맑은 고딕 (본문)"/>
              </a:rPr>
              <a:t>GLIDE</a:t>
            </a: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Text-image </a:t>
            </a:r>
            <a:r>
              <a:rPr lang="ko-KR" altLang="en-US" dirty="0">
                <a:latin typeface="맑은 고딕 (본문)"/>
              </a:rPr>
              <a:t>모델로 </a:t>
            </a:r>
            <a:r>
              <a:rPr lang="en-US" altLang="ko-KR" dirty="0">
                <a:latin typeface="맑은 고딕 (본문)"/>
              </a:rPr>
              <a:t>256*256 </a:t>
            </a:r>
            <a:r>
              <a:rPr lang="ko-KR" altLang="en-US" dirty="0">
                <a:latin typeface="맑은 고딕 (본문)"/>
              </a:rPr>
              <a:t>이미지를 생성하는 모델</a:t>
            </a:r>
            <a:endParaRPr lang="en-US" altLang="ko-KR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CLIP Guidance</a:t>
            </a:r>
            <a:r>
              <a:rPr lang="ko-KR" altLang="en-US" dirty="0">
                <a:latin typeface="맑은 고딕 (본문)"/>
              </a:rPr>
              <a:t>와 </a:t>
            </a:r>
            <a:r>
              <a:rPr lang="en-US" altLang="ko-KR" dirty="0">
                <a:latin typeface="맑은 고딕 (본문)"/>
              </a:rPr>
              <a:t>Classifier-free guidance</a:t>
            </a:r>
            <a:r>
              <a:rPr lang="ko-KR" altLang="en-US" dirty="0">
                <a:latin typeface="맑은 고딕 (본문)"/>
              </a:rPr>
              <a:t>를 비교</a:t>
            </a:r>
          </a:p>
        </p:txBody>
      </p:sp>
      <p:pic>
        <p:nvPicPr>
          <p:cNvPr id="1026" name="Picture 2" descr="그림1. GLIDE Architecture">
            <a:extLst>
              <a:ext uri="{FF2B5EF4-FFF2-40B4-BE49-F238E27FC236}">
                <a16:creationId xmlns:a16="http://schemas.microsoft.com/office/drawing/2014/main" id="{E082C00A-006B-44FC-A896-EBDB3BA0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7" y="1027906"/>
            <a:ext cx="6388768" cy="17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림3. GLIDE - Image Inpainting">
            <a:extLst>
              <a:ext uri="{FF2B5EF4-FFF2-40B4-BE49-F238E27FC236}">
                <a16:creationId xmlns:a16="http://schemas.microsoft.com/office/drawing/2014/main" id="{4DE4945E-FA7B-493F-8613-06BD8F9B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29" y="3865353"/>
            <a:ext cx="3886200" cy="2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로 생성한 이미지인지 아닌지 구별할 필요가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생성할 때 </a:t>
            </a:r>
            <a:r>
              <a:rPr lang="ko-KR" altLang="en-US" dirty="0" err="1"/>
              <a:t>픽셀값에</a:t>
            </a:r>
            <a:r>
              <a:rPr lang="ko-KR" altLang="en-US" dirty="0"/>
              <a:t> 변화를 줌으로써 이미지에 이진 서명</a:t>
            </a:r>
            <a:r>
              <a:rPr lang="en-US" altLang="ko-KR" dirty="0"/>
              <a:t>(binary signature) </a:t>
            </a:r>
            <a:r>
              <a:rPr lang="ko-KR" altLang="en-US" dirty="0"/>
              <a:t>삽입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서명은 </a:t>
            </a:r>
            <a:r>
              <a:rPr lang="en-US" altLang="ko-KR" dirty="0" err="1"/>
              <a:t>HiDDeN</a:t>
            </a:r>
            <a:r>
              <a:rPr lang="en-US" altLang="ko-KR" dirty="0"/>
              <a:t> </a:t>
            </a:r>
            <a:r>
              <a:rPr lang="ko-KR" altLang="en-US" dirty="0"/>
              <a:t>이라는 모델에서 변형한 모델로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EEA48-87CB-4D4E-A107-3E22436C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6" y="1833890"/>
            <a:ext cx="454405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Fine-tuning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이진 서명을 고정하고</a:t>
            </a:r>
            <a:r>
              <a:rPr lang="en-US" altLang="ko-KR" dirty="0"/>
              <a:t>, </a:t>
            </a:r>
            <a:r>
              <a:rPr lang="ko-KR" altLang="en-US" dirty="0"/>
              <a:t>이 서명이 포함되도록 </a:t>
            </a:r>
            <a:r>
              <a:rPr lang="ko-KR" altLang="en-US" dirty="0" err="1"/>
              <a:t>디코더를</a:t>
            </a:r>
            <a:r>
              <a:rPr lang="ko-KR" altLang="en-US" dirty="0"/>
              <a:t> </a:t>
            </a:r>
            <a:r>
              <a:rPr lang="en-US" altLang="ko-KR" dirty="0"/>
              <a:t>Fine-tuning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학습된 모델은 이미지를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이진 서명이 </a:t>
            </a:r>
            <a:r>
              <a:rPr lang="en-US" altLang="ko-KR" dirty="0"/>
              <a:t>watermark</a:t>
            </a:r>
            <a:r>
              <a:rPr lang="ko-KR" altLang="en-US" dirty="0"/>
              <a:t>로 삽입된 이미지를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84168-DF65-40EB-9190-168E684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72" y="1496113"/>
            <a:ext cx="503942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HiDDeN</a:t>
            </a:r>
            <a:r>
              <a:rPr lang="en-US" altLang="ko-KR" dirty="0"/>
              <a:t>: Hiding Data With Deep Networks</a:t>
            </a:r>
          </a:p>
          <a:p>
            <a:pPr>
              <a:buFontTx/>
              <a:buChar char="-"/>
            </a:pPr>
            <a:r>
              <a:rPr lang="ko-KR" altLang="en-US" dirty="0"/>
              <a:t>이미지에 메시지를 감추기 위한 모델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레이어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D7AFF-717D-4286-98A8-B927613E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1" y="1027906"/>
            <a:ext cx="4972744" cy="1800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8ACA6-A6CC-4D20-A518-C9AA292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25" y="4132800"/>
            <a:ext cx="8841759" cy="2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B57CD-DDE7-4A6E-ABA0-CC6EBC59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867518"/>
            <a:ext cx="7640116" cy="544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AB265-72C5-4370-80DF-B45A2B2F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1896361"/>
            <a:ext cx="4667901" cy="3391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8A6122-B6D1-4719-800B-DA81F658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34" y="1243807"/>
            <a:ext cx="1006933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</a:p>
          <a:p>
            <a:r>
              <a:rPr lang="ko-KR" altLang="en-US" dirty="0"/>
              <a:t>먼저 이미지에 </a:t>
            </a:r>
            <a:r>
              <a:rPr lang="ko-KR" altLang="en-US" dirty="0" err="1"/>
              <a:t>랜덤한</a:t>
            </a:r>
            <a:r>
              <a:rPr lang="ko-KR" altLang="en-US" dirty="0"/>
              <a:t>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WE</a:t>
            </a:r>
            <a:r>
              <a:rPr lang="ko-KR" altLang="en-US" dirty="0"/>
              <a:t>는 차후 </a:t>
            </a:r>
            <a:r>
              <a:rPr lang="en-US" altLang="ko-KR" dirty="0"/>
              <a:t>Fine-tuning</a:t>
            </a:r>
            <a:r>
              <a:rPr lang="ko-KR" altLang="en-US" dirty="0"/>
              <a:t>에 사용하지 않음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78E2C-323C-417E-AF75-F3EEC17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599308" y="4527868"/>
            <a:ext cx="4405829" cy="2105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9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4102770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손실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m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B695CC-0568-433E-A7D1-B9473B04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5916472"/>
            <a:ext cx="7116168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6170EF-FADF-4A26-80DB-B426E531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32" y="5602103"/>
            <a:ext cx="706853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C264D-3DB7-40C2-BA84-1FEF209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Laten Diffusion Model</a:t>
            </a:r>
            <a:r>
              <a:rPr lang="ko-KR" altLang="en-US" dirty="0"/>
              <a:t>을 그대로 사용</a:t>
            </a:r>
            <a:endParaRPr lang="en-US" altLang="ko-KR" dirty="0"/>
          </a:p>
          <a:p>
            <a:r>
              <a:rPr lang="ko-KR" altLang="en-US" dirty="0"/>
              <a:t>이미지에 고정시킨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 err="1"/>
              <a:t>학습하는건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r>
              <a:rPr lang="ko-KR" altLang="en-US" dirty="0"/>
              <a:t>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4954741" y="4343400"/>
            <a:ext cx="4201292" cy="2514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05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3621506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</a:t>
            </a:r>
            <a:r>
              <a:rPr lang="en-US" altLang="ko-KR" sz="2800" b="0" i="0" dirty="0">
                <a:effectLst/>
                <a:latin typeface="Söhne"/>
              </a:rPr>
              <a:t>loss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Söhne"/>
              </a:rPr>
              <a:t>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3ACBF-FEDB-48D2-9A4E-D366B8D4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" y="2671989"/>
            <a:ext cx="1606774" cy="31436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1A3911-07F0-4062-960B-7C673FA628F6}"/>
              </a:ext>
            </a:extLst>
          </p:cNvPr>
          <p:cNvSpPr txBox="1">
            <a:spLocks/>
          </p:cNvSpPr>
          <p:nvPr/>
        </p:nvSpPr>
        <p:spPr>
          <a:xfrm>
            <a:off x="7940844" y="2671988"/>
            <a:ext cx="3784196" cy="252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ko-KR" altLang="en-US" sz="1100" b="0" i="0" dirty="0">
                <a:effectLst/>
                <a:latin typeface="KaTeX_Main"/>
              </a:rPr>
              <a:t>​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marL="0" indent="0" algn="l">
              <a:buNone/>
            </a:pPr>
            <a:r>
              <a:rPr lang="ko-KR" altLang="en-US" sz="1100" dirty="0">
                <a:latin typeface="Söhne"/>
              </a:rPr>
              <a:t>얼마나 원본 이미지와 비슷하게 복원하였는가</a:t>
            </a: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r>
              <a:rPr lang="ko-KR" altLang="en-US" sz="1100" b="0" i="0" dirty="0">
                <a:effectLst/>
                <a:latin typeface="Söhne"/>
              </a:rPr>
              <a:t>사용 가능한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Watson-VGG(Default)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dft</a:t>
            </a:r>
            <a:endParaRPr lang="en-US" altLang="ko-KR" sz="1100" dirty="0">
              <a:latin typeface="Söhne"/>
            </a:endParaRPr>
          </a:p>
          <a:p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fft</a:t>
            </a: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MSE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SSIM</a:t>
            </a:r>
            <a:endParaRPr lang="en-US" altLang="ko-KR" sz="1100" b="0" i="0" dirty="0">
              <a:effectLst/>
              <a:latin typeface="Söhne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0CC596D-AEAD-45D2-99A9-582DF33A93DD}"/>
              </a:ext>
            </a:extLst>
          </p:cNvPr>
          <p:cNvSpPr txBox="1">
            <a:spLocks/>
          </p:cNvSpPr>
          <p:nvPr/>
        </p:nvSpPr>
        <p:spPr>
          <a:xfrm>
            <a:off x="669634" y="3394708"/>
            <a:ext cx="2157787" cy="193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전체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 err="1">
                <a:effectLst/>
                <a:latin typeface="KaTeX_Math"/>
              </a:rPr>
              <a:t>Lm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메시지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en-US" altLang="ko-KR" sz="1100" b="0" i="0" dirty="0">
                <a:effectLst/>
                <a:latin typeface="Söhne"/>
              </a:rPr>
              <a:t> : </a:t>
            </a:r>
            <a:r>
              <a:rPr lang="ko-KR" altLang="en-US" sz="1100" dirty="0">
                <a:latin typeface="Söhne"/>
              </a:rPr>
              <a:t>이미</a:t>
            </a:r>
            <a:r>
              <a:rPr lang="ko-KR" altLang="en-US" sz="1100" b="0" i="0" dirty="0">
                <a:effectLst/>
                <a:latin typeface="Söhne"/>
              </a:rPr>
              <a:t>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endParaRPr lang="ko-KR" alt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sz="1100" b="0" i="1" dirty="0">
                <a:effectLst/>
                <a:latin typeface="KaTeX_Math"/>
              </a:rPr>
              <a:t>λ</a:t>
            </a:r>
            <a:r>
              <a:rPr lang="en-US" altLang="ko-KR" sz="1100" b="0" i="1" dirty="0" err="1">
                <a:effectLst/>
                <a:latin typeface="KaTeX_Math"/>
              </a:rPr>
              <a:t>i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r>
              <a:rPr lang="ko-KR" altLang="en-US" sz="1100" b="0" i="0" dirty="0">
                <a:effectLst/>
                <a:latin typeface="Söhne"/>
              </a:rPr>
              <a:t> 가중치</a:t>
            </a:r>
            <a:endParaRPr lang="ko-KR" altLang="en-US" sz="1100" b="0" i="1" dirty="0">
              <a:effectLst/>
              <a:latin typeface="KaTeX_Mat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58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7250</TotalTime>
  <Words>325</Words>
  <Application>Microsoft Office PowerPoint</Application>
  <PresentationFormat>와이드스크린</PresentationFormat>
  <Paragraphs>69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KaTeX_Main</vt:lpstr>
      <vt:lpstr>KaTeX_Math</vt:lpstr>
      <vt:lpstr>Söhne</vt:lpstr>
      <vt:lpstr>맑은 고딕</vt:lpstr>
      <vt:lpstr>맑은 고딕 (본문)</vt:lpstr>
      <vt:lpstr>Arial</vt:lpstr>
      <vt:lpstr>Office 테마</vt:lpstr>
      <vt:lpstr>Rooting Watermarks in Latent Diffusion Models</vt:lpstr>
      <vt:lpstr>1. 논문 개요</vt:lpstr>
      <vt:lpstr>1. 논문 개요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3. 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168</cp:revision>
  <dcterms:created xsi:type="dcterms:W3CDTF">2023-09-03T23:41:12Z</dcterms:created>
  <dcterms:modified xsi:type="dcterms:W3CDTF">2023-10-26T07:17:09Z</dcterms:modified>
</cp:coreProperties>
</file>