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4" r:id="rId4"/>
    <p:sldId id="295" r:id="rId5"/>
    <p:sldId id="296" r:id="rId6"/>
    <p:sldId id="293" r:id="rId7"/>
    <p:sldId id="297" r:id="rId8"/>
    <p:sldId id="298" r:id="rId9"/>
    <p:sldId id="299" r:id="rId10"/>
    <p:sldId id="300" r:id="rId11"/>
    <p:sldId id="303" r:id="rId12"/>
    <p:sldId id="301" r:id="rId13"/>
    <p:sldId id="302" r:id="rId14"/>
    <p:sldId id="304" r:id="rId15"/>
    <p:sldId id="305" r:id="rId16"/>
    <p:sldId id="286" r:id="rId17"/>
    <p:sldId id="27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>
      <p:cViewPr varScale="1">
        <p:scale>
          <a:sx n="93" d="100"/>
          <a:sy n="93" d="100"/>
        </p:scale>
        <p:origin x="72" y="7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2023-11-15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8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4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6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69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7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Rooting Watermarks in Latent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2-1. Discrete Cosine Transform(DCT)</a:t>
            </a:r>
          </a:p>
          <a:p>
            <a:pPr lvl="0">
              <a:defRPr/>
            </a:pPr>
            <a:r>
              <a:rPr lang="ko-KR" altLang="en-US" sz="2300"/>
              <a:t>사진을 압축하는 방법 중 하나로 </a:t>
            </a:r>
            <a:r>
              <a:rPr lang="en-US" altLang="ko-KR" sz="2300"/>
              <a:t>JPEG</a:t>
            </a:r>
            <a:r>
              <a:rPr lang="ko-KR" altLang="en-US" sz="2300"/>
              <a:t>에서 사용되는 방식</a:t>
            </a:r>
          </a:p>
          <a:p>
            <a:pPr lvl="0">
              <a:defRPr/>
            </a:pPr>
            <a:r>
              <a:rPr lang="ko-KR" altLang="en-US" sz="2300"/>
              <a:t>이미지를 공간 영역(Spatial Domain)에서 주파수 영역(Frequency Domain)으로 변환</a:t>
            </a:r>
          </a:p>
          <a:p>
            <a:pPr lvl="0">
              <a:defRPr/>
            </a:pPr>
            <a:r>
              <a:rPr lang="en-US" altLang="ko-KR" sz="2300"/>
              <a:t>8*8 </a:t>
            </a:r>
            <a:r>
              <a:rPr lang="ko-KR" altLang="en-US" sz="2300"/>
              <a:t>픽셀의 블록으로 분할한 후</a:t>
            </a:r>
            <a:r>
              <a:rPr lang="en-US" altLang="ko-KR" sz="2300"/>
              <a:t>, cos</a:t>
            </a:r>
            <a:r>
              <a:rPr lang="ko-KR" altLang="en-US" sz="2300"/>
              <a:t>의 합으로 표현</a:t>
            </a:r>
          </a:p>
          <a:p>
            <a:pPr lvl="0">
              <a:defRPr/>
            </a:pPr>
            <a:endParaRPr lang="en-US" altLang="ko-KR"/>
          </a:p>
        </p:txBody>
      </p:sp>
      <p:pic>
        <p:nvPicPr>
          <p:cNvPr id="1027" name="그림 10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67148" y="4067111"/>
            <a:ext cx="5539644" cy="782775"/>
          </a:xfrm>
          <a:prstGeom prst="rect">
            <a:avLst/>
          </a:prstGeom>
        </p:spPr>
      </p:pic>
      <p:sp>
        <p:nvSpPr>
          <p:cNvPr id="1028" name="내용 개체 틀 2"/>
          <p:cNvSpPr txBox="1"/>
          <p:nvPr/>
        </p:nvSpPr>
        <p:spPr>
          <a:xfrm>
            <a:off x="7014785" y="5002093"/>
            <a:ext cx="4439039" cy="1267208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f(x,y) : 이미지에서 (x,y) 위치의 픽셀 값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M, N : 변환을 적용할 블록의 크기(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보통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8*8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or 16*16)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DCT(u,v) : (u,v) 위치의 DCT 계수</a:t>
            </a:r>
          </a:p>
          <a:p>
            <a: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C(u), C(v)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: 정규화 계수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로</a:t>
            </a:r>
            <a:r>
              <a:rPr kumimoji="0" lang="en-US" altLang="ko-KR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, u와 v가 0일 때 sqrt(1/N) 의 값을 가지며, 그렇지 않으면 sqrt(2/N) 의 값을 가</a:t>
            </a:r>
            <a:r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effectLst/>
              </a:rPr>
              <a:t>짐</a:t>
            </a:r>
          </a:p>
        </p:txBody>
      </p:sp>
      <p:pic>
        <p:nvPicPr>
          <p:cNvPr id="1029" name="그림 102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99" y="4142846"/>
            <a:ext cx="5844117" cy="21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2-1. Discrete Cosine Transform(DCT)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6839" y="2474869"/>
            <a:ext cx="10715625" cy="1908262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1652" y="4600574"/>
            <a:ext cx="5087710" cy="18802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2AF6C3-D042-4AA8-A7BB-0AD062AB79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647"/>
          <a:stretch/>
        </p:blipFill>
        <p:spPr>
          <a:xfrm>
            <a:off x="6392640" y="4509618"/>
            <a:ext cx="5201483" cy="191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2-2. Watson’s Perceptual Model</a:t>
            </a:r>
          </a:p>
          <a:p>
            <a:pPr lvl="0">
              <a:defRPr/>
            </a:pPr>
            <a:r>
              <a:rPr lang="en-US" altLang="ko-KR"/>
              <a:t>DCT</a:t>
            </a:r>
            <a:r>
              <a:rPr lang="ko-KR" altLang="en-US"/>
              <a:t> 방법으로 이미지를 압축한 후</a:t>
            </a:r>
            <a:r>
              <a:rPr lang="en-US" altLang="ko-KR"/>
              <a:t>,</a:t>
            </a:r>
            <a:r>
              <a:rPr lang="ko-KR" altLang="en-US"/>
              <a:t> 압축된 이미지와 원본 이미지와의 손실을 인지적인 관점에서 계산하는 모델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luminance masking, contrast masking,</a:t>
            </a:r>
            <a:r>
              <a:rPr lang="ko-KR" altLang="en-US"/>
              <a:t> 그리고</a:t>
            </a:r>
            <a:r>
              <a:rPr lang="en-US" altLang="ko-KR"/>
              <a:t> sensitivity</a:t>
            </a:r>
            <a:r>
              <a:rPr lang="ko-KR" altLang="en-US"/>
              <a:t>를 고려하여 계산</a:t>
            </a:r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2-2. Watson’s Perceptual Model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1028" name="그림 10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7590" y="2805652"/>
            <a:ext cx="4553585" cy="1028843"/>
          </a:xfrm>
          <a:prstGeom prst="rect">
            <a:avLst/>
          </a:prstGeom>
        </p:spPr>
      </p:pic>
      <p:sp>
        <p:nvSpPr>
          <p:cNvPr id="1029" name="내용 개체 틀 2"/>
          <p:cNvSpPr txBox="1"/>
          <p:nvPr/>
        </p:nvSpPr>
        <p:spPr>
          <a:xfrm>
            <a:off x="6614028" y="3002454"/>
            <a:ext cx="5120342" cy="33045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C_ijk: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원본 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계수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C’_ijk: DCT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변환을 적용한 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계수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S_ijk: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이미지의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k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번째 블록의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(i,j)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DCT 계수의 민감도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T: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sensity 테이블로, 이미지의 개별 DCT 성분에 대한 변화에 대한 인간의 민감도를 저장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T_L_ijk: </a:t>
            </a:r>
            <a:r>
              <a:rPr lang="en-US" altLang="ko-KR" sz="1100" baseline="0">
                <a:solidFill>
                  <a:srgbClr val="000000"/>
                </a:solidFill>
              </a:rPr>
              <a:t>luminance masking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 임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계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값으로, 각 블록의 DCT 계수에 대한 인간의 민감도를 밝기에 따라 조정한 값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C_00k: 이는 k번째 블록의 평균 밝기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C¯_00: 모든 블록의 C_00k 값의 평균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l-GR" altLang="en-US" sz="1100" baseline="0">
                <a:solidFill>
                  <a:srgbClr val="000000"/>
                </a:solidFill>
                <a:effectLst/>
              </a:rPr>
              <a:t>α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고정된 상수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,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제안된 값은 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0.649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lang="en-US" altLang="ko-KR" sz="1100" baseline="0">
                <a:solidFill>
                  <a:srgbClr val="000000"/>
                </a:solidFill>
                <a:effectLst/>
              </a:rPr>
              <a:t>r: 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고정된 상수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,</a:t>
            </a:r>
            <a:r>
              <a:rPr lang="ko-KR" altLang="en-US" sz="1100" baseline="0">
                <a:solidFill>
                  <a:srgbClr val="000000"/>
                </a:solidFill>
                <a:effectLst/>
              </a:rPr>
              <a:t> 제안된 값은</a:t>
            </a:r>
            <a:r>
              <a:rPr lang="en-US" altLang="ko-KR" sz="1100" baseline="0">
                <a:solidFill>
                  <a:srgbClr val="000000"/>
                </a:solidFill>
                <a:effectLst/>
              </a:rPr>
              <a:t> 0.7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/>
              <a:buChar char="•"/>
              <a:defRPr/>
            </a:pPr>
            <a:endParaRPr lang="en-US" altLang="ko-KR" sz="1100" baseline="0">
              <a:solidFill>
                <a:srgbClr val="000000"/>
              </a:solidFill>
              <a:effectLst/>
            </a:endParaRPr>
          </a:p>
        </p:txBody>
      </p:sp>
      <p:pic>
        <p:nvPicPr>
          <p:cNvPr id="1030" name="그림 10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8224" y="4224472"/>
            <a:ext cx="2762635" cy="933580"/>
          </a:xfrm>
          <a:prstGeom prst="rect">
            <a:avLst/>
          </a:prstGeom>
        </p:spPr>
      </p:pic>
      <p:pic>
        <p:nvPicPr>
          <p:cNvPr id="1031" name="그림 103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0502" y="5736127"/>
            <a:ext cx="4324953" cy="5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/>
              <a:t>2-3. Modified Watson’s Perceptual Model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Watson’s Perceptual Model</a:t>
            </a:r>
            <a:r>
              <a:rPr lang="ko-KR" altLang="en-US"/>
              <a:t>을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r>
              <a:rPr lang="en-US" altLang="ko-KR"/>
              <a:t>smooth-maximum function</a:t>
            </a:r>
            <a:r>
              <a:rPr lang="ko-KR" altLang="en-US"/>
              <a:t>을 </a:t>
            </a:r>
          </a:p>
          <a:p>
            <a:pPr marL="0" lvl="0" indent="0">
              <a:buNone/>
              <a:defRPr/>
            </a:pPr>
            <a:r>
              <a:rPr lang="ko-KR" altLang="en-US"/>
              <a:t>  적용해 연속적이고 미분가능한 </a:t>
            </a:r>
          </a:p>
          <a:p>
            <a:pPr marL="0" lvl="0" indent="0">
              <a:buNone/>
              <a:defRPr/>
            </a:pPr>
            <a:r>
              <a:rPr lang="ko-KR" altLang="en-US"/>
              <a:t>  함수로 변경</a:t>
            </a:r>
          </a:p>
          <a:p>
            <a:pPr lvl="0">
              <a:defRPr/>
            </a:pPr>
            <a:endParaRPr lang="ko-KR" altLang="en-US"/>
          </a:p>
        </p:txBody>
      </p:sp>
      <p:pic>
        <p:nvPicPr>
          <p:cNvPr id="1032" name="그림 10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9644" y="3356958"/>
            <a:ext cx="4298950" cy="2755031"/>
          </a:xfrm>
          <a:prstGeom prst="rect">
            <a:avLst/>
          </a:prstGeom>
        </p:spPr>
      </p:pic>
      <p:pic>
        <p:nvPicPr>
          <p:cNvPr id="1033" name="그림 10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1800" y="5071303"/>
            <a:ext cx="3494864" cy="996120"/>
          </a:xfrm>
          <a:prstGeom prst="rect">
            <a:avLst/>
          </a:prstGeom>
        </p:spPr>
      </p:pic>
      <p:pic>
        <p:nvPicPr>
          <p:cNvPr id="1034" name="그림 10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1369" y="6059895"/>
            <a:ext cx="3867689" cy="6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6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dirty="0"/>
              <a:t>2-3. Modified Watson’s Perceptual Model</a:t>
            </a:r>
          </a:p>
          <a:p>
            <a:pPr lvl="0">
              <a:defRPr/>
            </a:pPr>
            <a:r>
              <a:rPr lang="en-US" altLang="ko-KR" dirty="0"/>
              <a:t>Watson-DFT</a:t>
            </a:r>
          </a:p>
          <a:p>
            <a:pPr lvl="0">
              <a:buFontTx/>
              <a:buChar char="-"/>
              <a:defRPr/>
            </a:pPr>
            <a:r>
              <a:rPr lang="en-US" altLang="ko-KR" dirty="0"/>
              <a:t>DCT</a:t>
            </a:r>
            <a:r>
              <a:rPr lang="ko-KR" altLang="en-US" dirty="0"/>
              <a:t>를 통해 이미지를 변환했던 과정을 </a:t>
            </a:r>
            <a:r>
              <a:rPr lang="en-US" altLang="ko-KR" dirty="0"/>
              <a:t>DFT</a:t>
            </a:r>
            <a:r>
              <a:rPr lang="ko-KR" altLang="en-US" dirty="0"/>
              <a:t>로 교체</a:t>
            </a:r>
            <a:endParaRPr lang="en-US" altLang="ko-KR" dirty="0"/>
          </a:p>
          <a:p>
            <a:pPr lvl="0">
              <a:buFontTx/>
              <a:buChar char="-"/>
              <a:defRPr/>
            </a:pPr>
            <a:endParaRPr lang="en-US" altLang="ko-KR" dirty="0"/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76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329" cy="4351338"/>
          </a:xfrm>
        </p:spPr>
        <p:txBody>
          <a:bodyPr/>
          <a:lstStyle/>
          <a:p>
            <a:r>
              <a:rPr lang="en-US" altLang="ko-KR" dirty="0">
                <a:latin typeface="맑은 고딕 (본문)"/>
              </a:rPr>
              <a:t>GLIDE</a:t>
            </a: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Text-image </a:t>
            </a:r>
            <a:r>
              <a:rPr lang="ko-KR" altLang="en-US" dirty="0">
                <a:latin typeface="맑은 고딕 (본문)"/>
              </a:rPr>
              <a:t>모델로 </a:t>
            </a:r>
            <a:r>
              <a:rPr lang="en-US" altLang="ko-KR" dirty="0">
                <a:latin typeface="맑은 고딕 (본문)"/>
              </a:rPr>
              <a:t>256*256 </a:t>
            </a:r>
            <a:r>
              <a:rPr lang="ko-KR" altLang="en-US" dirty="0">
                <a:latin typeface="맑은 고딕 (본문)"/>
              </a:rPr>
              <a:t>이미지를 생성하는 모델</a:t>
            </a:r>
            <a:endParaRPr lang="en-US" altLang="ko-KR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CLIP Guidance</a:t>
            </a:r>
            <a:r>
              <a:rPr lang="ko-KR" altLang="en-US" dirty="0">
                <a:latin typeface="맑은 고딕 (본문)"/>
              </a:rPr>
              <a:t>와 </a:t>
            </a:r>
            <a:r>
              <a:rPr lang="en-US" altLang="ko-KR" dirty="0">
                <a:latin typeface="맑은 고딕 (본문)"/>
              </a:rPr>
              <a:t>Classifier-free guidance</a:t>
            </a:r>
            <a:r>
              <a:rPr lang="ko-KR" altLang="en-US" dirty="0">
                <a:latin typeface="맑은 고딕 (본문)"/>
              </a:rPr>
              <a:t>를 비교</a:t>
            </a:r>
          </a:p>
        </p:txBody>
      </p:sp>
      <p:pic>
        <p:nvPicPr>
          <p:cNvPr id="1026" name="Picture 2" descr="그림1. GLIDE Architecture">
            <a:extLst>
              <a:ext uri="{FF2B5EF4-FFF2-40B4-BE49-F238E27FC236}">
                <a16:creationId xmlns:a16="http://schemas.microsoft.com/office/drawing/2014/main" id="{E082C00A-006B-44FC-A896-EBDB3BA0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7" y="1027906"/>
            <a:ext cx="6388768" cy="17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림3. GLIDE - Image Inpainting">
            <a:extLst>
              <a:ext uri="{FF2B5EF4-FFF2-40B4-BE49-F238E27FC236}">
                <a16:creationId xmlns:a16="http://schemas.microsoft.com/office/drawing/2014/main" id="{4DE4945E-FA7B-493F-8613-06BD8F9B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29" y="3865353"/>
            <a:ext cx="3886200" cy="2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로 생성한 이미지인지 아닌지 구별할 필요가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생성할 때 </a:t>
            </a:r>
            <a:r>
              <a:rPr lang="ko-KR" altLang="en-US" dirty="0" err="1"/>
              <a:t>픽셀값에</a:t>
            </a:r>
            <a:r>
              <a:rPr lang="ko-KR" altLang="en-US" dirty="0"/>
              <a:t> 변화를 줌으로써 이미지에 이진 서명</a:t>
            </a:r>
            <a:r>
              <a:rPr lang="en-US" altLang="ko-KR" dirty="0"/>
              <a:t>(binary signature) </a:t>
            </a:r>
            <a:r>
              <a:rPr lang="ko-KR" altLang="en-US" dirty="0"/>
              <a:t>삽입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서명은 </a:t>
            </a:r>
            <a:r>
              <a:rPr lang="en-US" altLang="ko-KR" dirty="0" err="1"/>
              <a:t>HiDDeN</a:t>
            </a:r>
            <a:r>
              <a:rPr lang="en-US" altLang="ko-KR" dirty="0"/>
              <a:t> </a:t>
            </a:r>
            <a:r>
              <a:rPr lang="ko-KR" altLang="en-US" dirty="0"/>
              <a:t>이라는 모델에서 변형한 모델로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EEA48-87CB-4D4E-A107-3E22436C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6" y="1833890"/>
            <a:ext cx="454405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Fine-tuning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이진 서명을 고정하고</a:t>
            </a:r>
            <a:r>
              <a:rPr lang="en-US" altLang="ko-KR" dirty="0"/>
              <a:t>, </a:t>
            </a:r>
            <a:r>
              <a:rPr lang="ko-KR" altLang="en-US" dirty="0"/>
              <a:t>이 서명이 포함되도록 </a:t>
            </a:r>
            <a:r>
              <a:rPr lang="ko-KR" altLang="en-US" dirty="0" err="1"/>
              <a:t>디코더를</a:t>
            </a:r>
            <a:r>
              <a:rPr lang="ko-KR" altLang="en-US" dirty="0"/>
              <a:t> </a:t>
            </a:r>
            <a:r>
              <a:rPr lang="en-US" altLang="ko-KR" dirty="0"/>
              <a:t>Fine-tuning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학습된 모델은 이미지를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이진 서명이 </a:t>
            </a:r>
            <a:r>
              <a:rPr lang="en-US" altLang="ko-KR" dirty="0"/>
              <a:t>watermark</a:t>
            </a:r>
            <a:r>
              <a:rPr lang="ko-KR" altLang="en-US" dirty="0"/>
              <a:t>로 삽입된 이미지를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84168-DF65-40EB-9190-168E684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72" y="1496113"/>
            <a:ext cx="503942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HiDDeN</a:t>
            </a:r>
            <a:r>
              <a:rPr lang="en-US" altLang="ko-KR" dirty="0"/>
              <a:t>: Hiding Data With Deep Networks</a:t>
            </a:r>
          </a:p>
          <a:p>
            <a:pPr>
              <a:buFontTx/>
              <a:buChar char="-"/>
            </a:pPr>
            <a:r>
              <a:rPr lang="ko-KR" altLang="en-US" dirty="0"/>
              <a:t>이미지에 메시지를 감추기 위한 모델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레이어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D7AFF-717D-4286-98A8-B927613E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1" y="1027906"/>
            <a:ext cx="4972744" cy="1800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8ACA6-A6CC-4D20-A518-C9AA292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25" y="4132800"/>
            <a:ext cx="8841759" cy="2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B57CD-DDE7-4A6E-ABA0-CC6EBC59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867518"/>
            <a:ext cx="7640116" cy="544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AB265-72C5-4370-80DF-B45A2B2F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1896361"/>
            <a:ext cx="4667901" cy="3391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8A6122-B6D1-4719-800B-DA81F658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34" y="1243807"/>
            <a:ext cx="1006933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</a:p>
          <a:p>
            <a:r>
              <a:rPr lang="ko-KR" altLang="en-US" dirty="0"/>
              <a:t>먼저 이미지에 </a:t>
            </a:r>
            <a:r>
              <a:rPr lang="ko-KR" altLang="en-US" dirty="0" err="1"/>
              <a:t>랜덤한</a:t>
            </a:r>
            <a:r>
              <a:rPr lang="ko-KR" altLang="en-US" dirty="0"/>
              <a:t>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WE</a:t>
            </a:r>
            <a:r>
              <a:rPr lang="ko-KR" altLang="en-US" dirty="0"/>
              <a:t>는 차후 </a:t>
            </a:r>
            <a:r>
              <a:rPr lang="en-US" altLang="ko-KR" dirty="0"/>
              <a:t>Fine-tuning</a:t>
            </a:r>
            <a:r>
              <a:rPr lang="ko-KR" altLang="en-US" dirty="0"/>
              <a:t>에 사용하지 않음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78E2C-323C-417E-AF75-F3EEC17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599308" y="4527868"/>
            <a:ext cx="4405829" cy="2105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9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4102770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손실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m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B695CC-0568-433E-A7D1-B9473B04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5916472"/>
            <a:ext cx="7116168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6170EF-FADF-4A26-80DB-B426E531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32" y="5602103"/>
            <a:ext cx="706853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C264D-3DB7-40C2-BA84-1FEF209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Laten Diffusion Model</a:t>
            </a:r>
            <a:r>
              <a:rPr lang="ko-KR" altLang="en-US" dirty="0"/>
              <a:t>을 그대로 사용</a:t>
            </a:r>
            <a:endParaRPr lang="en-US" altLang="ko-KR" dirty="0"/>
          </a:p>
          <a:p>
            <a:r>
              <a:rPr lang="ko-KR" altLang="en-US" dirty="0"/>
              <a:t>이미지에 고정시킨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 err="1"/>
              <a:t>학습하는건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r>
              <a:rPr lang="ko-KR" altLang="en-US" dirty="0"/>
              <a:t>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4954741" y="4343400"/>
            <a:ext cx="4201292" cy="2514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05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3621506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</a:t>
            </a:r>
            <a:r>
              <a:rPr lang="en-US" altLang="ko-KR" sz="2800" b="0" i="0" dirty="0">
                <a:effectLst/>
                <a:latin typeface="Söhne"/>
              </a:rPr>
              <a:t>loss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Söhne"/>
              </a:rPr>
              <a:t>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3ACBF-FEDB-48D2-9A4E-D366B8D4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" y="2671989"/>
            <a:ext cx="1606774" cy="31436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1A3911-07F0-4062-960B-7C673FA628F6}"/>
              </a:ext>
            </a:extLst>
          </p:cNvPr>
          <p:cNvSpPr txBox="1">
            <a:spLocks/>
          </p:cNvSpPr>
          <p:nvPr/>
        </p:nvSpPr>
        <p:spPr>
          <a:xfrm>
            <a:off x="7940844" y="2671988"/>
            <a:ext cx="3784196" cy="252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ko-KR" altLang="en-US" sz="1100" b="0" i="0" dirty="0">
                <a:effectLst/>
                <a:latin typeface="KaTeX_Main"/>
              </a:rPr>
              <a:t>​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marL="0" indent="0" algn="l">
              <a:buNone/>
            </a:pPr>
            <a:r>
              <a:rPr lang="ko-KR" altLang="en-US" sz="1100" dirty="0">
                <a:latin typeface="Söhne"/>
              </a:rPr>
              <a:t>얼마나 원본 이미지와 비슷하게 복원하였는가</a:t>
            </a: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r>
              <a:rPr lang="ko-KR" altLang="en-US" sz="1100" b="0" i="0" dirty="0">
                <a:effectLst/>
                <a:latin typeface="Söhne"/>
              </a:rPr>
              <a:t>사용 가능한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Watson-VGG(Default)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dft</a:t>
            </a:r>
            <a:endParaRPr lang="en-US" altLang="ko-KR" sz="1100" dirty="0">
              <a:latin typeface="Söhne"/>
            </a:endParaRPr>
          </a:p>
          <a:p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fft</a:t>
            </a: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MSE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SSIM</a:t>
            </a:r>
            <a:endParaRPr lang="en-US" altLang="ko-KR" sz="1100" b="0" i="0" dirty="0">
              <a:effectLst/>
              <a:latin typeface="Söhne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0CC596D-AEAD-45D2-99A9-582DF33A93DD}"/>
              </a:ext>
            </a:extLst>
          </p:cNvPr>
          <p:cNvSpPr txBox="1">
            <a:spLocks/>
          </p:cNvSpPr>
          <p:nvPr/>
        </p:nvSpPr>
        <p:spPr>
          <a:xfrm>
            <a:off x="669634" y="3394708"/>
            <a:ext cx="2157787" cy="193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전체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 err="1">
                <a:effectLst/>
                <a:latin typeface="KaTeX_Math"/>
              </a:rPr>
              <a:t>Lm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메시지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en-US" altLang="ko-KR" sz="1100" b="0" i="0" dirty="0">
                <a:effectLst/>
                <a:latin typeface="Söhne"/>
              </a:rPr>
              <a:t> : </a:t>
            </a:r>
            <a:r>
              <a:rPr lang="ko-KR" altLang="en-US" sz="1100" dirty="0">
                <a:latin typeface="Söhne"/>
              </a:rPr>
              <a:t>이미</a:t>
            </a:r>
            <a:r>
              <a:rPr lang="ko-KR" altLang="en-US" sz="1100" b="0" i="0" dirty="0">
                <a:effectLst/>
                <a:latin typeface="Söhne"/>
              </a:rPr>
              <a:t>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endParaRPr lang="ko-KR" alt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sz="1100" b="0" i="1" dirty="0">
                <a:effectLst/>
                <a:latin typeface="KaTeX_Math"/>
              </a:rPr>
              <a:t>λ</a:t>
            </a:r>
            <a:r>
              <a:rPr lang="en-US" altLang="ko-KR" sz="1100" b="0" i="1" dirty="0" err="1">
                <a:effectLst/>
                <a:latin typeface="KaTeX_Math"/>
              </a:rPr>
              <a:t>i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r>
              <a:rPr lang="ko-KR" altLang="en-US" sz="1100" b="0" i="0" dirty="0">
                <a:effectLst/>
                <a:latin typeface="Söhne"/>
              </a:rPr>
              <a:t> 가중치</a:t>
            </a:r>
            <a:endParaRPr lang="ko-KR" altLang="en-US" sz="1100" b="0" i="1" dirty="0">
              <a:effectLst/>
              <a:latin typeface="KaTeX_Mat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58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664</Words>
  <Application>Microsoft Office PowerPoint</Application>
  <PresentationFormat>와이드스크린</PresentationFormat>
  <Paragraphs>110</Paragraphs>
  <Slides>17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KaTeX_Main</vt:lpstr>
      <vt:lpstr>KaTeX_Math</vt:lpstr>
      <vt:lpstr>Söhne</vt:lpstr>
      <vt:lpstr>맑은 고딕</vt:lpstr>
      <vt:lpstr>맑은 고딕 (본문)</vt:lpstr>
      <vt:lpstr>Arial</vt:lpstr>
      <vt:lpstr>Office 테마</vt:lpstr>
      <vt:lpstr>Rooting Watermarks in Latent Diffusion Models</vt:lpstr>
      <vt:lpstr>1. 논문 개요</vt:lpstr>
      <vt:lpstr>1. 논문 개요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3. 평가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etri</cp:lastModifiedBy>
  <cp:revision>207</cp:revision>
  <dcterms:created xsi:type="dcterms:W3CDTF">2023-09-03T23:41:12Z</dcterms:created>
  <dcterms:modified xsi:type="dcterms:W3CDTF">2023-11-15T04:05:25Z</dcterms:modified>
  <cp:version/>
</cp:coreProperties>
</file>