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4" r:id="rId9"/>
    <p:sldId id="266" r:id="rId10"/>
    <p:sldId id="268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범" initials="기" lastIdx="1" clrIdx="0">
    <p:extLst>
      <p:ext uri="{19B8F6BF-5375-455C-9EA6-DF929625EA0E}">
        <p15:presenceInfo xmlns:p15="http://schemas.microsoft.com/office/powerpoint/2012/main" userId="f26098a9e64b74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B5A4-07B3-41DA-9CCB-7C269E9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C7F7C-B063-401C-AD3C-C4E6EEF3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55D4-6E7A-4478-AB73-5D086C0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28FC-AFF0-488B-B058-30CDFE5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CE6D8-3DEE-4FFB-B8CC-2590207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F7A9-8DB3-444F-9F75-A4F8A7C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00F34-E229-4A29-B83C-1CAAC613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B7956-F14D-45BD-B395-7571B8DA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B897-3976-41E6-B994-B0FB14F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C38A-D01B-465E-8D2D-161E0C8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A8A1-92BC-4F01-8FF5-1FF539DB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C50B-ABB9-44B0-BC19-93C84E29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FEE9-FF6A-4CFE-BBF4-69E12B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1C18D-0A96-4A4D-B846-55EDEB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F683A-6457-4F07-9A5C-3F19FBF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ADAA-02B0-4CC0-84EB-3316454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F555C-B11A-4CD2-AB7D-AD87EF0D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1D298-F768-494A-A2BE-5059002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98B7-167D-4481-8452-01D4E78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3255-F1FE-49A2-AA49-78BAF4C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F1FA-E30A-4976-AC3B-5537520F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82F3-9641-458A-9E1C-410C09BD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526E-F1D5-4459-A794-C1443AA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F613-6860-4CB0-9CDA-BAEF11D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C12F-D523-4866-B1EF-67EEBEF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1BD7-9FD1-4E3F-904B-938F46A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E2C1A-A65D-4BB2-ADB6-81CE7DCD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7D35-F8A7-4901-B1CF-65E9912E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BA57-6434-44FB-9423-D30B5A0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C378C-63ED-42A6-BCFA-3223461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0351-0349-4B2B-92E5-96C15A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BD1B-A23A-403A-AFEA-0B1E965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D2CDA-CFC4-4289-AFAD-10EA4A0E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61F89-323F-4E43-873F-53E2AF85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1B05C-7FA5-4421-ACC2-03C2D9C4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737D7-9CB5-4FEA-98F0-41C68B5F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3BDAC-4D1A-4631-8E6E-CF852B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AB009F-3A51-409C-818F-8F8BFF7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4E171-0565-4896-AAA8-0205D1B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25FB-38FF-48A6-91CF-76041156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7E0D-6325-407F-930E-B9DA176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AC39A-E35E-4FCF-8D91-9978B89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82D4-9E3B-41DA-A84D-856ED35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69A-22E4-45FA-B16A-9E9421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7C7B-80A9-4C7E-9BAF-B634EF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66F25-6859-4B6B-92AD-58E67BA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C5B2-B3CF-457E-807C-C961C805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BE667-EC92-47FB-81D0-7E9DF5E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D97F-1350-4ED4-869A-619E6C93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BECC-D6B2-4220-85BD-797D499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DD9A-43ED-47A2-ADD3-0107CCC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098A-D18F-443A-B5E1-FB71623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F874-BBCA-487F-9F18-6DBA15E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79D7B-BB6B-4B8E-A19F-E861E427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1B071-A4EB-416D-B0BF-A3B4FF1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12D8C-1522-4FCC-834C-219ED2F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DE660-5208-4B5D-9406-7D72313F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4371-6AB6-42F1-94B0-F93511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F7479-FF21-4222-8806-3F2AD9E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8B93F-0090-48BA-9EE3-65ED9FE5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37ED6-AADE-4BAA-AC44-22E3457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25AB-0F5E-4B1B-A3F7-CE19EA6D889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F95C2-CB16-4068-BEBA-57941DC5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1924-8D57-4023-B845-DB4F12ED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04094-1B3C-45E9-BDE7-1F16E590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026" y="1214438"/>
            <a:ext cx="10647948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End-to-end weakly-supervised semantic alignment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156B5-7A44-45F1-9823-76506987A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논문 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70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6572-9A14-4937-94E9-1FFFBCD9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용어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F43BF-F625-46B7-92D3-F683C9CBA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1" y="1690688"/>
            <a:ext cx="11077073" cy="4603917"/>
          </a:xfrm>
        </p:spPr>
        <p:txBody>
          <a:bodyPr>
            <a:normAutofit/>
          </a:bodyPr>
          <a:lstStyle/>
          <a:p>
            <a:r>
              <a:rPr lang="en-US" altLang="ko-KR" dirty="0"/>
              <a:t>TPS(Thin plate spline) transformation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점들 사이의 부드러운 매핑을 생성하는 데 사용되는 수학적 기법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이미지에서 제어점을 지정한 후</a:t>
            </a:r>
            <a:r>
              <a:rPr lang="en-US" altLang="ko-KR" dirty="0"/>
              <a:t>, </a:t>
            </a:r>
            <a:r>
              <a:rPr lang="ko-KR" altLang="en-US" dirty="0"/>
              <a:t>제어점들을 고정 혹은 이동시켜서 이미지를 부드럽게 변환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  <p:pic>
        <p:nvPicPr>
          <p:cNvPr id="1026" name="Picture 2" descr="PDF] Thin-Plate Spline Technique for Medical Image Deformatio | Semantic  Scholar">
            <a:extLst>
              <a:ext uri="{FF2B5EF4-FFF2-40B4-BE49-F238E27FC236}">
                <a16:creationId xmlns:a16="http://schemas.microsoft.com/office/drawing/2014/main" id="{C91E0046-C1E8-4838-B694-D0E3CB874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78"/>
          <a:stretch/>
        </p:blipFill>
        <p:spPr bwMode="auto">
          <a:xfrm>
            <a:off x="3004636" y="4447420"/>
            <a:ext cx="6182727" cy="224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66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6572-9A14-4937-94E9-1FFFBCD9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3A205CC-67A3-4150-93C3-27AD4964B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499" y="5373656"/>
            <a:ext cx="1343212" cy="6192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4966D00-35FF-477A-94C4-690A5D1D2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077" y="4640129"/>
            <a:ext cx="2372056" cy="73352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23DF89C-AA02-493C-8FD7-584118F74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32" y="4307305"/>
            <a:ext cx="7124808" cy="2132703"/>
          </a:xfrm>
          <a:prstGeom prst="rect">
            <a:avLst/>
          </a:prstGeom>
        </p:spPr>
      </p:pic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EE781608-3526-4B0D-8123-50F59859F7B2}"/>
              </a:ext>
            </a:extLst>
          </p:cNvPr>
          <p:cNvSpPr txBox="1">
            <a:spLocks/>
          </p:cNvSpPr>
          <p:nvPr/>
        </p:nvSpPr>
        <p:spPr>
          <a:xfrm>
            <a:off x="545431" y="1690688"/>
            <a:ext cx="6324601" cy="460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circleNumDbPlain" startAt="4"/>
            </a:pPr>
            <a:r>
              <a:rPr lang="en-US" altLang="ko-KR" dirty="0"/>
              <a:t>Soft inlier count</a:t>
            </a:r>
          </a:p>
          <a:p>
            <a:pPr>
              <a:buFontTx/>
              <a:buChar char="-"/>
            </a:pPr>
            <a:r>
              <a:rPr lang="en-US" altLang="ko-KR" dirty="0"/>
              <a:t>RANSAC inlier count</a:t>
            </a:r>
            <a:r>
              <a:rPr lang="ko-KR" altLang="en-US" dirty="0"/>
              <a:t>를 </a:t>
            </a:r>
            <a:r>
              <a:rPr lang="en-US" altLang="ko-KR" dirty="0"/>
              <a:t>match score</a:t>
            </a:r>
            <a:r>
              <a:rPr lang="ko-KR" altLang="en-US" dirty="0"/>
              <a:t>를 이용해 미분 가능하도록 변형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해당 함수식을 </a:t>
            </a:r>
            <a:r>
              <a:rPr lang="en-US" altLang="ko-KR" dirty="0"/>
              <a:t>loss </a:t>
            </a:r>
            <a:r>
              <a:rPr lang="ko-KR" altLang="en-US" dirty="0"/>
              <a:t>함수로 이용해서 학습을 진행</a:t>
            </a:r>
            <a:endParaRPr lang="en-US" altLang="ko-KR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1266202-D216-47FF-BD84-184C367C7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6299" y="686703"/>
            <a:ext cx="4620270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69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6572-9A14-4937-94E9-1FFFBCD9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평가 및 결과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EE781608-3526-4B0D-8123-50F59859F7B2}"/>
              </a:ext>
            </a:extLst>
          </p:cNvPr>
          <p:cNvSpPr txBox="1">
            <a:spLocks/>
          </p:cNvSpPr>
          <p:nvPr/>
        </p:nvSpPr>
        <p:spPr>
          <a:xfrm>
            <a:off x="545431" y="1690688"/>
            <a:ext cx="6324601" cy="460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circleNumDbPlain"/>
            </a:pPr>
            <a:r>
              <a:rPr lang="en-US" altLang="ko-KR" dirty="0"/>
              <a:t>PF-PASCAL </a:t>
            </a:r>
            <a:r>
              <a:rPr lang="ko-KR" altLang="en-US" dirty="0"/>
              <a:t>데이터셋 활용해서 학습</a:t>
            </a:r>
            <a:endParaRPr lang="en-US" altLang="ko-KR" dirty="0"/>
          </a:p>
          <a:p>
            <a:pPr marL="514350" indent="-514350">
              <a:buAutoNum type="circleNumDbPlain"/>
            </a:pPr>
            <a:r>
              <a:rPr lang="ko-KR" altLang="en-US" dirty="0"/>
              <a:t>평가는 </a:t>
            </a:r>
            <a:r>
              <a:rPr lang="en-US" altLang="ko-KR" dirty="0"/>
              <a:t>PF-PASCAL, Caltech-101, TSS </a:t>
            </a:r>
            <a:r>
              <a:rPr lang="ko-KR" altLang="en-US" dirty="0"/>
              <a:t>데이터셋을 활용</a:t>
            </a:r>
            <a:endParaRPr lang="en-US" altLang="ko-KR" dirty="0"/>
          </a:p>
          <a:p>
            <a:pPr marL="514350" indent="-514350">
              <a:buAutoNum type="circleNumDbPlain"/>
            </a:pPr>
            <a:r>
              <a:rPr lang="ko-KR" altLang="en-US" dirty="0"/>
              <a:t>평가방법은 </a:t>
            </a:r>
            <a:r>
              <a:rPr lang="en-US" altLang="ko-KR" dirty="0"/>
              <a:t>PCK(Percentage of Correct </a:t>
            </a:r>
            <a:r>
              <a:rPr lang="en-US" altLang="ko-KR" dirty="0" err="1"/>
              <a:t>Keypoints</a:t>
            </a:r>
            <a:r>
              <a:rPr lang="en-US" altLang="ko-KR" dirty="0"/>
              <a:t>) metric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507DB2-3796-479B-AE28-A5D817FFD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52"/>
          <a:stretch/>
        </p:blipFill>
        <p:spPr>
          <a:xfrm>
            <a:off x="7939439" y="762000"/>
            <a:ext cx="3707130" cy="21628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96838D-2C89-4AB1-91E2-94EF6B4A95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0" b="13572"/>
          <a:stretch/>
        </p:blipFill>
        <p:spPr>
          <a:xfrm>
            <a:off x="7939438" y="2149075"/>
            <a:ext cx="3707130" cy="21628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19722F-5CC2-45AC-9DD9-15579595A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263" y="4708925"/>
            <a:ext cx="9363473" cy="17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13114F-054B-4C61-802F-B24C615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2750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6943"/>
          </a:xfrm>
        </p:spPr>
        <p:txBody>
          <a:bodyPr/>
          <a:lstStyle/>
          <a:p>
            <a:r>
              <a:rPr lang="en-US" altLang="ko-KR" dirty="0"/>
              <a:t>semantic alignment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56680-0394-4735-BD08-F620DA3C6DFF}"/>
              </a:ext>
            </a:extLst>
          </p:cNvPr>
          <p:cNvSpPr txBox="1"/>
          <p:nvPr/>
        </p:nvSpPr>
        <p:spPr>
          <a:xfrm>
            <a:off x="6740498" y="2840372"/>
            <a:ext cx="530793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ko-KR" altLang="en-US" sz="2400" dirty="0">
                <a:latin typeface="맑은 고딕 (본문)"/>
              </a:rPr>
              <a:t>두 개 이상의 이미지에서 유사한 객체나 특징을 정렬</a:t>
            </a:r>
            <a:endParaRPr lang="en-US" altLang="ko-KR" sz="2400" dirty="0">
              <a:latin typeface="맑은 고딕 (본문)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400" dirty="0">
                <a:latin typeface="맑은 고딕 (본문)"/>
              </a:rPr>
              <a:t>특징 추출 → 특징 매칭 → 기하학적 변환 → 정렬 </a:t>
            </a:r>
            <a:endParaRPr lang="en-US" altLang="ko-KR" sz="2400" dirty="0">
              <a:latin typeface="맑은 고딕 (본문)"/>
            </a:endParaRPr>
          </a:p>
          <a:p>
            <a:pPr algn="l"/>
            <a:endParaRPr lang="en-US" altLang="ko-KR" sz="2400" dirty="0">
              <a:latin typeface="맑은 고딕 (본문)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en-US" altLang="ko-KR" sz="2400" dirty="0">
                <a:latin typeface="맑은 고딕 (본문)"/>
              </a:rPr>
              <a:t>end-to-end</a:t>
            </a:r>
          </a:p>
          <a:p>
            <a:pPr marL="457200" indent="-457200" algn="l">
              <a:buAutoNum type="circleNumDbPlain"/>
            </a:pPr>
            <a:r>
              <a:rPr lang="en-US" altLang="ko-KR" sz="2400" dirty="0">
                <a:latin typeface="맑은 고딕 (본문)"/>
              </a:rPr>
              <a:t>soft inlier scoring</a:t>
            </a:r>
          </a:p>
          <a:p>
            <a:pPr marL="457200" indent="-457200" algn="l">
              <a:buAutoNum type="circleNumDbPlain"/>
            </a:pPr>
            <a:r>
              <a:rPr lang="en-US" altLang="ko-KR" sz="2400" dirty="0">
                <a:latin typeface="맑은 고딕 (본문)"/>
              </a:rPr>
              <a:t>SOTA(2017</a:t>
            </a:r>
            <a:r>
              <a:rPr lang="ko-KR" altLang="en-US" sz="2400" dirty="0">
                <a:latin typeface="맑은 고딕 (본문)"/>
              </a:rPr>
              <a:t>년 </a:t>
            </a:r>
            <a:r>
              <a:rPr lang="en-US" altLang="ko-KR" sz="2400" dirty="0">
                <a:latin typeface="맑은 고딕 (본문)"/>
              </a:rPr>
              <a:t>12</a:t>
            </a:r>
            <a:r>
              <a:rPr lang="ko-KR" altLang="en-US" sz="2400" dirty="0">
                <a:latin typeface="맑은 고딕 (본문)"/>
              </a:rPr>
              <a:t>월 당시</a:t>
            </a:r>
            <a:r>
              <a:rPr lang="en-US" altLang="ko-KR" sz="2400" dirty="0">
                <a:latin typeface="맑은 고딕 (본문)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2FD7A7-80BC-4F2C-94F0-2C78F3C8C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71" y="2637506"/>
            <a:ext cx="4485998" cy="17179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E225BC-AB63-43B5-AF04-486A64025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569" y="2637506"/>
            <a:ext cx="2047956" cy="17179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1802528-7353-4D51-A8E8-3FC5D67A8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69" y="4355434"/>
            <a:ext cx="4505057" cy="171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88A22-A38B-415C-86A8-24489FFD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A28F85-F9E4-4E41-ABB8-91821AD09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34" y="1690688"/>
            <a:ext cx="3543795" cy="42773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B9354A-E43F-471C-BC5A-FE6407FF9A6A}"/>
              </a:ext>
            </a:extLst>
          </p:cNvPr>
          <p:cNvSpPr txBox="1"/>
          <p:nvPr/>
        </p:nvSpPr>
        <p:spPr>
          <a:xfrm>
            <a:off x="5891463" y="2490521"/>
            <a:ext cx="609399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0" i="0" u="none" strike="noStrike" baseline="0" dirty="0">
                <a:latin typeface="NimbusRomNo9L-Regu"/>
              </a:rPr>
              <a:t>D : descriptor model</a:t>
            </a:r>
          </a:p>
          <a:p>
            <a:pPr algn="l"/>
            <a:endParaRPr lang="en-US" altLang="ko-KR" sz="2400" b="0" i="0" u="none" strike="noStrike" baseline="0" dirty="0">
              <a:latin typeface="NimbusRomNo9L-Regu"/>
            </a:endParaRPr>
          </a:p>
          <a:p>
            <a:pPr algn="l"/>
            <a:r>
              <a:rPr lang="en-US" altLang="ko-KR" sz="2400" b="0" i="0" u="none" strike="noStrike" baseline="0" dirty="0">
                <a:latin typeface="NimbusRomNo9L-Regu"/>
              </a:rPr>
              <a:t>A : alignment model</a:t>
            </a:r>
          </a:p>
          <a:p>
            <a:pPr algn="l"/>
            <a:endParaRPr lang="en-US" altLang="ko-KR" sz="2400" b="0" i="0" u="none" strike="noStrike" baseline="0" dirty="0">
              <a:latin typeface="NimbusRomNo9L-Regu"/>
            </a:endParaRPr>
          </a:p>
          <a:p>
            <a:pPr algn="l"/>
            <a:r>
              <a:rPr lang="en-US" altLang="ko-KR" sz="2400" b="0" i="0" u="none" strike="noStrike" baseline="0" dirty="0">
                <a:latin typeface="NimbusRomNo9L-Regu"/>
              </a:rPr>
              <a:t>E-E  : end-to-end</a:t>
            </a:r>
          </a:p>
          <a:p>
            <a:pPr algn="l"/>
            <a:endParaRPr lang="en-US" altLang="ko-KR" sz="2400" b="0" i="0" u="none" strike="noStrike" baseline="0" dirty="0">
              <a:latin typeface="NimbusRomNo9L-Regu"/>
            </a:endParaRPr>
          </a:p>
          <a:p>
            <a:pPr algn="l"/>
            <a:r>
              <a:rPr lang="en-US" altLang="ko-KR" sz="2400" dirty="0">
                <a:latin typeface="NimbusRomNo9L-Regu"/>
              </a:rPr>
              <a:t>S :</a:t>
            </a:r>
            <a:r>
              <a:rPr lang="en-US" altLang="ko-KR" sz="2400" b="0" i="0" u="none" strike="noStrike" baseline="0" dirty="0">
                <a:latin typeface="NimbusRomNo9L-Regu"/>
              </a:rPr>
              <a:t> supervision is strong (s) or weak (w)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151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6572-9A14-4937-94E9-1FFFBCD9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용어설명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F43BF-F625-46B7-92D3-F683C9CBA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578" y="1825625"/>
            <a:ext cx="5037221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SIFT (Scale Invariant Feature Transform)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Scale-space</a:t>
            </a:r>
            <a:r>
              <a:rPr lang="ko-KR" altLang="en-US" dirty="0"/>
              <a:t>를 만들어서 스케일 불변의 </a:t>
            </a:r>
            <a:r>
              <a:rPr lang="en-US" altLang="ko-KR" dirty="0"/>
              <a:t>feature point</a:t>
            </a:r>
            <a:r>
              <a:rPr lang="ko-KR" altLang="en-US" dirty="0"/>
              <a:t>를 검출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feature point</a:t>
            </a:r>
            <a:r>
              <a:rPr lang="ko-KR" altLang="en-US" dirty="0"/>
              <a:t> 주변의 지역적 특징을 설명하는 </a:t>
            </a:r>
            <a:r>
              <a:rPr lang="en-US" altLang="ko-KR" dirty="0"/>
              <a:t>descriptor</a:t>
            </a:r>
            <a:r>
              <a:rPr lang="ko-KR" altLang="en-US" dirty="0"/>
              <a:t>를 생성 후 매칭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E8154D-EE9E-4035-BC88-F2474BF4C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44"/>
          <a:stretch/>
        </p:blipFill>
        <p:spPr bwMode="auto">
          <a:xfrm>
            <a:off x="0" y="1825625"/>
            <a:ext cx="5931440" cy="232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ADB71DC-2AC0-428D-ACA0-7C00F5CB2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28" y="4272561"/>
            <a:ext cx="4755983" cy="234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39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6572-9A14-4937-94E9-1FFFBCD9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용어설명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F43BF-F625-46B7-92D3-F683C9CBA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578" y="1825625"/>
            <a:ext cx="5329990" cy="4351338"/>
          </a:xfrm>
        </p:spPr>
        <p:txBody>
          <a:bodyPr/>
          <a:lstStyle/>
          <a:p>
            <a:r>
              <a:rPr lang="en-US" altLang="ko-KR" dirty="0"/>
              <a:t>HOG (Histogram of Oriented Gradients)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이미지의 지역적 </a:t>
            </a:r>
            <a:r>
              <a:rPr lang="en-US" altLang="ko-KR" dirty="0"/>
              <a:t>gradient</a:t>
            </a:r>
            <a:r>
              <a:rPr lang="ko-KR" altLang="en-US" dirty="0"/>
              <a:t> 방향의 </a:t>
            </a:r>
            <a:r>
              <a:rPr lang="en-US" altLang="ko-KR" dirty="0"/>
              <a:t>Histogram </a:t>
            </a:r>
            <a:r>
              <a:rPr lang="ko-KR" altLang="en-US" dirty="0"/>
              <a:t>을 계산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Histogram</a:t>
            </a:r>
            <a:r>
              <a:rPr lang="ko-KR" altLang="en-US" dirty="0"/>
              <a:t>의 형태로 객체의 윤곽을 표현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213A2D-9262-4F3C-AD23-A7D627FE2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3"/>
          <a:stretch/>
        </p:blipFill>
        <p:spPr bwMode="auto">
          <a:xfrm>
            <a:off x="838200" y="1624911"/>
            <a:ext cx="4380663" cy="455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93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6572-9A14-4937-94E9-1FFFBCD9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용어설명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F43BF-F625-46B7-92D3-F683C9CBA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578" y="1825625"/>
            <a:ext cx="532999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RANSAC(</a:t>
            </a:r>
            <a:r>
              <a:rPr lang="en-US" altLang="ko-KR" dirty="0" err="1"/>
              <a:t>RANdom</a:t>
            </a:r>
            <a:r>
              <a:rPr lang="en-US" altLang="ko-KR" dirty="0"/>
              <a:t> </a:t>
            </a:r>
            <a:r>
              <a:rPr lang="en-US" altLang="ko-KR" dirty="0" err="1"/>
              <a:t>SAmple</a:t>
            </a:r>
            <a:r>
              <a:rPr lang="en-US" altLang="ko-KR" dirty="0"/>
              <a:t> consensus)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데이터셋에서 노이즈를 제거하고 모델을 예측하는 알고리즘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RANSAC inlier score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RANSAC</a:t>
            </a:r>
            <a:r>
              <a:rPr lang="ko-KR" altLang="en-US" dirty="0"/>
              <a:t> 알고리즘을 통해서 얻어진 모델에서 </a:t>
            </a:r>
            <a:r>
              <a:rPr lang="en-US" altLang="ko-KR" dirty="0"/>
              <a:t>inlier </a:t>
            </a:r>
            <a:r>
              <a:rPr lang="ko-KR" altLang="en-US" dirty="0"/>
              <a:t>데이터의 개수</a:t>
            </a:r>
          </a:p>
          <a:p>
            <a:pPr>
              <a:buFontTx/>
              <a:buChar char="-"/>
            </a:pP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6FF1C80-8DC5-488F-8257-55F3A2AFE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19" y="1387475"/>
            <a:ext cx="395287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67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6572-9A14-4937-94E9-1FFFBCD9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F43BF-F625-46B7-92D3-F683C9CBA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1888958"/>
            <a:ext cx="5550568" cy="4603917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ko-KR" dirty="0"/>
              <a:t>Feature extraction</a:t>
            </a:r>
          </a:p>
          <a:p>
            <a:pPr>
              <a:buFontTx/>
              <a:buChar char="-"/>
            </a:pPr>
            <a:r>
              <a:rPr lang="ko-KR" altLang="en-US" dirty="0"/>
              <a:t>소스 이미지와 타겟 이미지를 </a:t>
            </a:r>
            <a:r>
              <a:rPr lang="en-US" altLang="ko-KR" dirty="0"/>
              <a:t>input</a:t>
            </a:r>
          </a:p>
          <a:p>
            <a:pPr>
              <a:buFontTx/>
              <a:buChar char="-"/>
            </a:pPr>
            <a:r>
              <a:rPr lang="ko-KR" altLang="en-US" dirty="0"/>
              <a:t>같은 가중치를 가지는 </a:t>
            </a:r>
            <a:r>
              <a:rPr lang="en-US" altLang="ko-KR" dirty="0"/>
              <a:t>CNN </a:t>
            </a:r>
            <a:r>
              <a:rPr lang="ko-KR" altLang="en-US" dirty="0"/>
              <a:t>모델을 이용해서 </a:t>
            </a:r>
            <a:r>
              <a:rPr lang="en-US" altLang="ko-KR" dirty="0"/>
              <a:t>feature </a:t>
            </a:r>
            <a:r>
              <a:rPr lang="ko-KR" altLang="en-US" dirty="0"/>
              <a:t>추출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+mj-ea"/>
              <a:buAutoNum type="circleNumDbPlain" startAt="2"/>
            </a:pPr>
            <a:r>
              <a:rPr lang="en-US" altLang="ko-KR" dirty="0"/>
              <a:t>Pairwise feature matching</a:t>
            </a:r>
          </a:p>
          <a:p>
            <a:pPr>
              <a:buFontTx/>
              <a:buChar char="-"/>
            </a:pPr>
            <a:r>
              <a:rPr lang="ko-KR" altLang="en-US" dirty="0"/>
              <a:t>두 이미지의 </a:t>
            </a:r>
            <a:r>
              <a:rPr lang="en-US" altLang="ko-KR" dirty="0"/>
              <a:t>local features</a:t>
            </a:r>
            <a:r>
              <a:rPr lang="ko-KR" altLang="en-US" dirty="0"/>
              <a:t>를</a:t>
            </a:r>
            <a:r>
              <a:rPr lang="en-US" altLang="ko-KR" dirty="0"/>
              <a:t> matching</a:t>
            </a:r>
            <a:r>
              <a:rPr lang="ko-KR" altLang="en-US" dirty="0"/>
              <a:t>해서 </a:t>
            </a:r>
            <a:r>
              <a:rPr lang="en-US" altLang="ko-KR" dirty="0"/>
              <a:t>match score</a:t>
            </a:r>
            <a:r>
              <a:rPr lang="ko-KR" altLang="en-US" dirty="0"/>
              <a:t>를 계산한 후 정규화를 실시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8D53B7-8908-49D5-90A1-3F9083020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015" y="4905596"/>
            <a:ext cx="3534268" cy="14956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CB4044F-4BCF-48F8-82A8-4965D8601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375" y="1347537"/>
            <a:ext cx="4065548" cy="314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5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6572-9A14-4937-94E9-1FFFBCD9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F43BF-F625-46B7-92D3-F683C9CBA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1888958"/>
            <a:ext cx="5550568" cy="4603917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 startAt="3"/>
            </a:pPr>
            <a:r>
              <a:rPr lang="en-US" altLang="ko-KR" dirty="0"/>
              <a:t>Geometric transformation estimation</a:t>
            </a:r>
          </a:p>
          <a:p>
            <a:pPr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에서 얻은 </a:t>
            </a:r>
            <a:r>
              <a:rPr lang="en-US" altLang="ko-KR" dirty="0"/>
              <a:t>match score </a:t>
            </a:r>
            <a:r>
              <a:rPr lang="ko-KR" altLang="en-US" dirty="0"/>
              <a:t>점수로 기하학적 변환 매개변수 </a:t>
            </a:r>
            <a:r>
              <a:rPr lang="en-US" altLang="ko-KR" dirty="0"/>
              <a:t>g</a:t>
            </a:r>
            <a:r>
              <a:rPr lang="ko-KR" altLang="en-US" dirty="0"/>
              <a:t>를 추정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g</a:t>
            </a:r>
            <a:r>
              <a:rPr lang="ko-KR" altLang="en-US" dirty="0"/>
              <a:t>를 바탕으로 기하학전 변환 실시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이때 </a:t>
            </a:r>
            <a:r>
              <a:rPr lang="en-US" altLang="ko-KR" dirty="0"/>
              <a:t>affine model</a:t>
            </a:r>
            <a:r>
              <a:rPr lang="ko-KR" altLang="en-US" dirty="0"/>
              <a:t>이면 </a:t>
            </a:r>
            <a:r>
              <a:rPr lang="en-US" altLang="ko-KR" dirty="0"/>
              <a:t>K=6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AA2EB27-4282-4E36-9C1D-A486CCAC9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399" y="1724441"/>
            <a:ext cx="1808748" cy="24664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77942C5-5293-49D0-BBD2-26F739897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955" y="4458368"/>
            <a:ext cx="2943636" cy="47631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E10317D-E677-460A-A6C3-5E23B9B69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818" y="4946716"/>
            <a:ext cx="3096057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82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6572-9A14-4937-94E9-1FFFBCD9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용어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F43BF-F625-46B7-92D3-F683C9CBA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1888958"/>
            <a:ext cx="5550568" cy="4603917"/>
          </a:xfrm>
        </p:spPr>
        <p:txBody>
          <a:bodyPr>
            <a:normAutofit/>
          </a:bodyPr>
          <a:lstStyle/>
          <a:p>
            <a:r>
              <a:rPr lang="en-US" altLang="ko-KR" dirty="0"/>
              <a:t>Affine transformation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선과 평행성을 보존하는 기하 변환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선</a:t>
            </a:r>
            <a:r>
              <a:rPr lang="en-US" altLang="ko-KR" dirty="0"/>
              <a:t>, </a:t>
            </a:r>
            <a:r>
              <a:rPr lang="ko-KR" altLang="en-US" dirty="0"/>
              <a:t>면을 새로운 위치로 매핑하는 기하학적 변환기법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077A3FF-7966-4354-88D1-A4B0FC742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8"/>
          <a:stretch/>
        </p:blipFill>
        <p:spPr bwMode="auto">
          <a:xfrm>
            <a:off x="6983105" y="180473"/>
            <a:ext cx="3643573" cy="361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ffine Transformations">
            <a:extLst>
              <a:ext uri="{FF2B5EF4-FFF2-40B4-BE49-F238E27FC236}">
                <a16:creationId xmlns:a16="http://schemas.microsoft.com/office/drawing/2014/main" id="{51E22C64-0638-47D1-86B6-8862DA5E5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984" y="3973762"/>
            <a:ext cx="5097816" cy="269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97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321</Words>
  <Application>Microsoft Office PowerPoint</Application>
  <PresentationFormat>와이드스크린</PresentationFormat>
  <Paragraphs>69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NimbusRomNo9L-Regu</vt:lpstr>
      <vt:lpstr>맑은 고딕</vt:lpstr>
      <vt:lpstr>맑은 고딕 (본문)</vt:lpstr>
      <vt:lpstr>Arial</vt:lpstr>
      <vt:lpstr>Office 테마</vt:lpstr>
      <vt:lpstr>End-to-end weakly-supervised semantic alignment</vt:lpstr>
      <vt:lpstr>1. 논문 개요</vt:lpstr>
      <vt:lpstr>1. 논문 개요</vt:lpstr>
      <vt:lpstr>1-1. 용어설명</vt:lpstr>
      <vt:lpstr>1-1. 용어설명</vt:lpstr>
      <vt:lpstr>1-1. 용어설명</vt:lpstr>
      <vt:lpstr>2. 모델</vt:lpstr>
      <vt:lpstr>2. 모델</vt:lpstr>
      <vt:lpstr>2-1. 용어 설명</vt:lpstr>
      <vt:lpstr>2-1. 용어 설명</vt:lpstr>
      <vt:lpstr>2. 모델</vt:lpstr>
      <vt:lpstr>3. 평가 및 결과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weakly-supervised semantic alignment</dc:title>
  <dc:creator>USER</dc:creator>
  <cp:lastModifiedBy>기범</cp:lastModifiedBy>
  <cp:revision>39</cp:revision>
  <dcterms:created xsi:type="dcterms:W3CDTF">2023-09-03T23:41:12Z</dcterms:created>
  <dcterms:modified xsi:type="dcterms:W3CDTF">2023-09-06T07:39:54Z</dcterms:modified>
</cp:coreProperties>
</file>